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4"/>
  </p:notesMasterIdLst>
  <p:handoutMasterIdLst>
    <p:handoutMasterId r:id="rId155"/>
  </p:handoutMasterIdLst>
  <p:sldIdLst>
    <p:sldId id="256" r:id="rId2"/>
    <p:sldId id="275" r:id="rId3"/>
    <p:sldId id="276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24" r:id="rId32"/>
    <p:sldId id="325" r:id="rId33"/>
    <p:sldId id="326" r:id="rId34"/>
    <p:sldId id="327" r:id="rId35"/>
    <p:sldId id="328" r:id="rId36"/>
    <p:sldId id="329" r:id="rId37"/>
    <p:sldId id="330" r:id="rId38"/>
    <p:sldId id="331" r:id="rId39"/>
    <p:sldId id="332" r:id="rId40"/>
    <p:sldId id="333" r:id="rId41"/>
    <p:sldId id="334" r:id="rId42"/>
    <p:sldId id="335" r:id="rId43"/>
    <p:sldId id="336" r:id="rId44"/>
    <p:sldId id="337" r:id="rId45"/>
    <p:sldId id="338" r:id="rId46"/>
    <p:sldId id="339" r:id="rId47"/>
    <p:sldId id="340" r:id="rId48"/>
    <p:sldId id="341" r:id="rId49"/>
    <p:sldId id="342" r:id="rId50"/>
    <p:sldId id="343" r:id="rId51"/>
    <p:sldId id="344" r:id="rId52"/>
    <p:sldId id="345" r:id="rId53"/>
    <p:sldId id="346" r:id="rId54"/>
    <p:sldId id="347" r:id="rId55"/>
    <p:sldId id="348" r:id="rId56"/>
    <p:sldId id="349" r:id="rId57"/>
    <p:sldId id="350" r:id="rId58"/>
    <p:sldId id="351" r:id="rId59"/>
    <p:sldId id="352" r:id="rId60"/>
    <p:sldId id="353" r:id="rId61"/>
    <p:sldId id="354" r:id="rId62"/>
    <p:sldId id="355" r:id="rId63"/>
    <p:sldId id="356" r:id="rId64"/>
    <p:sldId id="357" r:id="rId65"/>
    <p:sldId id="358" r:id="rId66"/>
    <p:sldId id="359" r:id="rId67"/>
    <p:sldId id="360" r:id="rId68"/>
    <p:sldId id="361" r:id="rId69"/>
    <p:sldId id="362" r:id="rId70"/>
    <p:sldId id="363" r:id="rId71"/>
    <p:sldId id="364" r:id="rId72"/>
    <p:sldId id="365" r:id="rId73"/>
    <p:sldId id="366" r:id="rId74"/>
    <p:sldId id="367" r:id="rId75"/>
    <p:sldId id="368" r:id="rId76"/>
    <p:sldId id="369" r:id="rId77"/>
    <p:sldId id="370" r:id="rId78"/>
    <p:sldId id="371" r:id="rId79"/>
    <p:sldId id="372" r:id="rId80"/>
    <p:sldId id="373" r:id="rId81"/>
    <p:sldId id="374" r:id="rId82"/>
    <p:sldId id="375" r:id="rId83"/>
    <p:sldId id="376" r:id="rId84"/>
    <p:sldId id="377" r:id="rId85"/>
    <p:sldId id="378" r:id="rId86"/>
    <p:sldId id="379" r:id="rId87"/>
    <p:sldId id="380" r:id="rId88"/>
    <p:sldId id="381" r:id="rId89"/>
    <p:sldId id="382" r:id="rId90"/>
    <p:sldId id="383" r:id="rId91"/>
    <p:sldId id="384" r:id="rId92"/>
    <p:sldId id="385" r:id="rId93"/>
    <p:sldId id="386" r:id="rId94"/>
    <p:sldId id="387" r:id="rId95"/>
    <p:sldId id="388" r:id="rId96"/>
    <p:sldId id="389" r:id="rId97"/>
    <p:sldId id="390" r:id="rId98"/>
    <p:sldId id="391" r:id="rId99"/>
    <p:sldId id="392" r:id="rId100"/>
    <p:sldId id="393" r:id="rId101"/>
    <p:sldId id="435" r:id="rId102"/>
    <p:sldId id="394" r:id="rId103"/>
    <p:sldId id="395" r:id="rId104"/>
    <p:sldId id="396" r:id="rId105"/>
    <p:sldId id="436" r:id="rId106"/>
    <p:sldId id="397" r:id="rId107"/>
    <p:sldId id="398" r:id="rId108"/>
    <p:sldId id="399" r:id="rId109"/>
    <p:sldId id="400" r:id="rId110"/>
    <p:sldId id="401" r:id="rId111"/>
    <p:sldId id="402" r:id="rId112"/>
    <p:sldId id="403" r:id="rId113"/>
    <p:sldId id="437" r:id="rId114"/>
    <p:sldId id="404" r:id="rId115"/>
    <p:sldId id="405" r:id="rId116"/>
    <p:sldId id="406" r:id="rId117"/>
    <p:sldId id="407" r:id="rId118"/>
    <p:sldId id="438" r:id="rId119"/>
    <p:sldId id="439" r:id="rId120"/>
    <p:sldId id="440" r:id="rId121"/>
    <p:sldId id="441" r:id="rId122"/>
    <p:sldId id="442" r:id="rId123"/>
    <p:sldId id="408" r:id="rId124"/>
    <p:sldId id="409" r:id="rId125"/>
    <p:sldId id="410" r:id="rId126"/>
    <p:sldId id="443" r:id="rId127"/>
    <p:sldId id="411" r:id="rId128"/>
    <p:sldId id="412" r:id="rId129"/>
    <p:sldId id="444" r:id="rId130"/>
    <p:sldId id="445" r:id="rId131"/>
    <p:sldId id="446" r:id="rId132"/>
    <p:sldId id="413" r:id="rId133"/>
    <p:sldId id="414" r:id="rId134"/>
    <p:sldId id="415" r:id="rId135"/>
    <p:sldId id="416" r:id="rId136"/>
    <p:sldId id="417" r:id="rId137"/>
    <p:sldId id="418" r:id="rId138"/>
    <p:sldId id="419" r:id="rId139"/>
    <p:sldId id="420" r:id="rId140"/>
    <p:sldId id="421" r:id="rId141"/>
    <p:sldId id="422" r:id="rId142"/>
    <p:sldId id="423" r:id="rId143"/>
    <p:sldId id="424" r:id="rId144"/>
    <p:sldId id="425" r:id="rId145"/>
    <p:sldId id="426" r:id="rId146"/>
    <p:sldId id="427" r:id="rId147"/>
    <p:sldId id="428" r:id="rId148"/>
    <p:sldId id="429" r:id="rId149"/>
    <p:sldId id="430" r:id="rId150"/>
    <p:sldId id="431" r:id="rId151"/>
    <p:sldId id="432" r:id="rId152"/>
    <p:sldId id="434" r:id="rId153"/>
  </p:sldIdLst>
  <p:sldSz cx="12188825" cy="6858000"/>
  <p:notesSz cx="6797675" cy="9926638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884">
          <p15:clr>
            <a:srgbClr val="A4A3A4"/>
          </p15:clr>
        </p15:guide>
        <p15:guide id="4" orient="horz" pos="1162">
          <p15:clr>
            <a:srgbClr val="A4A3A4"/>
          </p15:clr>
        </p15:guide>
        <p15:guide id="5" pos="3839">
          <p15:clr>
            <a:srgbClr val="A4A3A4"/>
          </p15:clr>
        </p15:guide>
        <p15:guide id="6" pos="347">
          <p15:clr>
            <a:srgbClr val="A4A3A4"/>
          </p15:clr>
        </p15:guide>
        <p15:guide id="7" pos="73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6" autoAdjust="0"/>
    <p:restoredTop sz="80329"/>
  </p:normalViewPr>
  <p:slideViewPr>
    <p:cSldViewPr showGuides="1">
      <p:cViewPr>
        <p:scale>
          <a:sx n="90" d="100"/>
          <a:sy n="90" d="100"/>
        </p:scale>
        <p:origin x="-120" y="144"/>
      </p:cViewPr>
      <p:guideLst>
        <p:guide orient="horz" pos="2160"/>
        <p:guide pos="3840"/>
        <p:guide orient="horz" pos="3884"/>
        <p:guide orient="horz" pos="1162"/>
        <p:guide pos="3839"/>
        <p:guide pos="347"/>
        <p:guide pos="733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0" d="100"/>
          <a:sy n="80" d="100"/>
        </p:scale>
        <p:origin x="-3960" y="-78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notesMaster" Target="notesMasters/notesMaster1.xml"/><Relationship Id="rId155" Type="http://schemas.openxmlformats.org/officeDocument/2006/relationships/handoutMaster" Target="handoutMasters/handoutMaster1.xml"/><Relationship Id="rId156" Type="http://schemas.openxmlformats.org/officeDocument/2006/relationships/presProps" Target="presProps.xml"/><Relationship Id="rId157" Type="http://schemas.openxmlformats.org/officeDocument/2006/relationships/viewProps" Target="viewProps.xml"/><Relationship Id="rId158" Type="http://schemas.openxmlformats.org/officeDocument/2006/relationships/theme" Target="theme/theme1.xml"/><Relationship Id="rId15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sz="800">
              <a:solidFill>
                <a:schemeClr val="accent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E260A-B6D0-49E6-806B-E0CC43CEE356}" type="datetimeFigureOut">
              <a:rPr lang="en-GB" sz="800" smtClean="0">
                <a:solidFill>
                  <a:schemeClr val="accent2"/>
                </a:solidFill>
              </a:rPr>
              <a:t>31/08/2017</a:t>
            </a:fld>
            <a:endParaRPr lang="en-GB" sz="800">
              <a:solidFill>
                <a:schemeClr val="accent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sz="800">
              <a:solidFill>
                <a:schemeClr val="accent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2171EF-D8DF-401C-A1A4-6311CE19AD51}" type="slidenum">
              <a:rPr lang="en-GB" sz="800" smtClean="0">
                <a:solidFill>
                  <a:schemeClr val="accent2"/>
                </a:solidFill>
              </a:rPr>
              <a:t>‹#›</a:t>
            </a:fld>
            <a:endParaRPr lang="en-GB" sz="8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9876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800">
                <a:solidFill>
                  <a:schemeClr val="accent2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800">
                <a:solidFill>
                  <a:schemeClr val="accent2"/>
                </a:solidFill>
              </a:defRPr>
            </a:lvl1pPr>
          </a:lstStyle>
          <a:p>
            <a:fld id="{8F2B8A8A-A21E-41B1-B6A8-00B8C329DF1C}" type="datetimeFigureOut">
              <a:rPr lang="en-GB" smtClean="0"/>
              <a:pPr/>
              <a:t>31/08/2017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3575" y="1066800"/>
            <a:ext cx="5470525" cy="3078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accent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accent2"/>
                </a:solidFill>
              </a:defRPr>
            </a:lvl1pPr>
          </a:lstStyle>
          <a:p>
            <a:fld id="{110CFD31-5913-44C3-926E-B25B244597E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3676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3575" y="1066800"/>
            <a:ext cx="5470525" cy="307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221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3575" y="1066800"/>
            <a:ext cx="5470525" cy="307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391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3575" y="1066800"/>
            <a:ext cx="5470525" cy="307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DRAW part indicates that we intend the buffer to be read from only by the GPU. The alternatives to DRAW are READ, which indicates a buffer which will be primarily read back by the CPU, and COPY, which indicates that the buffer will be a conduit between the CPU and GPU and that neither should be given preference. Vertex and element array buffers will almost always use a GL_*_DRAW hint.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8-bit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GLubyte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16-bit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GLushort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or 32-bit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GLuint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indices; for OpenGL ES, only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GLubyte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or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GLushort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can be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391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3575" y="1066800"/>
            <a:ext cx="5470525" cy="307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391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3575" y="1066800"/>
            <a:ext cx="5470525" cy="307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391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3575" y="1066800"/>
            <a:ext cx="5470525" cy="307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9124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3575" y="1066800"/>
            <a:ext cx="5470525" cy="307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039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3575" y="1066800"/>
            <a:ext cx="5470525" cy="307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56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3575" y="1066800"/>
            <a:ext cx="5470525" cy="307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9121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3575" y="1066800"/>
            <a:ext cx="5470525" cy="307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9121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CFD31-5913-44C3-926E-B25B244597EE}" type="slidenum">
              <a:rPr lang="en-GB" smtClean="0"/>
              <a:pPr/>
              <a:t>98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9456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3575" y="1066800"/>
            <a:ext cx="5470525" cy="307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221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CFD31-5913-44C3-926E-B25B244597EE}" type="slidenum">
              <a:rPr lang="en-GB" smtClean="0"/>
              <a:pPr/>
              <a:t>103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88716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CFD31-5913-44C3-926E-B25B244597EE}" type="slidenum">
              <a:rPr lang="en-GB" smtClean="0"/>
              <a:pPr/>
              <a:t>108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77504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CFD31-5913-44C3-926E-B25B244597EE}" type="slidenum">
              <a:rPr lang="en-GB" smtClean="0"/>
              <a:pPr/>
              <a:t>112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9798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CFD31-5913-44C3-926E-B25B244597EE}" type="slidenum">
              <a:rPr lang="en-GB" smtClean="0"/>
              <a:pPr/>
              <a:t>114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9798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err="1" smtClean="0"/>
              <a:t>RenderViewJob</a:t>
            </a:r>
            <a:r>
              <a:rPr lang="en-US" dirty="0" smtClean="0"/>
              <a:t>)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QRenderAspect</a:t>
            </a:r>
            <a:r>
              <a:rPr lang="en-US" dirty="0" smtClean="0"/>
              <a:t> looks for entities, having render settings, mesh, material, and optionally transform components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CFD31-5913-44C3-926E-B25B244597EE}" type="slidenum">
              <a:rPr lang="en-GB" smtClean="0"/>
              <a:pPr/>
              <a:t>127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48577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CFD31-5913-44C3-926E-B25B244597EE}" type="slidenum">
              <a:rPr lang="en-GB" smtClean="0"/>
              <a:pPr/>
              <a:t>131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46036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CFD31-5913-44C3-926E-B25B244597EE}" type="slidenum">
              <a:rPr lang="en-GB" smtClean="0"/>
              <a:pPr/>
              <a:t>132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74205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CFD31-5913-44C3-926E-B25B244597EE}" type="slidenum">
              <a:rPr lang="en-GB" smtClean="0"/>
              <a:pPr/>
              <a:t>133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7262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3575" y="1066800"/>
            <a:ext cx="5470525" cy="307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0876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3575" y="1066800"/>
            <a:ext cx="5470525" cy="307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20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3575" y="1066800"/>
            <a:ext cx="5470525" cy="307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221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3575" y="1066800"/>
            <a:ext cx="5470525" cy="307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221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3575" y="1066800"/>
            <a:ext cx="5470525" cy="307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391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3575" y="1066800"/>
            <a:ext cx="5470525" cy="307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391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3575" y="1066800"/>
            <a:ext cx="5470525" cy="307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391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3575" y="1066800"/>
            <a:ext cx="5470525" cy="307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391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3575" y="1066800"/>
            <a:ext cx="5470525" cy="307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391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w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w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720" y="1628780"/>
            <a:ext cx="11087386" cy="792113"/>
          </a:xfrm>
        </p:spPr>
        <p:txBody>
          <a:bodyPr anchor="t" anchorCtr="0"/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0721" y="2492896"/>
            <a:ext cx="11087386" cy="936104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F723D-0F1B-49C3-866F-45497D03C34A}" type="datetime3">
              <a:rPr lang="en-US" smtClean="0"/>
              <a:t>31 August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 6"/>
          <p:cNvSpPr>
            <a:spLocks noChangeAspect="1" noEditPoints="1"/>
          </p:cNvSpPr>
          <p:nvPr userDrawn="1"/>
        </p:nvSpPr>
        <p:spPr bwMode="auto">
          <a:xfrm>
            <a:off x="550721" y="549275"/>
            <a:ext cx="719813" cy="529006"/>
          </a:xfrm>
          <a:custGeom>
            <a:avLst/>
            <a:gdLst>
              <a:gd name="T0" fmla="*/ 2431 w 3438"/>
              <a:gd name="T1" fmla="*/ 1652 h 2526"/>
              <a:gd name="T2" fmla="*/ 2460 w 3438"/>
              <a:gd name="T3" fmla="*/ 1720 h 2526"/>
              <a:gd name="T4" fmla="*/ 2533 w 3438"/>
              <a:gd name="T5" fmla="*/ 1741 h 2526"/>
              <a:gd name="T6" fmla="*/ 2577 w 3438"/>
              <a:gd name="T7" fmla="*/ 1947 h 2526"/>
              <a:gd name="T8" fmla="*/ 2406 w 3438"/>
              <a:gd name="T9" fmla="*/ 1943 h 2526"/>
              <a:gd name="T10" fmla="*/ 2298 w 3438"/>
              <a:gd name="T11" fmla="*/ 1903 h 2526"/>
              <a:gd name="T12" fmla="*/ 2226 w 3438"/>
              <a:gd name="T13" fmla="*/ 1815 h 2526"/>
              <a:gd name="T14" fmla="*/ 2192 w 3438"/>
              <a:gd name="T15" fmla="*/ 1655 h 2526"/>
              <a:gd name="T16" fmla="*/ 2188 w 3438"/>
              <a:gd name="T17" fmla="*/ 842 h 2526"/>
              <a:gd name="T18" fmla="*/ 1012 w 3438"/>
              <a:gd name="T19" fmla="*/ 1663 h 2526"/>
              <a:gd name="T20" fmla="*/ 1105 w 3438"/>
              <a:gd name="T21" fmla="*/ 1736 h 2526"/>
              <a:gd name="T22" fmla="*/ 1218 w 3438"/>
              <a:gd name="T23" fmla="*/ 1764 h 2526"/>
              <a:gd name="T24" fmla="*/ 1376 w 3438"/>
              <a:gd name="T25" fmla="*/ 1760 h 2526"/>
              <a:gd name="T26" fmla="*/ 1481 w 3438"/>
              <a:gd name="T27" fmla="*/ 1724 h 2526"/>
              <a:gd name="T28" fmla="*/ 1553 w 3438"/>
              <a:gd name="T29" fmla="*/ 1657 h 2526"/>
              <a:gd name="T30" fmla="*/ 1603 w 3438"/>
              <a:gd name="T31" fmla="*/ 1536 h 2526"/>
              <a:gd name="T32" fmla="*/ 1633 w 3438"/>
              <a:gd name="T33" fmla="*/ 1326 h 2526"/>
              <a:gd name="T34" fmla="*/ 1628 w 3438"/>
              <a:gd name="T35" fmla="*/ 1050 h 2526"/>
              <a:gd name="T36" fmla="*/ 1585 w 3438"/>
              <a:gd name="T37" fmla="*/ 844 h 2526"/>
              <a:gd name="T38" fmla="*/ 1514 w 3438"/>
              <a:gd name="T39" fmla="*/ 729 h 2526"/>
              <a:gd name="T40" fmla="*/ 1425 w 3438"/>
              <a:gd name="T41" fmla="*/ 675 h 2526"/>
              <a:gd name="T42" fmla="*/ 1280 w 3438"/>
              <a:gd name="T43" fmla="*/ 653 h 2526"/>
              <a:gd name="T44" fmla="*/ 1154 w 3438"/>
              <a:gd name="T45" fmla="*/ 669 h 2526"/>
              <a:gd name="T46" fmla="*/ 1046 w 3438"/>
              <a:gd name="T47" fmla="*/ 729 h 2526"/>
              <a:gd name="T48" fmla="*/ 985 w 3438"/>
              <a:gd name="T49" fmla="*/ 815 h 2526"/>
              <a:gd name="T50" fmla="*/ 938 w 3438"/>
              <a:gd name="T51" fmla="*/ 990 h 2526"/>
              <a:gd name="T52" fmla="*/ 923 w 3438"/>
              <a:gd name="T53" fmla="*/ 1254 h 2526"/>
              <a:gd name="T54" fmla="*/ 947 w 3438"/>
              <a:gd name="T55" fmla="*/ 1497 h 2526"/>
              <a:gd name="T56" fmla="*/ 998 w 3438"/>
              <a:gd name="T57" fmla="*/ 1641 h 2526"/>
              <a:gd name="T58" fmla="*/ 1142 w 3438"/>
              <a:gd name="T59" fmla="*/ 1970 h 2526"/>
              <a:gd name="T60" fmla="*/ 992 w 3438"/>
              <a:gd name="T61" fmla="*/ 1933 h 2526"/>
              <a:gd name="T62" fmla="*/ 864 w 3438"/>
              <a:gd name="T63" fmla="*/ 1857 h 2526"/>
              <a:gd name="T64" fmla="*/ 798 w 3438"/>
              <a:gd name="T65" fmla="*/ 1784 h 2526"/>
              <a:gd name="T66" fmla="*/ 731 w 3438"/>
              <a:gd name="T67" fmla="*/ 1645 h 2526"/>
              <a:gd name="T68" fmla="*/ 681 w 3438"/>
              <a:gd name="T69" fmla="*/ 1402 h 2526"/>
              <a:gd name="T70" fmla="*/ 674 w 3438"/>
              <a:gd name="T71" fmla="*/ 1124 h 2526"/>
              <a:gd name="T72" fmla="*/ 716 w 3438"/>
              <a:gd name="T73" fmla="*/ 839 h 2526"/>
              <a:gd name="T74" fmla="*/ 777 w 3438"/>
              <a:gd name="T75" fmla="*/ 684 h 2526"/>
              <a:gd name="T76" fmla="*/ 856 w 3438"/>
              <a:gd name="T77" fmla="*/ 579 h 2526"/>
              <a:gd name="T78" fmla="*/ 966 w 3438"/>
              <a:gd name="T79" fmla="*/ 502 h 2526"/>
              <a:gd name="T80" fmla="*/ 1125 w 3438"/>
              <a:gd name="T81" fmla="*/ 454 h 2526"/>
              <a:gd name="T82" fmla="*/ 1301 w 3438"/>
              <a:gd name="T83" fmla="*/ 443 h 2526"/>
              <a:gd name="T84" fmla="*/ 1471 w 3438"/>
              <a:gd name="T85" fmla="*/ 461 h 2526"/>
              <a:gd name="T86" fmla="*/ 1634 w 3438"/>
              <a:gd name="T87" fmla="*/ 524 h 2526"/>
              <a:gd name="T88" fmla="*/ 1723 w 3438"/>
              <a:gd name="T89" fmla="*/ 599 h 2526"/>
              <a:gd name="T90" fmla="*/ 1809 w 3438"/>
              <a:gd name="T91" fmla="*/ 740 h 2526"/>
              <a:gd name="T92" fmla="*/ 1867 w 3438"/>
              <a:gd name="T93" fmla="*/ 951 h 2526"/>
              <a:gd name="T94" fmla="*/ 1885 w 3438"/>
              <a:gd name="T95" fmla="*/ 1250 h 2526"/>
              <a:gd name="T96" fmla="*/ 1871 w 3438"/>
              <a:gd name="T97" fmla="*/ 1454 h 2526"/>
              <a:gd name="T98" fmla="*/ 1830 w 3438"/>
              <a:gd name="T99" fmla="*/ 1639 h 2526"/>
              <a:gd name="T100" fmla="*/ 1768 w 3438"/>
              <a:gd name="T101" fmla="*/ 1765 h 2526"/>
              <a:gd name="T102" fmla="*/ 1663 w 3438"/>
              <a:gd name="T103" fmla="*/ 1874 h 2526"/>
              <a:gd name="T104" fmla="*/ 1375 w 3438"/>
              <a:gd name="T105" fmla="*/ 1973 h 2526"/>
              <a:gd name="T106" fmla="*/ 2359 w 3438"/>
              <a:gd name="T107" fmla="*/ 0 h 2526"/>
              <a:gd name="T108" fmla="*/ 0 w 3438"/>
              <a:gd name="T109" fmla="*/ 2526 h 2526"/>
              <a:gd name="T110" fmla="*/ 3438 w 3438"/>
              <a:gd name="T111" fmla="*/ 1255 h 2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38" h="2526">
                <a:moveTo>
                  <a:pt x="2724" y="1043"/>
                </a:moveTo>
                <a:lnTo>
                  <a:pt x="2423" y="1043"/>
                </a:lnTo>
                <a:lnTo>
                  <a:pt x="2423" y="1521"/>
                </a:lnTo>
                <a:lnTo>
                  <a:pt x="2423" y="1553"/>
                </a:lnTo>
                <a:lnTo>
                  <a:pt x="2424" y="1582"/>
                </a:lnTo>
                <a:lnTo>
                  <a:pt x="2425" y="1608"/>
                </a:lnTo>
                <a:lnTo>
                  <a:pt x="2428" y="1632"/>
                </a:lnTo>
                <a:lnTo>
                  <a:pt x="2431" y="1652"/>
                </a:lnTo>
                <a:lnTo>
                  <a:pt x="2434" y="1670"/>
                </a:lnTo>
                <a:lnTo>
                  <a:pt x="2438" y="1684"/>
                </a:lnTo>
                <a:lnTo>
                  <a:pt x="2442" y="1697"/>
                </a:lnTo>
                <a:lnTo>
                  <a:pt x="2446" y="1702"/>
                </a:lnTo>
                <a:lnTo>
                  <a:pt x="2449" y="1707"/>
                </a:lnTo>
                <a:lnTo>
                  <a:pt x="2452" y="1711"/>
                </a:lnTo>
                <a:lnTo>
                  <a:pt x="2456" y="1716"/>
                </a:lnTo>
                <a:lnTo>
                  <a:pt x="2460" y="1720"/>
                </a:lnTo>
                <a:lnTo>
                  <a:pt x="2466" y="1724"/>
                </a:lnTo>
                <a:lnTo>
                  <a:pt x="2477" y="1729"/>
                </a:lnTo>
                <a:lnTo>
                  <a:pt x="2491" y="1735"/>
                </a:lnTo>
                <a:lnTo>
                  <a:pt x="2499" y="1736"/>
                </a:lnTo>
                <a:lnTo>
                  <a:pt x="2506" y="1738"/>
                </a:lnTo>
                <a:lnTo>
                  <a:pt x="2514" y="1739"/>
                </a:lnTo>
                <a:lnTo>
                  <a:pt x="2523" y="1739"/>
                </a:lnTo>
                <a:lnTo>
                  <a:pt x="2533" y="1741"/>
                </a:lnTo>
                <a:lnTo>
                  <a:pt x="2542" y="1741"/>
                </a:lnTo>
                <a:lnTo>
                  <a:pt x="2722" y="1734"/>
                </a:lnTo>
                <a:lnTo>
                  <a:pt x="2732" y="1923"/>
                </a:lnTo>
                <a:lnTo>
                  <a:pt x="2697" y="1929"/>
                </a:lnTo>
                <a:lnTo>
                  <a:pt x="2664" y="1935"/>
                </a:lnTo>
                <a:lnTo>
                  <a:pt x="2633" y="1941"/>
                </a:lnTo>
                <a:lnTo>
                  <a:pt x="2603" y="1944"/>
                </a:lnTo>
                <a:lnTo>
                  <a:pt x="2577" y="1947"/>
                </a:lnTo>
                <a:lnTo>
                  <a:pt x="2553" y="1950"/>
                </a:lnTo>
                <a:lnTo>
                  <a:pt x="2530" y="1951"/>
                </a:lnTo>
                <a:lnTo>
                  <a:pt x="2510" y="1952"/>
                </a:lnTo>
                <a:lnTo>
                  <a:pt x="2487" y="1951"/>
                </a:lnTo>
                <a:lnTo>
                  <a:pt x="2466" y="1950"/>
                </a:lnTo>
                <a:lnTo>
                  <a:pt x="2445" y="1948"/>
                </a:lnTo>
                <a:lnTo>
                  <a:pt x="2425" y="1946"/>
                </a:lnTo>
                <a:lnTo>
                  <a:pt x="2406" y="1943"/>
                </a:lnTo>
                <a:lnTo>
                  <a:pt x="2388" y="1939"/>
                </a:lnTo>
                <a:lnTo>
                  <a:pt x="2370" y="1935"/>
                </a:lnTo>
                <a:lnTo>
                  <a:pt x="2362" y="1933"/>
                </a:lnTo>
                <a:lnTo>
                  <a:pt x="2354" y="1930"/>
                </a:lnTo>
                <a:lnTo>
                  <a:pt x="2339" y="1925"/>
                </a:lnTo>
                <a:lnTo>
                  <a:pt x="2324" y="1918"/>
                </a:lnTo>
                <a:lnTo>
                  <a:pt x="2311" y="1911"/>
                </a:lnTo>
                <a:lnTo>
                  <a:pt x="2298" y="1903"/>
                </a:lnTo>
                <a:lnTo>
                  <a:pt x="2286" y="1896"/>
                </a:lnTo>
                <a:lnTo>
                  <a:pt x="2276" y="1887"/>
                </a:lnTo>
                <a:lnTo>
                  <a:pt x="2265" y="1877"/>
                </a:lnTo>
                <a:lnTo>
                  <a:pt x="2256" y="1866"/>
                </a:lnTo>
                <a:lnTo>
                  <a:pt x="2249" y="1855"/>
                </a:lnTo>
                <a:lnTo>
                  <a:pt x="2241" y="1843"/>
                </a:lnTo>
                <a:lnTo>
                  <a:pt x="2233" y="1829"/>
                </a:lnTo>
                <a:lnTo>
                  <a:pt x="2226" y="1815"/>
                </a:lnTo>
                <a:lnTo>
                  <a:pt x="2220" y="1799"/>
                </a:lnTo>
                <a:lnTo>
                  <a:pt x="2215" y="1782"/>
                </a:lnTo>
                <a:lnTo>
                  <a:pt x="2209" y="1764"/>
                </a:lnTo>
                <a:lnTo>
                  <a:pt x="2205" y="1744"/>
                </a:lnTo>
                <a:lnTo>
                  <a:pt x="2201" y="1724"/>
                </a:lnTo>
                <a:lnTo>
                  <a:pt x="2198" y="1702"/>
                </a:lnTo>
                <a:lnTo>
                  <a:pt x="2195" y="1679"/>
                </a:lnTo>
                <a:lnTo>
                  <a:pt x="2192" y="1655"/>
                </a:lnTo>
                <a:lnTo>
                  <a:pt x="2190" y="1630"/>
                </a:lnTo>
                <a:lnTo>
                  <a:pt x="2189" y="1603"/>
                </a:lnTo>
                <a:lnTo>
                  <a:pt x="2188" y="1575"/>
                </a:lnTo>
                <a:lnTo>
                  <a:pt x="2188" y="1547"/>
                </a:lnTo>
                <a:lnTo>
                  <a:pt x="2188" y="1043"/>
                </a:lnTo>
                <a:lnTo>
                  <a:pt x="2021" y="1043"/>
                </a:lnTo>
                <a:lnTo>
                  <a:pt x="2021" y="842"/>
                </a:lnTo>
                <a:lnTo>
                  <a:pt x="2188" y="842"/>
                </a:lnTo>
                <a:lnTo>
                  <a:pt x="2188" y="526"/>
                </a:lnTo>
                <a:lnTo>
                  <a:pt x="2423" y="526"/>
                </a:lnTo>
                <a:lnTo>
                  <a:pt x="2423" y="842"/>
                </a:lnTo>
                <a:lnTo>
                  <a:pt x="2724" y="842"/>
                </a:lnTo>
                <a:lnTo>
                  <a:pt x="2724" y="1043"/>
                </a:lnTo>
                <a:close/>
                <a:moveTo>
                  <a:pt x="998" y="1641"/>
                </a:moveTo>
                <a:lnTo>
                  <a:pt x="1007" y="1656"/>
                </a:lnTo>
                <a:lnTo>
                  <a:pt x="1012" y="1663"/>
                </a:lnTo>
                <a:lnTo>
                  <a:pt x="1018" y="1670"/>
                </a:lnTo>
                <a:lnTo>
                  <a:pt x="1029" y="1683"/>
                </a:lnTo>
                <a:lnTo>
                  <a:pt x="1043" y="1696"/>
                </a:lnTo>
                <a:lnTo>
                  <a:pt x="1056" y="1707"/>
                </a:lnTo>
                <a:lnTo>
                  <a:pt x="1072" y="1718"/>
                </a:lnTo>
                <a:lnTo>
                  <a:pt x="1088" y="1727"/>
                </a:lnTo>
                <a:lnTo>
                  <a:pt x="1097" y="1732"/>
                </a:lnTo>
                <a:lnTo>
                  <a:pt x="1105" y="1736"/>
                </a:lnTo>
                <a:lnTo>
                  <a:pt x="1123" y="1743"/>
                </a:lnTo>
                <a:lnTo>
                  <a:pt x="1143" y="1750"/>
                </a:lnTo>
                <a:lnTo>
                  <a:pt x="1153" y="1753"/>
                </a:lnTo>
                <a:lnTo>
                  <a:pt x="1163" y="1755"/>
                </a:lnTo>
                <a:lnTo>
                  <a:pt x="1185" y="1760"/>
                </a:lnTo>
                <a:lnTo>
                  <a:pt x="1195" y="1762"/>
                </a:lnTo>
                <a:lnTo>
                  <a:pt x="1207" y="1763"/>
                </a:lnTo>
                <a:lnTo>
                  <a:pt x="1218" y="1764"/>
                </a:lnTo>
                <a:lnTo>
                  <a:pt x="1230" y="1765"/>
                </a:lnTo>
                <a:lnTo>
                  <a:pt x="1254" y="1768"/>
                </a:lnTo>
                <a:lnTo>
                  <a:pt x="1280" y="1768"/>
                </a:lnTo>
                <a:lnTo>
                  <a:pt x="1306" y="1768"/>
                </a:lnTo>
                <a:lnTo>
                  <a:pt x="1330" y="1765"/>
                </a:lnTo>
                <a:lnTo>
                  <a:pt x="1342" y="1764"/>
                </a:lnTo>
                <a:lnTo>
                  <a:pt x="1353" y="1763"/>
                </a:lnTo>
                <a:lnTo>
                  <a:pt x="1376" y="1760"/>
                </a:lnTo>
                <a:lnTo>
                  <a:pt x="1397" y="1755"/>
                </a:lnTo>
                <a:lnTo>
                  <a:pt x="1418" y="1750"/>
                </a:lnTo>
                <a:lnTo>
                  <a:pt x="1428" y="1747"/>
                </a:lnTo>
                <a:lnTo>
                  <a:pt x="1437" y="1744"/>
                </a:lnTo>
                <a:lnTo>
                  <a:pt x="1455" y="1736"/>
                </a:lnTo>
                <a:lnTo>
                  <a:pt x="1464" y="1733"/>
                </a:lnTo>
                <a:lnTo>
                  <a:pt x="1473" y="1728"/>
                </a:lnTo>
                <a:lnTo>
                  <a:pt x="1481" y="1724"/>
                </a:lnTo>
                <a:lnTo>
                  <a:pt x="1489" y="1719"/>
                </a:lnTo>
                <a:lnTo>
                  <a:pt x="1503" y="1708"/>
                </a:lnTo>
                <a:lnTo>
                  <a:pt x="1510" y="1703"/>
                </a:lnTo>
                <a:lnTo>
                  <a:pt x="1517" y="1697"/>
                </a:lnTo>
                <a:lnTo>
                  <a:pt x="1530" y="1685"/>
                </a:lnTo>
                <a:lnTo>
                  <a:pt x="1536" y="1679"/>
                </a:lnTo>
                <a:lnTo>
                  <a:pt x="1541" y="1672"/>
                </a:lnTo>
                <a:lnTo>
                  <a:pt x="1553" y="1657"/>
                </a:lnTo>
                <a:lnTo>
                  <a:pt x="1562" y="1643"/>
                </a:lnTo>
                <a:lnTo>
                  <a:pt x="1571" y="1626"/>
                </a:lnTo>
                <a:lnTo>
                  <a:pt x="1579" y="1609"/>
                </a:lnTo>
                <a:lnTo>
                  <a:pt x="1583" y="1599"/>
                </a:lnTo>
                <a:lnTo>
                  <a:pt x="1587" y="1590"/>
                </a:lnTo>
                <a:lnTo>
                  <a:pt x="1594" y="1570"/>
                </a:lnTo>
                <a:lnTo>
                  <a:pt x="1600" y="1547"/>
                </a:lnTo>
                <a:lnTo>
                  <a:pt x="1603" y="1536"/>
                </a:lnTo>
                <a:lnTo>
                  <a:pt x="1607" y="1525"/>
                </a:lnTo>
                <a:lnTo>
                  <a:pt x="1612" y="1500"/>
                </a:lnTo>
                <a:lnTo>
                  <a:pt x="1617" y="1474"/>
                </a:lnTo>
                <a:lnTo>
                  <a:pt x="1621" y="1447"/>
                </a:lnTo>
                <a:lnTo>
                  <a:pt x="1625" y="1419"/>
                </a:lnTo>
                <a:lnTo>
                  <a:pt x="1628" y="1389"/>
                </a:lnTo>
                <a:lnTo>
                  <a:pt x="1630" y="1359"/>
                </a:lnTo>
                <a:lnTo>
                  <a:pt x="1633" y="1326"/>
                </a:lnTo>
                <a:lnTo>
                  <a:pt x="1634" y="1292"/>
                </a:lnTo>
                <a:lnTo>
                  <a:pt x="1635" y="1256"/>
                </a:lnTo>
                <a:lnTo>
                  <a:pt x="1635" y="1220"/>
                </a:lnTo>
                <a:lnTo>
                  <a:pt x="1635" y="1183"/>
                </a:lnTo>
                <a:lnTo>
                  <a:pt x="1634" y="1148"/>
                </a:lnTo>
                <a:lnTo>
                  <a:pt x="1633" y="1115"/>
                </a:lnTo>
                <a:lnTo>
                  <a:pt x="1630" y="1081"/>
                </a:lnTo>
                <a:lnTo>
                  <a:pt x="1628" y="1050"/>
                </a:lnTo>
                <a:lnTo>
                  <a:pt x="1625" y="1020"/>
                </a:lnTo>
                <a:lnTo>
                  <a:pt x="1620" y="991"/>
                </a:lnTo>
                <a:lnTo>
                  <a:pt x="1616" y="963"/>
                </a:lnTo>
                <a:lnTo>
                  <a:pt x="1611" y="937"/>
                </a:lnTo>
                <a:lnTo>
                  <a:pt x="1606" y="911"/>
                </a:lnTo>
                <a:lnTo>
                  <a:pt x="1600" y="888"/>
                </a:lnTo>
                <a:lnTo>
                  <a:pt x="1593" y="865"/>
                </a:lnTo>
                <a:lnTo>
                  <a:pt x="1585" y="844"/>
                </a:lnTo>
                <a:lnTo>
                  <a:pt x="1578" y="824"/>
                </a:lnTo>
                <a:lnTo>
                  <a:pt x="1568" y="806"/>
                </a:lnTo>
                <a:lnTo>
                  <a:pt x="1559" y="788"/>
                </a:lnTo>
                <a:lnTo>
                  <a:pt x="1550" y="772"/>
                </a:lnTo>
                <a:lnTo>
                  <a:pt x="1545" y="764"/>
                </a:lnTo>
                <a:lnTo>
                  <a:pt x="1539" y="756"/>
                </a:lnTo>
                <a:lnTo>
                  <a:pt x="1527" y="742"/>
                </a:lnTo>
                <a:lnTo>
                  <a:pt x="1514" y="729"/>
                </a:lnTo>
                <a:lnTo>
                  <a:pt x="1508" y="723"/>
                </a:lnTo>
                <a:lnTo>
                  <a:pt x="1500" y="717"/>
                </a:lnTo>
                <a:lnTo>
                  <a:pt x="1493" y="711"/>
                </a:lnTo>
                <a:lnTo>
                  <a:pt x="1485" y="706"/>
                </a:lnTo>
                <a:lnTo>
                  <a:pt x="1469" y="696"/>
                </a:lnTo>
                <a:lnTo>
                  <a:pt x="1453" y="687"/>
                </a:lnTo>
                <a:lnTo>
                  <a:pt x="1435" y="679"/>
                </a:lnTo>
                <a:lnTo>
                  <a:pt x="1425" y="675"/>
                </a:lnTo>
                <a:lnTo>
                  <a:pt x="1415" y="672"/>
                </a:lnTo>
                <a:lnTo>
                  <a:pt x="1395" y="666"/>
                </a:lnTo>
                <a:lnTo>
                  <a:pt x="1375" y="662"/>
                </a:lnTo>
                <a:lnTo>
                  <a:pt x="1352" y="657"/>
                </a:lnTo>
                <a:lnTo>
                  <a:pt x="1341" y="656"/>
                </a:lnTo>
                <a:lnTo>
                  <a:pt x="1330" y="655"/>
                </a:lnTo>
                <a:lnTo>
                  <a:pt x="1305" y="654"/>
                </a:lnTo>
                <a:lnTo>
                  <a:pt x="1280" y="653"/>
                </a:lnTo>
                <a:lnTo>
                  <a:pt x="1255" y="654"/>
                </a:lnTo>
                <a:lnTo>
                  <a:pt x="1243" y="654"/>
                </a:lnTo>
                <a:lnTo>
                  <a:pt x="1231" y="655"/>
                </a:lnTo>
                <a:lnTo>
                  <a:pt x="1219" y="656"/>
                </a:lnTo>
                <a:lnTo>
                  <a:pt x="1208" y="657"/>
                </a:lnTo>
                <a:lnTo>
                  <a:pt x="1186" y="662"/>
                </a:lnTo>
                <a:lnTo>
                  <a:pt x="1165" y="666"/>
                </a:lnTo>
                <a:lnTo>
                  <a:pt x="1154" y="669"/>
                </a:lnTo>
                <a:lnTo>
                  <a:pt x="1145" y="672"/>
                </a:lnTo>
                <a:lnTo>
                  <a:pt x="1126" y="679"/>
                </a:lnTo>
                <a:lnTo>
                  <a:pt x="1108" y="687"/>
                </a:lnTo>
                <a:lnTo>
                  <a:pt x="1091" y="696"/>
                </a:lnTo>
                <a:lnTo>
                  <a:pt x="1082" y="700"/>
                </a:lnTo>
                <a:lnTo>
                  <a:pt x="1074" y="706"/>
                </a:lnTo>
                <a:lnTo>
                  <a:pt x="1060" y="717"/>
                </a:lnTo>
                <a:lnTo>
                  <a:pt x="1046" y="729"/>
                </a:lnTo>
                <a:lnTo>
                  <a:pt x="1033" y="742"/>
                </a:lnTo>
                <a:lnTo>
                  <a:pt x="1026" y="748"/>
                </a:lnTo>
                <a:lnTo>
                  <a:pt x="1020" y="756"/>
                </a:lnTo>
                <a:lnTo>
                  <a:pt x="1015" y="764"/>
                </a:lnTo>
                <a:lnTo>
                  <a:pt x="1009" y="772"/>
                </a:lnTo>
                <a:lnTo>
                  <a:pt x="1000" y="788"/>
                </a:lnTo>
                <a:lnTo>
                  <a:pt x="990" y="806"/>
                </a:lnTo>
                <a:lnTo>
                  <a:pt x="985" y="815"/>
                </a:lnTo>
                <a:lnTo>
                  <a:pt x="982" y="824"/>
                </a:lnTo>
                <a:lnTo>
                  <a:pt x="974" y="844"/>
                </a:lnTo>
                <a:lnTo>
                  <a:pt x="966" y="865"/>
                </a:lnTo>
                <a:lnTo>
                  <a:pt x="959" y="888"/>
                </a:lnTo>
                <a:lnTo>
                  <a:pt x="953" y="911"/>
                </a:lnTo>
                <a:lnTo>
                  <a:pt x="947" y="936"/>
                </a:lnTo>
                <a:lnTo>
                  <a:pt x="942" y="963"/>
                </a:lnTo>
                <a:lnTo>
                  <a:pt x="938" y="990"/>
                </a:lnTo>
                <a:lnTo>
                  <a:pt x="933" y="1019"/>
                </a:lnTo>
                <a:lnTo>
                  <a:pt x="930" y="1048"/>
                </a:lnTo>
                <a:lnTo>
                  <a:pt x="928" y="1080"/>
                </a:lnTo>
                <a:lnTo>
                  <a:pt x="926" y="1112"/>
                </a:lnTo>
                <a:lnTo>
                  <a:pt x="924" y="1146"/>
                </a:lnTo>
                <a:lnTo>
                  <a:pt x="923" y="1182"/>
                </a:lnTo>
                <a:lnTo>
                  <a:pt x="923" y="1218"/>
                </a:lnTo>
                <a:lnTo>
                  <a:pt x="923" y="1254"/>
                </a:lnTo>
                <a:lnTo>
                  <a:pt x="924" y="1289"/>
                </a:lnTo>
                <a:lnTo>
                  <a:pt x="926" y="1323"/>
                </a:lnTo>
                <a:lnTo>
                  <a:pt x="928" y="1355"/>
                </a:lnTo>
                <a:lnTo>
                  <a:pt x="930" y="1387"/>
                </a:lnTo>
                <a:lnTo>
                  <a:pt x="933" y="1416"/>
                </a:lnTo>
                <a:lnTo>
                  <a:pt x="937" y="1444"/>
                </a:lnTo>
                <a:lnTo>
                  <a:pt x="941" y="1471"/>
                </a:lnTo>
                <a:lnTo>
                  <a:pt x="947" y="1497"/>
                </a:lnTo>
                <a:lnTo>
                  <a:pt x="953" y="1521"/>
                </a:lnTo>
                <a:lnTo>
                  <a:pt x="958" y="1545"/>
                </a:lnTo>
                <a:lnTo>
                  <a:pt x="962" y="1555"/>
                </a:lnTo>
                <a:lnTo>
                  <a:pt x="965" y="1566"/>
                </a:lnTo>
                <a:lnTo>
                  <a:pt x="972" y="1587"/>
                </a:lnTo>
                <a:lnTo>
                  <a:pt x="980" y="1606"/>
                </a:lnTo>
                <a:lnTo>
                  <a:pt x="989" y="1624"/>
                </a:lnTo>
                <a:lnTo>
                  <a:pt x="998" y="1641"/>
                </a:lnTo>
                <a:close/>
                <a:moveTo>
                  <a:pt x="1280" y="1978"/>
                </a:moveTo>
                <a:lnTo>
                  <a:pt x="1259" y="1978"/>
                </a:lnTo>
                <a:lnTo>
                  <a:pt x="1239" y="1978"/>
                </a:lnTo>
                <a:lnTo>
                  <a:pt x="1218" y="1977"/>
                </a:lnTo>
                <a:lnTo>
                  <a:pt x="1198" y="1975"/>
                </a:lnTo>
                <a:lnTo>
                  <a:pt x="1179" y="1974"/>
                </a:lnTo>
                <a:lnTo>
                  <a:pt x="1160" y="1972"/>
                </a:lnTo>
                <a:lnTo>
                  <a:pt x="1142" y="1970"/>
                </a:lnTo>
                <a:lnTo>
                  <a:pt x="1124" y="1966"/>
                </a:lnTo>
                <a:lnTo>
                  <a:pt x="1106" y="1964"/>
                </a:lnTo>
                <a:lnTo>
                  <a:pt x="1088" y="1961"/>
                </a:lnTo>
                <a:lnTo>
                  <a:pt x="1071" y="1956"/>
                </a:lnTo>
                <a:lnTo>
                  <a:pt x="1054" y="1953"/>
                </a:lnTo>
                <a:lnTo>
                  <a:pt x="1038" y="1948"/>
                </a:lnTo>
                <a:lnTo>
                  <a:pt x="1022" y="1943"/>
                </a:lnTo>
                <a:lnTo>
                  <a:pt x="992" y="1933"/>
                </a:lnTo>
                <a:lnTo>
                  <a:pt x="963" y="1920"/>
                </a:lnTo>
                <a:lnTo>
                  <a:pt x="949" y="1914"/>
                </a:lnTo>
                <a:lnTo>
                  <a:pt x="936" y="1907"/>
                </a:lnTo>
                <a:lnTo>
                  <a:pt x="911" y="1892"/>
                </a:lnTo>
                <a:lnTo>
                  <a:pt x="899" y="1884"/>
                </a:lnTo>
                <a:lnTo>
                  <a:pt x="886" y="1875"/>
                </a:lnTo>
                <a:lnTo>
                  <a:pt x="875" y="1866"/>
                </a:lnTo>
                <a:lnTo>
                  <a:pt x="864" y="1857"/>
                </a:lnTo>
                <a:lnTo>
                  <a:pt x="853" y="1848"/>
                </a:lnTo>
                <a:lnTo>
                  <a:pt x="843" y="1838"/>
                </a:lnTo>
                <a:lnTo>
                  <a:pt x="833" y="1828"/>
                </a:lnTo>
                <a:lnTo>
                  <a:pt x="824" y="1818"/>
                </a:lnTo>
                <a:lnTo>
                  <a:pt x="815" y="1807"/>
                </a:lnTo>
                <a:lnTo>
                  <a:pt x="811" y="1801"/>
                </a:lnTo>
                <a:lnTo>
                  <a:pt x="806" y="1796"/>
                </a:lnTo>
                <a:lnTo>
                  <a:pt x="798" y="1784"/>
                </a:lnTo>
                <a:lnTo>
                  <a:pt x="790" y="1772"/>
                </a:lnTo>
                <a:lnTo>
                  <a:pt x="783" y="1760"/>
                </a:lnTo>
                <a:lnTo>
                  <a:pt x="776" y="1747"/>
                </a:lnTo>
                <a:lnTo>
                  <a:pt x="761" y="1720"/>
                </a:lnTo>
                <a:lnTo>
                  <a:pt x="754" y="1706"/>
                </a:lnTo>
                <a:lnTo>
                  <a:pt x="748" y="1691"/>
                </a:lnTo>
                <a:lnTo>
                  <a:pt x="736" y="1661"/>
                </a:lnTo>
                <a:lnTo>
                  <a:pt x="731" y="1645"/>
                </a:lnTo>
                <a:lnTo>
                  <a:pt x="725" y="1629"/>
                </a:lnTo>
                <a:lnTo>
                  <a:pt x="715" y="1596"/>
                </a:lnTo>
                <a:lnTo>
                  <a:pt x="706" y="1561"/>
                </a:lnTo>
                <a:lnTo>
                  <a:pt x="698" y="1524"/>
                </a:lnTo>
                <a:lnTo>
                  <a:pt x="695" y="1505"/>
                </a:lnTo>
                <a:lnTo>
                  <a:pt x="691" y="1484"/>
                </a:lnTo>
                <a:lnTo>
                  <a:pt x="686" y="1445"/>
                </a:lnTo>
                <a:lnTo>
                  <a:pt x="681" y="1402"/>
                </a:lnTo>
                <a:lnTo>
                  <a:pt x="678" y="1360"/>
                </a:lnTo>
                <a:lnTo>
                  <a:pt x="676" y="1337"/>
                </a:lnTo>
                <a:lnTo>
                  <a:pt x="674" y="1315"/>
                </a:lnTo>
                <a:lnTo>
                  <a:pt x="673" y="1267"/>
                </a:lnTo>
                <a:lnTo>
                  <a:pt x="673" y="1219"/>
                </a:lnTo>
                <a:lnTo>
                  <a:pt x="673" y="1171"/>
                </a:lnTo>
                <a:lnTo>
                  <a:pt x="674" y="1147"/>
                </a:lnTo>
                <a:lnTo>
                  <a:pt x="674" y="1124"/>
                </a:lnTo>
                <a:lnTo>
                  <a:pt x="678" y="1079"/>
                </a:lnTo>
                <a:lnTo>
                  <a:pt x="681" y="1035"/>
                </a:lnTo>
                <a:lnTo>
                  <a:pt x="686" y="992"/>
                </a:lnTo>
                <a:lnTo>
                  <a:pt x="689" y="972"/>
                </a:lnTo>
                <a:lnTo>
                  <a:pt x="692" y="952"/>
                </a:lnTo>
                <a:lnTo>
                  <a:pt x="699" y="912"/>
                </a:lnTo>
                <a:lnTo>
                  <a:pt x="707" y="875"/>
                </a:lnTo>
                <a:lnTo>
                  <a:pt x="716" y="839"/>
                </a:lnTo>
                <a:lnTo>
                  <a:pt x="721" y="823"/>
                </a:lnTo>
                <a:lnTo>
                  <a:pt x="726" y="806"/>
                </a:lnTo>
                <a:lnTo>
                  <a:pt x="738" y="773"/>
                </a:lnTo>
                <a:lnTo>
                  <a:pt x="743" y="757"/>
                </a:lnTo>
                <a:lnTo>
                  <a:pt x="750" y="742"/>
                </a:lnTo>
                <a:lnTo>
                  <a:pt x="762" y="712"/>
                </a:lnTo>
                <a:lnTo>
                  <a:pt x="770" y="698"/>
                </a:lnTo>
                <a:lnTo>
                  <a:pt x="777" y="684"/>
                </a:lnTo>
                <a:lnTo>
                  <a:pt x="793" y="658"/>
                </a:lnTo>
                <a:lnTo>
                  <a:pt x="801" y="646"/>
                </a:lnTo>
                <a:lnTo>
                  <a:pt x="808" y="634"/>
                </a:lnTo>
                <a:lnTo>
                  <a:pt x="817" y="621"/>
                </a:lnTo>
                <a:lnTo>
                  <a:pt x="826" y="610"/>
                </a:lnTo>
                <a:lnTo>
                  <a:pt x="837" y="599"/>
                </a:lnTo>
                <a:lnTo>
                  <a:pt x="846" y="589"/>
                </a:lnTo>
                <a:lnTo>
                  <a:pt x="856" y="579"/>
                </a:lnTo>
                <a:lnTo>
                  <a:pt x="867" y="569"/>
                </a:lnTo>
                <a:lnTo>
                  <a:pt x="878" y="558"/>
                </a:lnTo>
                <a:lnTo>
                  <a:pt x="890" y="549"/>
                </a:lnTo>
                <a:lnTo>
                  <a:pt x="901" y="542"/>
                </a:lnTo>
                <a:lnTo>
                  <a:pt x="913" y="533"/>
                </a:lnTo>
                <a:lnTo>
                  <a:pt x="939" y="517"/>
                </a:lnTo>
                <a:lnTo>
                  <a:pt x="953" y="510"/>
                </a:lnTo>
                <a:lnTo>
                  <a:pt x="966" y="502"/>
                </a:lnTo>
                <a:lnTo>
                  <a:pt x="981" y="497"/>
                </a:lnTo>
                <a:lnTo>
                  <a:pt x="994" y="490"/>
                </a:lnTo>
                <a:lnTo>
                  <a:pt x="1025" y="479"/>
                </a:lnTo>
                <a:lnTo>
                  <a:pt x="1057" y="470"/>
                </a:lnTo>
                <a:lnTo>
                  <a:pt x="1073" y="465"/>
                </a:lnTo>
                <a:lnTo>
                  <a:pt x="1090" y="461"/>
                </a:lnTo>
                <a:lnTo>
                  <a:pt x="1107" y="457"/>
                </a:lnTo>
                <a:lnTo>
                  <a:pt x="1125" y="454"/>
                </a:lnTo>
                <a:lnTo>
                  <a:pt x="1162" y="449"/>
                </a:lnTo>
                <a:lnTo>
                  <a:pt x="1180" y="447"/>
                </a:lnTo>
                <a:lnTo>
                  <a:pt x="1199" y="445"/>
                </a:lnTo>
                <a:lnTo>
                  <a:pt x="1219" y="444"/>
                </a:lnTo>
                <a:lnTo>
                  <a:pt x="1239" y="443"/>
                </a:lnTo>
                <a:lnTo>
                  <a:pt x="1260" y="443"/>
                </a:lnTo>
                <a:lnTo>
                  <a:pt x="1280" y="443"/>
                </a:lnTo>
                <a:lnTo>
                  <a:pt x="1301" y="443"/>
                </a:lnTo>
                <a:lnTo>
                  <a:pt x="1321" y="443"/>
                </a:lnTo>
                <a:lnTo>
                  <a:pt x="1341" y="444"/>
                </a:lnTo>
                <a:lnTo>
                  <a:pt x="1361" y="445"/>
                </a:lnTo>
                <a:lnTo>
                  <a:pt x="1398" y="449"/>
                </a:lnTo>
                <a:lnTo>
                  <a:pt x="1418" y="452"/>
                </a:lnTo>
                <a:lnTo>
                  <a:pt x="1436" y="454"/>
                </a:lnTo>
                <a:lnTo>
                  <a:pt x="1453" y="457"/>
                </a:lnTo>
                <a:lnTo>
                  <a:pt x="1471" y="461"/>
                </a:lnTo>
                <a:lnTo>
                  <a:pt x="1503" y="469"/>
                </a:lnTo>
                <a:lnTo>
                  <a:pt x="1535" y="479"/>
                </a:lnTo>
                <a:lnTo>
                  <a:pt x="1550" y="484"/>
                </a:lnTo>
                <a:lnTo>
                  <a:pt x="1565" y="490"/>
                </a:lnTo>
                <a:lnTo>
                  <a:pt x="1580" y="496"/>
                </a:lnTo>
                <a:lnTo>
                  <a:pt x="1594" y="502"/>
                </a:lnTo>
                <a:lnTo>
                  <a:pt x="1621" y="517"/>
                </a:lnTo>
                <a:lnTo>
                  <a:pt x="1634" y="524"/>
                </a:lnTo>
                <a:lnTo>
                  <a:pt x="1646" y="533"/>
                </a:lnTo>
                <a:lnTo>
                  <a:pt x="1659" y="540"/>
                </a:lnTo>
                <a:lnTo>
                  <a:pt x="1670" y="549"/>
                </a:lnTo>
                <a:lnTo>
                  <a:pt x="1682" y="558"/>
                </a:lnTo>
                <a:lnTo>
                  <a:pt x="1692" y="567"/>
                </a:lnTo>
                <a:lnTo>
                  <a:pt x="1704" y="578"/>
                </a:lnTo>
                <a:lnTo>
                  <a:pt x="1714" y="588"/>
                </a:lnTo>
                <a:lnTo>
                  <a:pt x="1723" y="599"/>
                </a:lnTo>
                <a:lnTo>
                  <a:pt x="1733" y="609"/>
                </a:lnTo>
                <a:lnTo>
                  <a:pt x="1742" y="620"/>
                </a:lnTo>
                <a:lnTo>
                  <a:pt x="1751" y="633"/>
                </a:lnTo>
                <a:lnTo>
                  <a:pt x="1767" y="657"/>
                </a:lnTo>
                <a:lnTo>
                  <a:pt x="1775" y="670"/>
                </a:lnTo>
                <a:lnTo>
                  <a:pt x="1782" y="683"/>
                </a:lnTo>
                <a:lnTo>
                  <a:pt x="1796" y="711"/>
                </a:lnTo>
                <a:lnTo>
                  <a:pt x="1809" y="740"/>
                </a:lnTo>
                <a:lnTo>
                  <a:pt x="1822" y="771"/>
                </a:lnTo>
                <a:lnTo>
                  <a:pt x="1827" y="788"/>
                </a:lnTo>
                <a:lnTo>
                  <a:pt x="1833" y="803"/>
                </a:lnTo>
                <a:lnTo>
                  <a:pt x="1842" y="838"/>
                </a:lnTo>
                <a:lnTo>
                  <a:pt x="1851" y="874"/>
                </a:lnTo>
                <a:lnTo>
                  <a:pt x="1859" y="911"/>
                </a:lnTo>
                <a:lnTo>
                  <a:pt x="1864" y="930"/>
                </a:lnTo>
                <a:lnTo>
                  <a:pt x="1867" y="951"/>
                </a:lnTo>
                <a:lnTo>
                  <a:pt x="1873" y="991"/>
                </a:lnTo>
                <a:lnTo>
                  <a:pt x="1877" y="1033"/>
                </a:lnTo>
                <a:lnTo>
                  <a:pt x="1880" y="1076"/>
                </a:lnTo>
                <a:lnTo>
                  <a:pt x="1882" y="1099"/>
                </a:lnTo>
                <a:lnTo>
                  <a:pt x="1884" y="1123"/>
                </a:lnTo>
                <a:lnTo>
                  <a:pt x="1885" y="1170"/>
                </a:lnTo>
                <a:lnTo>
                  <a:pt x="1885" y="1218"/>
                </a:lnTo>
                <a:lnTo>
                  <a:pt x="1885" y="1250"/>
                </a:lnTo>
                <a:lnTo>
                  <a:pt x="1885" y="1281"/>
                </a:lnTo>
                <a:lnTo>
                  <a:pt x="1884" y="1312"/>
                </a:lnTo>
                <a:lnTo>
                  <a:pt x="1882" y="1342"/>
                </a:lnTo>
                <a:lnTo>
                  <a:pt x="1880" y="1371"/>
                </a:lnTo>
                <a:lnTo>
                  <a:pt x="1877" y="1399"/>
                </a:lnTo>
                <a:lnTo>
                  <a:pt x="1875" y="1427"/>
                </a:lnTo>
                <a:lnTo>
                  <a:pt x="1874" y="1441"/>
                </a:lnTo>
                <a:lnTo>
                  <a:pt x="1871" y="1454"/>
                </a:lnTo>
                <a:lnTo>
                  <a:pt x="1868" y="1480"/>
                </a:lnTo>
                <a:lnTo>
                  <a:pt x="1864" y="1505"/>
                </a:lnTo>
                <a:lnTo>
                  <a:pt x="1859" y="1529"/>
                </a:lnTo>
                <a:lnTo>
                  <a:pt x="1854" y="1553"/>
                </a:lnTo>
                <a:lnTo>
                  <a:pt x="1849" y="1575"/>
                </a:lnTo>
                <a:lnTo>
                  <a:pt x="1843" y="1598"/>
                </a:lnTo>
                <a:lnTo>
                  <a:pt x="1836" y="1619"/>
                </a:lnTo>
                <a:lnTo>
                  <a:pt x="1830" y="1639"/>
                </a:lnTo>
                <a:lnTo>
                  <a:pt x="1823" y="1659"/>
                </a:lnTo>
                <a:lnTo>
                  <a:pt x="1815" y="1679"/>
                </a:lnTo>
                <a:lnTo>
                  <a:pt x="1811" y="1688"/>
                </a:lnTo>
                <a:lnTo>
                  <a:pt x="1806" y="1697"/>
                </a:lnTo>
                <a:lnTo>
                  <a:pt x="1798" y="1715"/>
                </a:lnTo>
                <a:lnTo>
                  <a:pt x="1788" y="1733"/>
                </a:lnTo>
                <a:lnTo>
                  <a:pt x="1778" y="1750"/>
                </a:lnTo>
                <a:lnTo>
                  <a:pt x="1768" y="1765"/>
                </a:lnTo>
                <a:lnTo>
                  <a:pt x="1757" y="1781"/>
                </a:lnTo>
                <a:lnTo>
                  <a:pt x="1745" y="1796"/>
                </a:lnTo>
                <a:lnTo>
                  <a:pt x="1733" y="1810"/>
                </a:lnTo>
                <a:lnTo>
                  <a:pt x="1721" y="1825"/>
                </a:lnTo>
                <a:lnTo>
                  <a:pt x="1707" y="1837"/>
                </a:lnTo>
                <a:lnTo>
                  <a:pt x="1693" y="1851"/>
                </a:lnTo>
                <a:lnTo>
                  <a:pt x="1679" y="1862"/>
                </a:lnTo>
                <a:lnTo>
                  <a:pt x="1663" y="1874"/>
                </a:lnTo>
                <a:lnTo>
                  <a:pt x="1648" y="1884"/>
                </a:lnTo>
                <a:lnTo>
                  <a:pt x="1831" y="2178"/>
                </a:lnTo>
                <a:lnTo>
                  <a:pt x="1607" y="2282"/>
                </a:lnTo>
                <a:lnTo>
                  <a:pt x="1413" y="1965"/>
                </a:lnTo>
                <a:lnTo>
                  <a:pt x="1402" y="1969"/>
                </a:lnTo>
                <a:lnTo>
                  <a:pt x="1396" y="1970"/>
                </a:lnTo>
                <a:lnTo>
                  <a:pt x="1389" y="1971"/>
                </a:lnTo>
                <a:lnTo>
                  <a:pt x="1375" y="1973"/>
                </a:lnTo>
                <a:lnTo>
                  <a:pt x="1359" y="1975"/>
                </a:lnTo>
                <a:lnTo>
                  <a:pt x="1342" y="1977"/>
                </a:lnTo>
                <a:lnTo>
                  <a:pt x="1323" y="1978"/>
                </a:lnTo>
                <a:lnTo>
                  <a:pt x="1303" y="1978"/>
                </a:lnTo>
                <a:lnTo>
                  <a:pt x="1280" y="1978"/>
                </a:lnTo>
                <a:close/>
                <a:moveTo>
                  <a:pt x="3107" y="0"/>
                </a:moveTo>
                <a:lnTo>
                  <a:pt x="2987" y="0"/>
                </a:lnTo>
                <a:lnTo>
                  <a:pt x="2359" y="0"/>
                </a:lnTo>
                <a:lnTo>
                  <a:pt x="1732" y="0"/>
                </a:lnTo>
                <a:lnTo>
                  <a:pt x="1103" y="0"/>
                </a:lnTo>
                <a:lnTo>
                  <a:pt x="476" y="0"/>
                </a:lnTo>
                <a:lnTo>
                  <a:pt x="0" y="475"/>
                </a:lnTo>
                <a:lnTo>
                  <a:pt x="0" y="1271"/>
                </a:lnTo>
                <a:lnTo>
                  <a:pt x="0" y="2066"/>
                </a:lnTo>
                <a:lnTo>
                  <a:pt x="0" y="2197"/>
                </a:lnTo>
                <a:lnTo>
                  <a:pt x="0" y="2526"/>
                </a:lnTo>
                <a:lnTo>
                  <a:pt x="330" y="2526"/>
                </a:lnTo>
                <a:lnTo>
                  <a:pt x="450" y="2526"/>
                </a:lnTo>
                <a:lnTo>
                  <a:pt x="1078" y="2526"/>
                </a:lnTo>
                <a:lnTo>
                  <a:pt x="1706" y="2526"/>
                </a:lnTo>
                <a:lnTo>
                  <a:pt x="2333" y="2526"/>
                </a:lnTo>
                <a:lnTo>
                  <a:pt x="2961" y="2526"/>
                </a:lnTo>
                <a:lnTo>
                  <a:pt x="3438" y="2051"/>
                </a:lnTo>
                <a:lnTo>
                  <a:pt x="3438" y="1255"/>
                </a:lnTo>
                <a:lnTo>
                  <a:pt x="3438" y="460"/>
                </a:lnTo>
                <a:lnTo>
                  <a:pt x="3438" y="329"/>
                </a:lnTo>
                <a:lnTo>
                  <a:pt x="3438" y="0"/>
                </a:lnTo>
                <a:lnTo>
                  <a:pt x="31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50721" y="5805264"/>
            <a:ext cx="11087386" cy="360586"/>
          </a:xfrm>
        </p:spPr>
        <p:txBody>
          <a:bodyPr anchor="b" anchorCtr="0"/>
          <a:lstStyle>
            <a:lvl1pPr marL="0" indent="0">
              <a:buFontTx/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Insert 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0598047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02EE5-AD73-406C-B39E-F78EC318BA42}" type="datetime3">
              <a:rPr lang="en-US" smtClean="0"/>
              <a:t>31 August 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11188" y="2348682"/>
            <a:ext cx="2375869" cy="1584374"/>
          </a:xfrm>
          <a:prstGeom prst="snip2DiagRect">
            <a:avLst>
              <a:gd name="adj1" fmla="val 12501"/>
              <a:gd name="adj2" fmla="val 799"/>
            </a:avLst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No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911188" y="4221088"/>
            <a:ext cx="2375869" cy="1728788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574568" y="2348682"/>
            <a:ext cx="2375869" cy="1584374"/>
          </a:xfrm>
          <a:prstGeom prst="snip2DiagRect">
            <a:avLst>
              <a:gd name="adj1" fmla="val 12501"/>
              <a:gd name="adj2" fmla="val 799"/>
            </a:avLst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No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238168" y="2348682"/>
            <a:ext cx="2375869" cy="1584374"/>
          </a:xfrm>
          <a:prstGeom prst="snip2DiagRect">
            <a:avLst>
              <a:gd name="adj1" fmla="val 12501"/>
              <a:gd name="adj2" fmla="val 799"/>
            </a:avLst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No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8901771" y="2348682"/>
            <a:ext cx="2375869" cy="1584374"/>
          </a:xfrm>
          <a:prstGeom prst="snip2DiagRect">
            <a:avLst>
              <a:gd name="adj1" fmla="val 12501"/>
              <a:gd name="adj2" fmla="val 799"/>
            </a:avLst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No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3574791" y="4221088"/>
            <a:ext cx="2375869" cy="1728788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238391" y="4221088"/>
            <a:ext cx="2375869" cy="1728788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8901994" y="4221088"/>
            <a:ext cx="2375869" cy="1728788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9834329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0721" y="1844681"/>
            <a:ext cx="5255736" cy="4321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27474-3DE0-4D65-A73B-C3E06A8900ED}" type="datetime3">
              <a:rPr lang="en-US" smtClean="0"/>
              <a:t>31 August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382372" y="1844681"/>
            <a:ext cx="5255736" cy="4321175"/>
          </a:xfrm>
          <a:prstGeom prst="snip2DiagRect">
            <a:avLst>
              <a:gd name="adj1" fmla="val 2308"/>
              <a:gd name="adj2" fmla="val 0"/>
            </a:avLst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244776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1/4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0723" y="1844681"/>
            <a:ext cx="8279285" cy="4321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1F2DB-360B-4D02-94CC-7F7A7DEAAAF4}" type="datetime3">
              <a:rPr lang="en-US" smtClean="0"/>
              <a:t>31 August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17961" y="1844681"/>
            <a:ext cx="2520144" cy="4321175"/>
          </a:xfrm>
          <a:prstGeom prst="snip2DiagRect">
            <a:avLst>
              <a:gd name="adj1" fmla="val 3911"/>
              <a:gd name="adj2" fmla="val 0"/>
            </a:avLst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5047515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B6FA-2003-4666-AD90-A1D203D3DDDD}" type="datetime3">
              <a:rPr lang="en-US" smtClean="0"/>
              <a:t>31 August 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50720" y="1844681"/>
            <a:ext cx="11087386" cy="4321175"/>
          </a:xfrm>
          <a:prstGeom prst="snip2DiagRect">
            <a:avLst>
              <a:gd name="adj1" fmla="val 2308"/>
              <a:gd name="adj2" fmla="val 0"/>
            </a:avLst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252372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CC2269C7-85D6-485C-B663-A42BC9FF3765}" type="datetime3">
              <a:rPr lang="en-US" smtClean="0"/>
              <a:t>31 August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smtClean="0"/>
              <a:t>Presentation name / Author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12188825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79425" y="0"/>
                </a:moveTo>
                <a:lnTo>
                  <a:pt x="12192000" y="0"/>
                </a:lnTo>
                <a:lnTo>
                  <a:pt x="12192000" y="6378572"/>
                </a:lnTo>
                <a:lnTo>
                  <a:pt x="11712572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solidFill>
            <a:schemeClr val="bg2"/>
          </a:solidFill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r>
              <a:rPr lang="en-GB" dirty="0" smtClean="0"/>
              <a:t>Insert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2672089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1/2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2" y="0"/>
            <a:ext cx="6094413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479425" y="0"/>
                </a:moveTo>
                <a:lnTo>
                  <a:pt x="6096000" y="0"/>
                </a:lnTo>
                <a:lnTo>
                  <a:pt x="6096000" y="6378574"/>
                </a:lnTo>
                <a:lnTo>
                  <a:pt x="5616575" y="6857999"/>
                </a:lnTo>
                <a:lnTo>
                  <a:pt x="6096000" y="6857999"/>
                </a:lnTo>
                <a:lnTo>
                  <a:pt x="6096000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solidFill>
            <a:schemeClr val="bg2"/>
          </a:solidFill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r>
              <a:rPr lang="en-GB" dirty="0" smtClean="0"/>
              <a:t>Insert Picture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CF91BA4-0B3D-426B-861C-E3065E63156F}" type="datetime3">
              <a:rPr lang="en-US" smtClean="0"/>
              <a:t>31 August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smtClean="0"/>
              <a:t>Presentation name / Author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6382370" y="1844681"/>
            <a:ext cx="5255737" cy="4321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381676" y="692149"/>
            <a:ext cx="5256430" cy="9366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1153875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5B592-AE5B-414D-B525-C9BAB99C9758}" type="datetime3">
              <a:rPr lang="en-US" smtClean="0"/>
              <a:t>31 August 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03841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/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0720" y="1628780"/>
            <a:ext cx="11087386" cy="792113"/>
          </a:xfrm>
        </p:spPr>
        <p:txBody>
          <a:bodyPr anchor="t" anchorCtr="0"/>
          <a:lstStyle>
            <a:lvl1pPr algn="l">
              <a:defRPr sz="6000" baseline="0"/>
            </a:lvl1pPr>
          </a:lstStyle>
          <a:p>
            <a:r>
              <a:rPr lang="en-US" dirty="0" smtClean="0"/>
              <a:t>Add Thank you text.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0721" y="2492896"/>
            <a:ext cx="11087386" cy="936104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B3AD9-97B8-4E1F-8F17-8F0FAC375A34}" type="datetime3">
              <a:rPr lang="en-US" smtClean="0"/>
              <a:t>31 August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 6"/>
          <p:cNvSpPr>
            <a:spLocks noChangeAspect="1" noEditPoints="1"/>
          </p:cNvSpPr>
          <p:nvPr userDrawn="1"/>
        </p:nvSpPr>
        <p:spPr bwMode="auto">
          <a:xfrm>
            <a:off x="550721" y="549275"/>
            <a:ext cx="719813" cy="529006"/>
          </a:xfrm>
          <a:custGeom>
            <a:avLst/>
            <a:gdLst>
              <a:gd name="T0" fmla="*/ 2431 w 3438"/>
              <a:gd name="T1" fmla="*/ 1652 h 2526"/>
              <a:gd name="T2" fmla="*/ 2460 w 3438"/>
              <a:gd name="T3" fmla="*/ 1720 h 2526"/>
              <a:gd name="T4" fmla="*/ 2533 w 3438"/>
              <a:gd name="T5" fmla="*/ 1741 h 2526"/>
              <a:gd name="T6" fmla="*/ 2577 w 3438"/>
              <a:gd name="T7" fmla="*/ 1947 h 2526"/>
              <a:gd name="T8" fmla="*/ 2406 w 3438"/>
              <a:gd name="T9" fmla="*/ 1943 h 2526"/>
              <a:gd name="T10" fmla="*/ 2298 w 3438"/>
              <a:gd name="T11" fmla="*/ 1903 h 2526"/>
              <a:gd name="T12" fmla="*/ 2226 w 3438"/>
              <a:gd name="T13" fmla="*/ 1815 h 2526"/>
              <a:gd name="T14" fmla="*/ 2192 w 3438"/>
              <a:gd name="T15" fmla="*/ 1655 h 2526"/>
              <a:gd name="T16" fmla="*/ 2188 w 3438"/>
              <a:gd name="T17" fmla="*/ 842 h 2526"/>
              <a:gd name="T18" fmla="*/ 1012 w 3438"/>
              <a:gd name="T19" fmla="*/ 1663 h 2526"/>
              <a:gd name="T20" fmla="*/ 1105 w 3438"/>
              <a:gd name="T21" fmla="*/ 1736 h 2526"/>
              <a:gd name="T22" fmla="*/ 1218 w 3438"/>
              <a:gd name="T23" fmla="*/ 1764 h 2526"/>
              <a:gd name="T24" fmla="*/ 1376 w 3438"/>
              <a:gd name="T25" fmla="*/ 1760 h 2526"/>
              <a:gd name="T26" fmla="*/ 1481 w 3438"/>
              <a:gd name="T27" fmla="*/ 1724 h 2526"/>
              <a:gd name="T28" fmla="*/ 1553 w 3438"/>
              <a:gd name="T29" fmla="*/ 1657 h 2526"/>
              <a:gd name="T30" fmla="*/ 1603 w 3438"/>
              <a:gd name="T31" fmla="*/ 1536 h 2526"/>
              <a:gd name="T32" fmla="*/ 1633 w 3438"/>
              <a:gd name="T33" fmla="*/ 1326 h 2526"/>
              <a:gd name="T34" fmla="*/ 1628 w 3438"/>
              <a:gd name="T35" fmla="*/ 1050 h 2526"/>
              <a:gd name="T36" fmla="*/ 1585 w 3438"/>
              <a:gd name="T37" fmla="*/ 844 h 2526"/>
              <a:gd name="T38" fmla="*/ 1514 w 3438"/>
              <a:gd name="T39" fmla="*/ 729 h 2526"/>
              <a:gd name="T40" fmla="*/ 1425 w 3438"/>
              <a:gd name="T41" fmla="*/ 675 h 2526"/>
              <a:gd name="T42" fmla="*/ 1280 w 3438"/>
              <a:gd name="T43" fmla="*/ 653 h 2526"/>
              <a:gd name="T44" fmla="*/ 1154 w 3438"/>
              <a:gd name="T45" fmla="*/ 669 h 2526"/>
              <a:gd name="T46" fmla="*/ 1046 w 3438"/>
              <a:gd name="T47" fmla="*/ 729 h 2526"/>
              <a:gd name="T48" fmla="*/ 985 w 3438"/>
              <a:gd name="T49" fmla="*/ 815 h 2526"/>
              <a:gd name="T50" fmla="*/ 938 w 3438"/>
              <a:gd name="T51" fmla="*/ 990 h 2526"/>
              <a:gd name="T52" fmla="*/ 923 w 3438"/>
              <a:gd name="T53" fmla="*/ 1254 h 2526"/>
              <a:gd name="T54" fmla="*/ 947 w 3438"/>
              <a:gd name="T55" fmla="*/ 1497 h 2526"/>
              <a:gd name="T56" fmla="*/ 998 w 3438"/>
              <a:gd name="T57" fmla="*/ 1641 h 2526"/>
              <a:gd name="T58" fmla="*/ 1142 w 3438"/>
              <a:gd name="T59" fmla="*/ 1970 h 2526"/>
              <a:gd name="T60" fmla="*/ 992 w 3438"/>
              <a:gd name="T61" fmla="*/ 1933 h 2526"/>
              <a:gd name="T62" fmla="*/ 864 w 3438"/>
              <a:gd name="T63" fmla="*/ 1857 h 2526"/>
              <a:gd name="T64" fmla="*/ 798 w 3438"/>
              <a:gd name="T65" fmla="*/ 1784 h 2526"/>
              <a:gd name="T66" fmla="*/ 731 w 3438"/>
              <a:gd name="T67" fmla="*/ 1645 h 2526"/>
              <a:gd name="T68" fmla="*/ 681 w 3438"/>
              <a:gd name="T69" fmla="*/ 1402 h 2526"/>
              <a:gd name="T70" fmla="*/ 674 w 3438"/>
              <a:gd name="T71" fmla="*/ 1124 h 2526"/>
              <a:gd name="T72" fmla="*/ 716 w 3438"/>
              <a:gd name="T73" fmla="*/ 839 h 2526"/>
              <a:gd name="T74" fmla="*/ 777 w 3438"/>
              <a:gd name="T75" fmla="*/ 684 h 2526"/>
              <a:gd name="T76" fmla="*/ 856 w 3438"/>
              <a:gd name="T77" fmla="*/ 579 h 2526"/>
              <a:gd name="T78" fmla="*/ 966 w 3438"/>
              <a:gd name="T79" fmla="*/ 502 h 2526"/>
              <a:gd name="T80" fmla="*/ 1125 w 3438"/>
              <a:gd name="T81" fmla="*/ 454 h 2526"/>
              <a:gd name="T82" fmla="*/ 1301 w 3438"/>
              <a:gd name="T83" fmla="*/ 443 h 2526"/>
              <a:gd name="T84" fmla="*/ 1471 w 3438"/>
              <a:gd name="T85" fmla="*/ 461 h 2526"/>
              <a:gd name="T86" fmla="*/ 1634 w 3438"/>
              <a:gd name="T87" fmla="*/ 524 h 2526"/>
              <a:gd name="T88" fmla="*/ 1723 w 3438"/>
              <a:gd name="T89" fmla="*/ 599 h 2526"/>
              <a:gd name="T90" fmla="*/ 1809 w 3438"/>
              <a:gd name="T91" fmla="*/ 740 h 2526"/>
              <a:gd name="T92" fmla="*/ 1867 w 3438"/>
              <a:gd name="T93" fmla="*/ 951 h 2526"/>
              <a:gd name="T94" fmla="*/ 1885 w 3438"/>
              <a:gd name="T95" fmla="*/ 1250 h 2526"/>
              <a:gd name="T96" fmla="*/ 1871 w 3438"/>
              <a:gd name="T97" fmla="*/ 1454 h 2526"/>
              <a:gd name="T98" fmla="*/ 1830 w 3438"/>
              <a:gd name="T99" fmla="*/ 1639 h 2526"/>
              <a:gd name="T100" fmla="*/ 1768 w 3438"/>
              <a:gd name="T101" fmla="*/ 1765 h 2526"/>
              <a:gd name="T102" fmla="*/ 1663 w 3438"/>
              <a:gd name="T103" fmla="*/ 1874 h 2526"/>
              <a:gd name="T104" fmla="*/ 1375 w 3438"/>
              <a:gd name="T105" fmla="*/ 1973 h 2526"/>
              <a:gd name="T106" fmla="*/ 2359 w 3438"/>
              <a:gd name="T107" fmla="*/ 0 h 2526"/>
              <a:gd name="T108" fmla="*/ 0 w 3438"/>
              <a:gd name="T109" fmla="*/ 2526 h 2526"/>
              <a:gd name="T110" fmla="*/ 3438 w 3438"/>
              <a:gd name="T111" fmla="*/ 1255 h 2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38" h="2526">
                <a:moveTo>
                  <a:pt x="2724" y="1043"/>
                </a:moveTo>
                <a:lnTo>
                  <a:pt x="2423" y="1043"/>
                </a:lnTo>
                <a:lnTo>
                  <a:pt x="2423" y="1521"/>
                </a:lnTo>
                <a:lnTo>
                  <a:pt x="2423" y="1553"/>
                </a:lnTo>
                <a:lnTo>
                  <a:pt x="2424" y="1582"/>
                </a:lnTo>
                <a:lnTo>
                  <a:pt x="2425" y="1608"/>
                </a:lnTo>
                <a:lnTo>
                  <a:pt x="2428" y="1632"/>
                </a:lnTo>
                <a:lnTo>
                  <a:pt x="2431" y="1652"/>
                </a:lnTo>
                <a:lnTo>
                  <a:pt x="2434" y="1670"/>
                </a:lnTo>
                <a:lnTo>
                  <a:pt x="2438" y="1684"/>
                </a:lnTo>
                <a:lnTo>
                  <a:pt x="2442" y="1697"/>
                </a:lnTo>
                <a:lnTo>
                  <a:pt x="2446" y="1702"/>
                </a:lnTo>
                <a:lnTo>
                  <a:pt x="2449" y="1707"/>
                </a:lnTo>
                <a:lnTo>
                  <a:pt x="2452" y="1711"/>
                </a:lnTo>
                <a:lnTo>
                  <a:pt x="2456" y="1716"/>
                </a:lnTo>
                <a:lnTo>
                  <a:pt x="2460" y="1720"/>
                </a:lnTo>
                <a:lnTo>
                  <a:pt x="2466" y="1724"/>
                </a:lnTo>
                <a:lnTo>
                  <a:pt x="2477" y="1729"/>
                </a:lnTo>
                <a:lnTo>
                  <a:pt x="2491" y="1735"/>
                </a:lnTo>
                <a:lnTo>
                  <a:pt x="2499" y="1736"/>
                </a:lnTo>
                <a:lnTo>
                  <a:pt x="2506" y="1738"/>
                </a:lnTo>
                <a:lnTo>
                  <a:pt x="2514" y="1739"/>
                </a:lnTo>
                <a:lnTo>
                  <a:pt x="2523" y="1739"/>
                </a:lnTo>
                <a:lnTo>
                  <a:pt x="2533" y="1741"/>
                </a:lnTo>
                <a:lnTo>
                  <a:pt x="2542" y="1741"/>
                </a:lnTo>
                <a:lnTo>
                  <a:pt x="2722" y="1734"/>
                </a:lnTo>
                <a:lnTo>
                  <a:pt x="2732" y="1923"/>
                </a:lnTo>
                <a:lnTo>
                  <a:pt x="2697" y="1929"/>
                </a:lnTo>
                <a:lnTo>
                  <a:pt x="2664" y="1935"/>
                </a:lnTo>
                <a:lnTo>
                  <a:pt x="2633" y="1941"/>
                </a:lnTo>
                <a:lnTo>
                  <a:pt x="2603" y="1944"/>
                </a:lnTo>
                <a:lnTo>
                  <a:pt x="2577" y="1947"/>
                </a:lnTo>
                <a:lnTo>
                  <a:pt x="2553" y="1950"/>
                </a:lnTo>
                <a:lnTo>
                  <a:pt x="2530" y="1951"/>
                </a:lnTo>
                <a:lnTo>
                  <a:pt x="2510" y="1952"/>
                </a:lnTo>
                <a:lnTo>
                  <a:pt x="2487" y="1951"/>
                </a:lnTo>
                <a:lnTo>
                  <a:pt x="2466" y="1950"/>
                </a:lnTo>
                <a:lnTo>
                  <a:pt x="2445" y="1948"/>
                </a:lnTo>
                <a:lnTo>
                  <a:pt x="2425" y="1946"/>
                </a:lnTo>
                <a:lnTo>
                  <a:pt x="2406" y="1943"/>
                </a:lnTo>
                <a:lnTo>
                  <a:pt x="2388" y="1939"/>
                </a:lnTo>
                <a:lnTo>
                  <a:pt x="2370" y="1935"/>
                </a:lnTo>
                <a:lnTo>
                  <a:pt x="2362" y="1933"/>
                </a:lnTo>
                <a:lnTo>
                  <a:pt x="2354" y="1930"/>
                </a:lnTo>
                <a:lnTo>
                  <a:pt x="2339" y="1925"/>
                </a:lnTo>
                <a:lnTo>
                  <a:pt x="2324" y="1918"/>
                </a:lnTo>
                <a:lnTo>
                  <a:pt x="2311" y="1911"/>
                </a:lnTo>
                <a:lnTo>
                  <a:pt x="2298" y="1903"/>
                </a:lnTo>
                <a:lnTo>
                  <a:pt x="2286" y="1896"/>
                </a:lnTo>
                <a:lnTo>
                  <a:pt x="2276" y="1887"/>
                </a:lnTo>
                <a:lnTo>
                  <a:pt x="2265" y="1877"/>
                </a:lnTo>
                <a:lnTo>
                  <a:pt x="2256" y="1866"/>
                </a:lnTo>
                <a:lnTo>
                  <a:pt x="2249" y="1855"/>
                </a:lnTo>
                <a:lnTo>
                  <a:pt x="2241" y="1843"/>
                </a:lnTo>
                <a:lnTo>
                  <a:pt x="2233" y="1829"/>
                </a:lnTo>
                <a:lnTo>
                  <a:pt x="2226" y="1815"/>
                </a:lnTo>
                <a:lnTo>
                  <a:pt x="2220" y="1799"/>
                </a:lnTo>
                <a:lnTo>
                  <a:pt x="2215" y="1782"/>
                </a:lnTo>
                <a:lnTo>
                  <a:pt x="2209" y="1764"/>
                </a:lnTo>
                <a:lnTo>
                  <a:pt x="2205" y="1744"/>
                </a:lnTo>
                <a:lnTo>
                  <a:pt x="2201" y="1724"/>
                </a:lnTo>
                <a:lnTo>
                  <a:pt x="2198" y="1702"/>
                </a:lnTo>
                <a:lnTo>
                  <a:pt x="2195" y="1679"/>
                </a:lnTo>
                <a:lnTo>
                  <a:pt x="2192" y="1655"/>
                </a:lnTo>
                <a:lnTo>
                  <a:pt x="2190" y="1630"/>
                </a:lnTo>
                <a:lnTo>
                  <a:pt x="2189" y="1603"/>
                </a:lnTo>
                <a:lnTo>
                  <a:pt x="2188" y="1575"/>
                </a:lnTo>
                <a:lnTo>
                  <a:pt x="2188" y="1547"/>
                </a:lnTo>
                <a:lnTo>
                  <a:pt x="2188" y="1043"/>
                </a:lnTo>
                <a:lnTo>
                  <a:pt x="2021" y="1043"/>
                </a:lnTo>
                <a:lnTo>
                  <a:pt x="2021" y="842"/>
                </a:lnTo>
                <a:lnTo>
                  <a:pt x="2188" y="842"/>
                </a:lnTo>
                <a:lnTo>
                  <a:pt x="2188" y="526"/>
                </a:lnTo>
                <a:lnTo>
                  <a:pt x="2423" y="526"/>
                </a:lnTo>
                <a:lnTo>
                  <a:pt x="2423" y="842"/>
                </a:lnTo>
                <a:lnTo>
                  <a:pt x="2724" y="842"/>
                </a:lnTo>
                <a:lnTo>
                  <a:pt x="2724" y="1043"/>
                </a:lnTo>
                <a:close/>
                <a:moveTo>
                  <a:pt x="998" y="1641"/>
                </a:moveTo>
                <a:lnTo>
                  <a:pt x="1007" y="1656"/>
                </a:lnTo>
                <a:lnTo>
                  <a:pt x="1012" y="1663"/>
                </a:lnTo>
                <a:lnTo>
                  <a:pt x="1018" y="1670"/>
                </a:lnTo>
                <a:lnTo>
                  <a:pt x="1029" y="1683"/>
                </a:lnTo>
                <a:lnTo>
                  <a:pt x="1043" y="1696"/>
                </a:lnTo>
                <a:lnTo>
                  <a:pt x="1056" y="1707"/>
                </a:lnTo>
                <a:lnTo>
                  <a:pt x="1072" y="1718"/>
                </a:lnTo>
                <a:lnTo>
                  <a:pt x="1088" y="1727"/>
                </a:lnTo>
                <a:lnTo>
                  <a:pt x="1097" y="1732"/>
                </a:lnTo>
                <a:lnTo>
                  <a:pt x="1105" y="1736"/>
                </a:lnTo>
                <a:lnTo>
                  <a:pt x="1123" y="1743"/>
                </a:lnTo>
                <a:lnTo>
                  <a:pt x="1143" y="1750"/>
                </a:lnTo>
                <a:lnTo>
                  <a:pt x="1153" y="1753"/>
                </a:lnTo>
                <a:lnTo>
                  <a:pt x="1163" y="1755"/>
                </a:lnTo>
                <a:lnTo>
                  <a:pt x="1185" y="1760"/>
                </a:lnTo>
                <a:lnTo>
                  <a:pt x="1195" y="1762"/>
                </a:lnTo>
                <a:lnTo>
                  <a:pt x="1207" y="1763"/>
                </a:lnTo>
                <a:lnTo>
                  <a:pt x="1218" y="1764"/>
                </a:lnTo>
                <a:lnTo>
                  <a:pt x="1230" y="1765"/>
                </a:lnTo>
                <a:lnTo>
                  <a:pt x="1254" y="1768"/>
                </a:lnTo>
                <a:lnTo>
                  <a:pt x="1280" y="1768"/>
                </a:lnTo>
                <a:lnTo>
                  <a:pt x="1306" y="1768"/>
                </a:lnTo>
                <a:lnTo>
                  <a:pt x="1330" y="1765"/>
                </a:lnTo>
                <a:lnTo>
                  <a:pt x="1342" y="1764"/>
                </a:lnTo>
                <a:lnTo>
                  <a:pt x="1353" y="1763"/>
                </a:lnTo>
                <a:lnTo>
                  <a:pt x="1376" y="1760"/>
                </a:lnTo>
                <a:lnTo>
                  <a:pt x="1397" y="1755"/>
                </a:lnTo>
                <a:lnTo>
                  <a:pt x="1418" y="1750"/>
                </a:lnTo>
                <a:lnTo>
                  <a:pt x="1428" y="1747"/>
                </a:lnTo>
                <a:lnTo>
                  <a:pt x="1437" y="1744"/>
                </a:lnTo>
                <a:lnTo>
                  <a:pt x="1455" y="1736"/>
                </a:lnTo>
                <a:lnTo>
                  <a:pt x="1464" y="1733"/>
                </a:lnTo>
                <a:lnTo>
                  <a:pt x="1473" y="1728"/>
                </a:lnTo>
                <a:lnTo>
                  <a:pt x="1481" y="1724"/>
                </a:lnTo>
                <a:lnTo>
                  <a:pt x="1489" y="1719"/>
                </a:lnTo>
                <a:lnTo>
                  <a:pt x="1503" y="1708"/>
                </a:lnTo>
                <a:lnTo>
                  <a:pt x="1510" y="1703"/>
                </a:lnTo>
                <a:lnTo>
                  <a:pt x="1517" y="1697"/>
                </a:lnTo>
                <a:lnTo>
                  <a:pt x="1530" y="1685"/>
                </a:lnTo>
                <a:lnTo>
                  <a:pt x="1536" y="1679"/>
                </a:lnTo>
                <a:lnTo>
                  <a:pt x="1541" y="1672"/>
                </a:lnTo>
                <a:lnTo>
                  <a:pt x="1553" y="1657"/>
                </a:lnTo>
                <a:lnTo>
                  <a:pt x="1562" y="1643"/>
                </a:lnTo>
                <a:lnTo>
                  <a:pt x="1571" y="1626"/>
                </a:lnTo>
                <a:lnTo>
                  <a:pt x="1579" y="1609"/>
                </a:lnTo>
                <a:lnTo>
                  <a:pt x="1583" y="1599"/>
                </a:lnTo>
                <a:lnTo>
                  <a:pt x="1587" y="1590"/>
                </a:lnTo>
                <a:lnTo>
                  <a:pt x="1594" y="1570"/>
                </a:lnTo>
                <a:lnTo>
                  <a:pt x="1600" y="1547"/>
                </a:lnTo>
                <a:lnTo>
                  <a:pt x="1603" y="1536"/>
                </a:lnTo>
                <a:lnTo>
                  <a:pt x="1607" y="1525"/>
                </a:lnTo>
                <a:lnTo>
                  <a:pt x="1612" y="1500"/>
                </a:lnTo>
                <a:lnTo>
                  <a:pt x="1617" y="1474"/>
                </a:lnTo>
                <a:lnTo>
                  <a:pt x="1621" y="1447"/>
                </a:lnTo>
                <a:lnTo>
                  <a:pt x="1625" y="1419"/>
                </a:lnTo>
                <a:lnTo>
                  <a:pt x="1628" y="1389"/>
                </a:lnTo>
                <a:lnTo>
                  <a:pt x="1630" y="1359"/>
                </a:lnTo>
                <a:lnTo>
                  <a:pt x="1633" y="1326"/>
                </a:lnTo>
                <a:lnTo>
                  <a:pt x="1634" y="1292"/>
                </a:lnTo>
                <a:lnTo>
                  <a:pt x="1635" y="1256"/>
                </a:lnTo>
                <a:lnTo>
                  <a:pt x="1635" y="1220"/>
                </a:lnTo>
                <a:lnTo>
                  <a:pt x="1635" y="1183"/>
                </a:lnTo>
                <a:lnTo>
                  <a:pt x="1634" y="1148"/>
                </a:lnTo>
                <a:lnTo>
                  <a:pt x="1633" y="1115"/>
                </a:lnTo>
                <a:lnTo>
                  <a:pt x="1630" y="1081"/>
                </a:lnTo>
                <a:lnTo>
                  <a:pt x="1628" y="1050"/>
                </a:lnTo>
                <a:lnTo>
                  <a:pt x="1625" y="1020"/>
                </a:lnTo>
                <a:lnTo>
                  <a:pt x="1620" y="991"/>
                </a:lnTo>
                <a:lnTo>
                  <a:pt x="1616" y="963"/>
                </a:lnTo>
                <a:lnTo>
                  <a:pt x="1611" y="937"/>
                </a:lnTo>
                <a:lnTo>
                  <a:pt x="1606" y="911"/>
                </a:lnTo>
                <a:lnTo>
                  <a:pt x="1600" y="888"/>
                </a:lnTo>
                <a:lnTo>
                  <a:pt x="1593" y="865"/>
                </a:lnTo>
                <a:lnTo>
                  <a:pt x="1585" y="844"/>
                </a:lnTo>
                <a:lnTo>
                  <a:pt x="1578" y="824"/>
                </a:lnTo>
                <a:lnTo>
                  <a:pt x="1568" y="806"/>
                </a:lnTo>
                <a:lnTo>
                  <a:pt x="1559" y="788"/>
                </a:lnTo>
                <a:lnTo>
                  <a:pt x="1550" y="772"/>
                </a:lnTo>
                <a:lnTo>
                  <a:pt x="1545" y="764"/>
                </a:lnTo>
                <a:lnTo>
                  <a:pt x="1539" y="756"/>
                </a:lnTo>
                <a:lnTo>
                  <a:pt x="1527" y="742"/>
                </a:lnTo>
                <a:lnTo>
                  <a:pt x="1514" y="729"/>
                </a:lnTo>
                <a:lnTo>
                  <a:pt x="1508" y="723"/>
                </a:lnTo>
                <a:lnTo>
                  <a:pt x="1500" y="717"/>
                </a:lnTo>
                <a:lnTo>
                  <a:pt x="1493" y="711"/>
                </a:lnTo>
                <a:lnTo>
                  <a:pt x="1485" y="706"/>
                </a:lnTo>
                <a:lnTo>
                  <a:pt x="1469" y="696"/>
                </a:lnTo>
                <a:lnTo>
                  <a:pt x="1453" y="687"/>
                </a:lnTo>
                <a:lnTo>
                  <a:pt x="1435" y="679"/>
                </a:lnTo>
                <a:lnTo>
                  <a:pt x="1425" y="675"/>
                </a:lnTo>
                <a:lnTo>
                  <a:pt x="1415" y="672"/>
                </a:lnTo>
                <a:lnTo>
                  <a:pt x="1395" y="666"/>
                </a:lnTo>
                <a:lnTo>
                  <a:pt x="1375" y="662"/>
                </a:lnTo>
                <a:lnTo>
                  <a:pt x="1352" y="657"/>
                </a:lnTo>
                <a:lnTo>
                  <a:pt x="1341" y="656"/>
                </a:lnTo>
                <a:lnTo>
                  <a:pt x="1330" y="655"/>
                </a:lnTo>
                <a:lnTo>
                  <a:pt x="1305" y="654"/>
                </a:lnTo>
                <a:lnTo>
                  <a:pt x="1280" y="653"/>
                </a:lnTo>
                <a:lnTo>
                  <a:pt x="1255" y="654"/>
                </a:lnTo>
                <a:lnTo>
                  <a:pt x="1243" y="654"/>
                </a:lnTo>
                <a:lnTo>
                  <a:pt x="1231" y="655"/>
                </a:lnTo>
                <a:lnTo>
                  <a:pt x="1219" y="656"/>
                </a:lnTo>
                <a:lnTo>
                  <a:pt x="1208" y="657"/>
                </a:lnTo>
                <a:lnTo>
                  <a:pt x="1186" y="662"/>
                </a:lnTo>
                <a:lnTo>
                  <a:pt x="1165" y="666"/>
                </a:lnTo>
                <a:lnTo>
                  <a:pt x="1154" y="669"/>
                </a:lnTo>
                <a:lnTo>
                  <a:pt x="1145" y="672"/>
                </a:lnTo>
                <a:lnTo>
                  <a:pt x="1126" y="679"/>
                </a:lnTo>
                <a:lnTo>
                  <a:pt x="1108" y="687"/>
                </a:lnTo>
                <a:lnTo>
                  <a:pt x="1091" y="696"/>
                </a:lnTo>
                <a:lnTo>
                  <a:pt x="1082" y="700"/>
                </a:lnTo>
                <a:lnTo>
                  <a:pt x="1074" y="706"/>
                </a:lnTo>
                <a:lnTo>
                  <a:pt x="1060" y="717"/>
                </a:lnTo>
                <a:lnTo>
                  <a:pt x="1046" y="729"/>
                </a:lnTo>
                <a:lnTo>
                  <a:pt x="1033" y="742"/>
                </a:lnTo>
                <a:lnTo>
                  <a:pt x="1026" y="748"/>
                </a:lnTo>
                <a:lnTo>
                  <a:pt x="1020" y="756"/>
                </a:lnTo>
                <a:lnTo>
                  <a:pt x="1015" y="764"/>
                </a:lnTo>
                <a:lnTo>
                  <a:pt x="1009" y="772"/>
                </a:lnTo>
                <a:lnTo>
                  <a:pt x="1000" y="788"/>
                </a:lnTo>
                <a:lnTo>
                  <a:pt x="990" y="806"/>
                </a:lnTo>
                <a:lnTo>
                  <a:pt x="985" y="815"/>
                </a:lnTo>
                <a:lnTo>
                  <a:pt x="982" y="824"/>
                </a:lnTo>
                <a:lnTo>
                  <a:pt x="974" y="844"/>
                </a:lnTo>
                <a:lnTo>
                  <a:pt x="966" y="865"/>
                </a:lnTo>
                <a:lnTo>
                  <a:pt x="959" y="888"/>
                </a:lnTo>
                <a:lnTo>
                  <a:pt x="953" y="911"/>
                </a:lnTo>
                <a:lnTo>
                  <a:pt x="947" y="936"/>
                </a:lnTo>
                <a:lnTo>
                  <a:pt x="942" y="963"/>
                </a:lnTo>
                <a:lnTo>
                  <a:pt x="938" y="990"/>
                </a:lnTo>
                <a:lnTo>
                  <a:pt x="933" y="1019"/>
                </a:lnTo>
                <a:lnTo>
                  <a:pt x="930" y="1048"/>
                </a:lnTo>
                <a:lnTo>
                  <a:pt x="928" y="1080"/>
                </a:lnTo>
                <a:lnTo>
                  <a:pt x="926" y="1112"/>
                </a:lnTo>
                <a:lnTo>
                  <a:pt x="924" y="1146"/>
                </a:lnTo>
                <a:lnTo>
                  <a:pt x="923" y="1182"/>
                </a:lnTo>
                <a:lnTo>
                  <a:pt x="923" y="1218"/>
                </a:lnTo>
                <a:lnTo>
                  <a:pt x="923" y="1254"/>
                </a:lnTo>
                <a:lnTo>
                  <a:pt x="924" y="1289"/>
                </a:lnTo>
                <a:lnTo>
                  <a:pt x="926" y="1323"/>
                </a:lnTo>
                <a:lnTo>
                  <a:pt x="928" y="1355"/>
                </a:lnTo>
                <a:lnTo>
                  <a:pt x="930" y="1387"/>
                </a:lnTo>
                <a:lnTo>
                  <a:pt x="933" y="1416"/>
                </a:lnTo>
                <a:lnTo>
                  <a:pt x="937" y="1444"/>
                </a:lnTo>
                <a:lnTo>
                  <a:pt x="941" y="1471"/>
                </a:lnTo>
                <a:lnTo>
                  <a:pt x="947" y="1497"/>
                </a:lnTo>
                <a:lnTo>
                  <a:pt x="953" y="1521"/>
                </a:lnTo>
                <a:lnTo>
                  <a:pt x="958" y="1545"/>
                </a:lnTo>
                <a:lnTo>
                  <a:pt x="962" y="1555"/>
                </a:lnTo>
                <a:lnTo>
                  <a:pt x="965" y="1566"/>
                </a:lnTo>
                <a:lnTo>
                  <a:pt x="972" y="1587"/>
                </a:lnTo>
                <a:lnTo>
                  <a:pt x="980" y="1606"/>
                </a:lnTo>
                <a:lnTo>
                  <a:pt x="989" y="1624"/>
                </a:lnTo>
                <a:lnTo>
                  <a:pt x="998" y="1641"/>
                </a:lnTo>
                <a:close/>
                <a:moveTo>
                  <a:pt x="1280" y="1978"/>
                </a:moveTo>
                <a:lnTo>
                  <a:pt x="1259" y="1978"/>
                </a:lnTo>
                <a:lnTo>
                  <a:pt x="1239" y="1978"/>
                </a:lnTo>
                <a:lnTo>
                  <a:pt x="1218" y="1977"/>
                </a:lnTo>
                <a:lnTo>
                  <a:pt x="1198" y="1975"/>
                </a:lnTo>
                <a:lnTo>
                  <a:pt x="1179" y="1974"/>
                </a:lnTo>
                <a:lnTo>
                  <a:pt x="1160" y="1972"/>
                </a:lnTo>
                <a:lnTo>
                  <a:pt x="1142" y="1970"/>
                </a:lnTo>
                <a:lnTo>
                  <a:pt x="1124" y="1966"/>
                </a:lnTo>
                <a:lnTo>
                  <a:pt x="1106" y="1964"/>
                </a:lnTo>
                <a:lnTo>
                  <a:pt x="1088" y="1961"/>
                </a:lnTo>
                <a:lnTo>
                  <a:pt x="1071" y="1956"/>
                </a:lnTo>
                <a:lnTo>
                  <a:pt x="1054" y="1953"/>
                </a:lnTo>
                <a:lnTo>
                  <a:pt x="1038" y="1948"/>
                </a:lnTo>
                <a:lnTo>
                  <a:pt x="1022" y="1943"/>
                </a:lnTo>
                <a:lnTo>
                  <a:pt x="992" y="1933"/>
                </a:lnTo>
                <a:lnTo>
                  <a:pt x="963" y="1920"/>
                </a:lnTo>
                <a:lnTo>
                  <a:pt x="949" y="1914"/>
                </a:lnTo>
                <a:lnTo>
                  <a:pt x="936" y="1907"/>
                </a:lnTo>
                <a:lnTo>
                  <a:pt x="911" y="1892"/>
                </a:lnTo>
                <a:lnTo>
                  <a:pt x="899" y="1884"/>
                </a:lnTo>
                <a:lnTo>
                  <a:pt x="886" y="1875"/>
                </a:lnTo>
                <a:lnTo>
                  <a:pt x="875" y="1866"/>
                </a:lnTo>
                <a:lnTo>
                  <a:pt x="864" y="1857"/>
                </a:lnTo>
                <a:lnTo>
                  <a:pt x="853" y="1848"/>
                </a:lnTo>
                <a:lnTo>
                  <a:pt x="843" y="1838"/>
                </a:lnTo>
                <a:lnTo>
                  <a:pt x="833" y="1828"/>
                </a:lnTo>
                <a:lnTo>
                  <a:pt x="824" y="1818"/>
                </a:lnTo>
                <a:lnTo>
                  <a:pt x="815" y="1807"/>
                </a:lnTo>
                <a:lnTo>
                  <a:pt x="811" y="1801"/>
                </a:lnTo>
                <a:lnTo>
                  <a:pt x="806" y="1796"/>
                </a:lnTo>
                <a:lnTo>
                  <a:pt x="798" y="1784"/>
                </a:lnTo>
                <a:lnTo>
                  <a:pt x="790" y="1772"/>
                </a:lnTo>
                <a:lnTo>
                  <a:pt x="783" y="1760"/>
                </a:lnTo>
                <a:lnTo>
                  <a:pt x="776" y="1747"/>
                </a:lnTo>
                <a:lnTo>
                  <a:pt x="761" y="1720"/>
                </a:lnTo>
                <a:lnTo>
                  <a:pt x="754" y="1706"/>
                </a:lnTo>
                <a:lnTo>
                  <a:pt x="748" y="1691"/>
                </a:lnTo>
                <a:lnTo>
                  <a:pt x="736" y="1661"/>
                </a:lnTo>
                <a:lnTo>
                  <a:pt x="731" y="1645"/>
                </a:lnTo>
                <a:lnTo>
                  <a:pt x="725" y="1629"/>
                </a:lnTo>
                <a:lnTo>
                  <a:pt x="715" y="1596"/>
                </a:lnTo>
                <a:lnTo>
                  <a:pt x="706" y="1561"/>
                </a:lnTo>
                <a:lnTo>
                  <a:pt x="698" y="1524"/>
                </a:lnTo>
                <a:lnTo>
                  <a:pt x="695" y="1505"/>
                </a:lnTo>
                <a:lnTo>
                  <a:pt x="691" y="1484"/>
                </a:lnTo>
                <a:lnTo>
                  <a:pt x="686" y="1445"/>
                </a:lnTo>
                <a:lnTo>
                  <a:pt x="681" y="1402"/>
                </a:lnTo>
                <a:lnTo>
                  <a:pt x="678" y="1360"/>
                </a:lnTo>
                <a:lnTo>
                  <a:pt x="676" y="1337"/>
                </a:lnTo>
                <a:lnTo>
                  <a:pt x="674" y="1315"/>
                </a:lnTo>
                <a:lnTo>
                  <a:pt x="673" y="1267"/>
                </a:lnTo>
                <a:lnTo>
                  <a:pt x="673" y="1219"/>
                </a:lnTo>
                <a:lnTo>
                  <a:pt x="673" y="1171"/>
                </a:lnTo>
                <a:lnTo>
                  <a:pt x="674" y="1147"/>
                </a:lnTo>
                <a:lnTo>
                  <a:pt x="674" y="1124"/>
                </a:lnTo>
                <a:lnTo>
                  <a:pt x="678" y="1079"/>
                </a:lnTo>
                <a:lnTo>
                  <a:pt x="681" y="1035"/>
                </a:lnTo>
                <a:lnTo>
                  <a:pt x="686" y="992"/>
                </a:lnTo>
                <a:lnTo>
                  <a:pt x="689" y="972"/>
                </a:lnTo>
                <a:lnTo>
                  <a:pt x="692" y="952"/>
                </a:lnTo>
                <a:lnTo>
                  <a:pt x="699" y="912"/>
                </a:lnTo>
                <a:lnTo>
                  <a:pt x="707" y="875"/>
                </a:lnTo>
                <a:lnTo>
                  <a:pt x="716" y="839"/>
                </a:lnTo>
                <a:lnTo>
                  <a:pt x="721" y="823"/>
                </a:lnTo>
                <a:lnTo>
                  <a:pt x="726" y="806"/>
                </a:lnTo>
                <a:lnTo>
                  <a:pt x="738" y="773"/>
                </a:lnTo>
                <a:lnTo>
                  <a:pt x="743" y="757"/>
                </a:lnTo>
                <a:lnTo>
                  <a:pt x="750" y="742"/>
                </a:lnTo>
                <a:lnTo>
                  <a:pt x="762" y="712"/>
                </a:lnTo>
                <a:lnTo>
                  <a:pt x="770" y="698"/>
                </a:lnTo>
                <a:lnTo>
                  <a:pt x="777" y="684"/>
                </a:lnTo>
                <a:lnTo>
                  <a:pt x="793" y="658"/>
                </a:lnTo>
                <a:lnTo>
                  <a:pt x="801" y="646"/>
                </a:lnTo>
                <a:lnTo>
                  <a:pt x="808" y="634"/>
                </a:lnTo>
                <a:lnTo>
                  <a:pt x="817" y="621"/>
                </a:lnTo>
                <a:lnTo>
                  <a:pt x="826" y="610"/>
                </a:lnTo>
                <a:lnTo>
                  <a:pt x="837" y="599"/>
                </a:lnTo>
                <a:lnTo>
                  <a:pt x="846" y="589"/>
                </a:lnTo>
                <a:lnTo>
                  <a:pt x="856" y="579"/>
                </a:lnTo>
                <a:lnTo>
                  <a:pt x="867" y="569"/>
                </a:lnTo>
                <a:lnTo>
                  <a:pt x="878" y="558"/>
                </a:lnTo>
                <a:lnTo>
                  <a:pt x="890" y="549"/>
                </a:lnTo>
                <a:lnTo>
                  <a:pt x="901" y="542"/>
                </a:lnTo>
                <a:lnTo>
                  <a:pt x="913" y="533"/>
                </a:lnTo>
                <a:lnTo>
                  <a:pt x="939" y="517"/>
                </a:lnTo>
                <a:lnTo>
                  <a:pt x="953" y="510"/>
                </a:lnTo>
                <a:lnTo>
                  <a:pt x="966" y="502"/>
                </a:lnTo>
                <a:lnTo>
                  <a:pt x="981" y="497"/>
                </a:lnTo>
                <a:lnTo>
                  <a:pt x="994" y="490"/>
                </a:lnTo>
                <a:lnTo>
                  <a:pt x="1025" y="479"/>
                </a:lnTo>
                <a:lnTo>
                  <a:pt x="1057" y="470"/>
                </a:lnTo>
                <a:lnTo>
                  <a:pt x="1073" y="465"/>
                </a:lnTo>
                <a:lnTo>
                  <a:pt x="1090" y="461"/>
                </a:lnTo>
                <a:lnTo>
                  <a:pt x="1107" y="457"/>
                </a:lnTo>
                <a:lnTo>
                  <a:pt x="1125" y="454"/>
                </a:lnTo>
                <a:lnTo>
                  <a:pt x="1162" y="449"/>
                </a:lnTo>
                <a:lnTo>
                  <a:pt x="1180" y="447"/>
                </a:lnTo>
                <a:lnTo>
                  <a:pt x="1199" y="445"/>
                </a:lnTo>
                <a:lnTo>
                  <a:pt x="1219" y="444"/>
                </a:lnTo>
                <a:lnTo>
                  <a:pt x="1239" y="443"/>
                </a:lnTo>
                <a:lnTo>
                  <a:pt x="1260" y="443"/>
                </a:lnTo>
                <a:lnTo>
                  <a:pt x="1280" y="443"/>
                </a:lnTo>
                <a:lnTo>
                  <a:pt x="1301" y="443"/>
                </a:lnTo>
                <a:lnTo>
                  <a:pt x="1321" y="443"/>
                </a:lnTo>
                <a:lnTo>
                  <a:pt x="1341" y="444"/>
                </a:lnTo>
                <a:lnTo>
                  <a:pt x="1361" y="445"/>
                </a:lnTo>
                <a:lnTo>
                  <a:pt x="1398" y="449"/>
                </a:lnTo>
                <a:lnTo>
                  <a:pt x="1418" y="452"/>
                </a:lnTo>
                <a:lnTo>
                  <a:pt x="1436" y="454"/>
                </a:lnTo>
                <a:lnTo>
                  <a:pt x="1453" y="457"/>
                </a:lnTo>
                <a:lnTo>
                  <a:pt x="1471" y="461"/>
                </a:lnTo>
                <a:lnTo>
                  <a:pt x="1503" y="469"/>
                </a:lnTo>
                <a:lnTo>
                  <a:pt x="1535" y="479"/>
                </a:lnTo>
                <a:lnTo>
                  <a:pt x="1550" y="484"/>
                </a:lnTo>
                <a:lnTo>
                  <a:pt x="1565" y="490"/>
                </a:lnTo>
                <a:lnTo>
                  <a:pt x="1580" y="496"/>
                </a:lnTo>
                <a:lnTo>
                  <a:pt x="1594" y="502"/>
                </a:lnTo>
                <a:lnTo>
                  <a:pt x="1621" y="517"/>
                </a:lnTo>
                <a:lnTo>
                  <a:pt x="1634" y="524"/>
                </a:lnTo>
                <a:lnTo>
                  <a:pt x="1646" y="533"/>
                </a:lnTo>
                <a:lnTo>
                  <a:pt x="1659" y="540"/>
                </a:lnTo>
                <a:lnTo>
                  <a:pt x="1670" y="549"/>
                </a:lnTo>
                <a:lnTo>
                  <a:pt x="1682" y="558"/>
                </a:lnTo>
                <a:lnTo>
                  <a:pt x="1692" y="567"/>
                </a:lnTo>
                <a:lnTo>
                  <a:pt x="1704" y="578"/>
                </a:lnTo>
                <a:lnTo>
                  <a:pt x="1714" y="588"/>
                </a:lnTo>
                <a:lnTo>
                  <a:pt x="1723" y="599"/>
                </a:lnTo>
                <a:lnTo>
                  <a:pt x="1733" y="609"/>
                </a:lnTo>
                <a:lnTo>
                  <a:pt x="1742" y="620"/>
                </a:lnTo>
                <a:lnTo>
                  <a:pt x="1751" y="633"/>
                </a:lnTo>
                <a:lnTo>
                  <a:pt x="1767" y="657"/>
                </a:lnTo>
                <a:lnTo>
                  <a:pt x="1775" y="670"/>
                </a:lnTo>
                <a:lnTo>
                  <a:pt x="1782" y="683"/>
                </a:lnTo>
                <a:lnTo>
                  <a:pt x="1796" y="711"/>
                </a:lnTo>
                <a:lnTo>
                  <a:pt x="1809" y="740"/>
                </a:lnTo>
                <a:lnTo>
                  <a:pt x="1822" y="771"/>
                </a:lnTo>
                <a:lnTo>
                  <a:pt x="1827" y="788"/>
                </a:lnTo>
                <a:lnTo>
                  <a:pt x="1833" y="803"/>
                </a:lnTo>
                <a:lnTo>
                  <a:pt x="1842" y="838"/>
                </a:lnTo>
                <a:lnTo>
                  <a:pt x="1851" y="874"/>
                </a:lnTo>
                <a:lnTo>
                  <a:pt x="1859" y="911"/>
                </a:lnTo>
                <a:lnTo>
                  <a:pt x="1864" y="930"/>
                </a:lnTo>
                <a:lnTo>
                  <a:pt x="1867" y="951"/>
                </a:lnTo>
                <a:lnTo>
                  <a:pt x="1873" y="991"/>
                </a:lnTo>
                <a:lnTo>
                  <a:pt x="1877" y="1033"/>
                </a:lnTo>
                <a:lnTo>
                  <a:pt x="1880" y="1076"/>
                </a:lnTo>
                <a:lnTo>
                  <a:pt x="1882" y="1099"/>
                </a:lnTo>
                <a:lnTo>
                  <a:pt x="1884" y="1123"/>
                </a:lnTo>
                <a:lnTo>
                  <a:pt x="1885" y="1170"/>
                </a:lnTo>
                <a:lnTo>
                  <a:pt x="1885" y="1218"/>
                </a:lnTo>
                <a:lnTo>
                  <a:pt x="1885" y="1250"/>
                </a:lnTo>
                <a:lnTo>
                  <a:pt x="1885" y="1281"/>
                </a:lnTo>
                <a:lnTo>
                  <a:pt x="1884" y="1312"/>
                </a:lnTo>
                <a:lnTo>
                  <a:pt x="1882" y="1342"/>
                </a:lnTo>
                <a:lnTo>
                  <a:pt x="1880" y="1371"/>
                </a:lnTo>
                <a:lnTo>
                  <a:pt x="1877" y="1399"/>
                </a:lnTo>
                <a:lnTo>
                  <a:pt x="1875" y="1427"/>
                </a:lnTo>
                <a:lnTo>
                  <a:pt x="1874" y="1441"/>
                </a:lnTo>
                <a:lnTo>
                  <a:pt x="1871" y="1454"/>
                </a:lnTo>
                <a:lnTo>
                  <a:pt x="1868" y="1480"/>
                </a:lnTo>
                <a:lnTo>
                  <a:pt x="1864" y="1505"/>
                </a:lnTo>
                <a:lnTo>
                  <a:pt x="1859" y="1529"/>
                </a:lnTo>
                <a:lnTo>
                  <a:pt x="1854" y="1553"/>
                </a:lnTo>
                <a:lnTo>
                  <a:pt x="1849" y="1575"/>
                </a:lnTo>
                <a:lnTo>
                  <a:pt x="1843" y="1598"/>
                </a:lnTo>
                <a:lnTo>
                  <a:pt x="1836" y="1619"/>
                </a:lnTo>
                <a:lnTo>
                  <a:pt x="1830" y="1639"/>
                </a:lnTo>
                <a:lnTo>
                  <a:pt x="1823" y="1659"/>
                </a:lnTo>
                <a:lnTo>
                  <a:pt x="1815" y="1679"/>
                </a:lnTo>
                <a:lnTo>
                  <a:pt x="1811" y="1688"/>
                </a:lnTo>
                <a:lnTo>
                  <a:pt x="1806" y="1697"/>
                </a:lnTo>
                <a:lnTo>
                  <a:pt x="1798" y="1715"/>
                </a:lnTo>
                <a:lnTo>
                  <a:pt x="1788" y="1733"/>
                </a:lnTo>
                <a:lnTo>
                  <a:pt x="1778" y="1750"/>
                </a:lnTo>
                <a:lnTo>
                  <a:pt x="1768" y="1765"/>
                </a:lnTo>
                <a:lnTo>
                  <a:pt x="1757" y="1781"/>
                </a:lnTo>
                <a:lnTo>
                  <a:pt x="1745" y="1796"/>
                </a:lnTo>
                <a:lnTo>
                  <a:pt x="1733" y="1810"/>
                </a:lnTo>
                <a:lnTo>
                  <a:pt x="1721" y="1825"/>
                </a:lnTo>
                <a:lnTo>
                  <a:pt x="1707" y="1837"/>
                </a:lnTo>
                <a:lnTo>
                  <a:pt x="1693" y="1851"/>
                </a:lnTo>
                <a:lnTo>
                  <a:pt x="1679" y="1862"/>
                </a:lnTo>
                <a:lnTo>
                  <a:pt x="1663" y="1874"/>
                </a:lnTo>
                <a:lnTo>
                  <a:pt x="1648" y="1884"/>
                </a:lnTo>
                <a:lnTo>
                  <a:pt x="1831" y="2178"/>
                </a:lnTo>
                <a:lnTo>
                  <a:pt x="1607" y="2282"/>
                </a:lnTo>
                <a:lnTo>
                  <a:pt x="1413" y="1965"/>
                </a:lnTo>
                <a:lnTo>
                  <a:pt x="1402" y="1969"/>
                </a:lnTo>
                <a:lnTo>
                  <a:pt x="1396" y="1970"/>
                </a:lnTo>
                <a:lnTo>
                  <a:pt x="1389" y="1971"/>
                </a:lnTo>
                <a:lnTo>
                  <a:pt x="1375" y="1973"/>
                </a:lnTo>
                <a:lnTo>
                  <a:pt x="1359" y="1975"/>
                </a:lnTo>
                <a:lnTo>
                  <a:pt x="1342" y="1977"/>
                </a:lnTo>
                <a:lnTo>
                  <a:pt x="1323" y="1978"/>
                </a:lnTo>
                <a:lnTo>
                  <a:pt x="1303" y="1978"/>
                </a:lnTo>
                <a:lnTo>
                  <a:pt x="1280" y="1978"/>
                </a:lnTo>
                <a:close/>
                <a:moveTo>
                  <a:pt x="3107" y="0"/>
                </a:moveTo>
                <a:lnTo>
                  <a:pt x="2987" y="0"/>
                </a:lnTo>
                <a:lnTo>
                  <a:pt x="2359" y="0"/>
                </a:lnTo>
                <a:lnTo>
                  <a:pt x="1732" y="0"/>
                </a:lnTo>
                <a:lnTo>
                  <a:pt x="1103" y="0"/>
                </a:lnTo>
                <a:lnTo>
                  <a:pt x="476" y="0"/>
                </a:lnTo>
                <a:lnTo>
                  <a:pt x="0" y="475"/>
                </a:lnTo>
                <a:lnTo>
                  <a:pt x="0" y="1271"/>
                </a:lnTo>
                <a:lnTo>
                  <a:pt x="0" y="2066"/>
                </a:lnTo>
                <a:lnTo>
                  <a:pt x="0" y="2197"/>
                </a:lnTo>
                <a:lnTo>
                  <a:pt x="0" y="2526"/>
                </a:lnTo>
                <a:lnTo>
                  <a:pt x="330" y="2526"/>
                </a:lnTo>
                <a:lnTo>
                  <a:pt x="450" y="2526"/>
                </a:lnTo>
                <a:lnTo>
                  <a:pt x="1078" y="2526"/>
                </a:lnTo>
                <a:lnTo>
                  <a:pt x="1706" y="2526"/>
                </a:lnTo>
                <a:lnTo>
                  <a:pt x="2333" y="2526"/>
                </a:lnTo>
                <a:lnTo>
                  <a:pt x="2961" y="2526"/>
                </a:lnTo>
                <a:lnTo>
                  <a:pt x="3438" y="2051"/>
                </a:lnTo>
                <a:lnTo>
                  <a:pt x="3438" y="1255"/>
                </a:lnTo>
                <a:lnTo>
                  <a:pt x="3438" y="460"/>
                </a:lnTo>
                <a:lnTo>
                  <a:pt x="3438" y="329"/>
                </a:lnTo>
                <a:lnTo>
                  <a:pt x="3438" y="0"/>
                </a:lnTo>
                <a:lnTo>
                  <a:pt x="31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50721" y="5805264"/>
            <a:ext cx="11087386" cy="360586"/>
          </a:xfrm>
        </p:spPr>
        <p:txBody>
          <a:bodyPr anchor="b" anchorCtr="0"/>
          <a:lstStyle>
            <a:lvl1pPr marL="0" indent="0">
              <a:buFontTx/>
              <a:buNone/>
              <a:defRPr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Insert your contact details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3746102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C027204F-92EA-45FA-925F-32F9768333F0}" type="datetime3">
              <a:rPr lang="en-US" smtClean="0"/>
              <a:t>31 August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smtClean="0"/>
              <a:t>Presentation name / Author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12188825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79425" y="0"/>
                </a:moveTo>
                <a:lnTo>
                  <a:pt x="12192000" y="0"/>
                </a:lnTo>
                <a:lnTo>
                  <a:pt x="12192000" y="6378572"/>
                </a:lnTo>
                <a:lnTo>
                  <a:pt x="11712572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720" y="1628780"/>
            <a:ext cx="11087386" cy="792113"/>
          </a:xfrm>
        </p:spPr>
        <p:txBody>
          <a:bodyPr anchor="t" anchorCtr="0"/>
          <a:lstStyle>
            <a:lvl1pPr algn="l">
              <a:defRPr sz="6000">
                <a:solidFill>
                  <a:schemeClr val="bg1"/>
                </a:solidFill>
                <a:effectLst>
                  <a:outerShdw blurRad="190500" algn="ctr" rotWithShape="0">
                    <a:prstClr val="black">
                      <a:alpha val="3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0721" y="2492896"/>
            <a:ext cx="11087386" cy="93610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effectLst>
                  <a:outerShdw blurRad="190500" algn="ctr" rotWithShape="0">
                    <a:prstClr val="black">
                      <a:alpha val="3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50721" y="5805264"/>
            <a:ext cx="11087386" cy="360586"/>
          </a:xfrm>
        </p:spPr>
        <p:txBody>
          <a:bodyPr anchor="b" anchorCtr="0"/>
          <a:lstStyle>
            <a:lvl1pPr marL="0" indent="0">
              <a:buFontTx/>
              <a:buNone/>
              <a:defRPr>
                <a:solidFill>
                  <a:schemeClr val="bg1"/>
                </a:solidFill>
                <a:effectLst>
                  <a:outerShdw blurRad="190500" algn="ctr" rotWithShape="0">
                    <a:prstClr val="black">
                      <a:alpha val="3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Insert date</a:t>
            </a:r>
            <a:endParaRPr lang="en-GB" dirty="0"/>
          </a:p>
        </p:txBody>
      </p:sp>
      <p:sp>
        <p:nvSpPr>
          <p:cNvPr id="16" name="Text Placeholder 14"/>
          <p:cNvSpPr>
            <a:spLocks noGrp="1" noChangeAspect="1"/>
          </p:cNvSpPr>
          <p:nvPr>
            <p:ph type="body" sz="quarter" idx="15"/>
          </p:nvPr>
        </p:nvSpPr>
        <p:spPr>
          <a:xfrm>
            <a:off x="550721" y="549275"/>
            <a:ext cx="719813" cy="5292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4600983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720" y="1844825"/>
            <a:ext cx="11087386" cy="4321025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447113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D60D5ED7-32A6-4948-8E3A-E47339987862}" type="datetime3">
              <a:rPr lang="en-US" smtClean="0"/>
              <a:t>31 August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smtClean="0"/>
              <a:t>Presentation name / Author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550720" y="1628780"/>
            <a:ext cx="11087386" cy="792113"/>
          </a:xfrm>
        </p:spPr>
        <p:txBody>
          <a:bodyPr anchor="t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550721" y="2852936"/>
            <a:ext cx="11087386" cy="331291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4" name="Freeform 6"/>
          <p:cNvSpPr>
            <a:spLocks noChangeAspect="1" noEditPoints="1"/>
          </p:cNvSpPr>
          <p:nvPr userDrawn="1"/>
        </p:nvSpPr>
        <p:spPr bwMode="auto">
          <a:xfrm>
            <a:off x="550721" y="549275"/>
            <a:ext cx="719813" cy="529006"/>
          </a:xfrm>
          <a:custGeom>
            <a:avLst/>
            <a:gdLst>
              <a:gd name="T0" fmla="*/ 2431 w 3438"/>
              <a:gd name="T1" fmla="*/ 1652 h 2526"/>
              <a:gd name="T2" fmla="*/ 2460 w 3438"/>
              <a:gd name="T3" fmla="*/ 1720 h 2526"/>
              <a:gd name="T4" fmla="*/ 2533 w 3438"/>
              <a:gd name="T5" fmla="*/ 1741 h 2526"/>
              <a:gd name="T6" fmla="*/ 2577 w 3438"/>
              <a:gd name="T7" fmla="*/ 1947 h 2526"/>
              <a:gd name="T8" fmla="*/ 2406 w 3438"/>
              <a:gd name="T9" fmla="*/ 1943 h 2526"/>
              <a:gd name="T10" fmla="*/ 2298 w 3438"/>
              <a:gd name="T11" fmla="*/ 1903 h 2526"/>
              <a:gd name="T12" fmla="*/ 2226 w 3438"/>
              <a:gd name="T13" fmla="*/ 1815 h 2526"/>
              <a:gd name="T14" fmla="*/ 2192 w 3438"/>
              <a:gd name="T15" fmla="*/ 1655 h 2526"/>
              <a:gd name="T16" fmla="*/ 2188 w 3438"/>
              <a:gd name="T17" fmla="*/ 842 h 2526"/>
              <a:gd name="T18" fmla="*/ 1012 w 3438"/>
              <a:gd name="T19" fmla="*/ 1663 h 2526"/>
              <a:gd name="T20" fmla="*/ 1105 w 3438"/>
              <a:gd name="T21" fmla="*/ 1736 h 2526"/>
              <a:gd name="T22" fmla="*/ 1218 w 3438"/>
              <a:gd name="T23" fmla="*/ 1764 h 2526"/>
              <a:gd name="T24" fmla="*/ 1376 w 3438"/>
              <a:gd name="T25" fmla="*/ 1760 h 2526"/>
              <a:gd name="T26" fmla="*/ 1481 w 3438"/>
              <a:gd name="T27" fmla="*/ 1724 h 2526"/>
              <a:gd name="T28" fmla="*/ 1553 w 3438"/>
              <a:gd name="T29" fmla="*/ 1657 h 2526"/>
              <a:gd name="T30" fmla="*/ 1603 w 3438"/>
              <a:gd name="T31" fmla="*/ 1536 h 2526"/>
              <a:gd name="T32" fmla="*/ 1633 w 3438"/>
              <a:gd name="T33" fmla="*/ 1326 h 2526"/>
              <a:gd name="T34" fmla="*/ 1628 w 3438"/>
              <a:gd name="T35" fmla="*/ 1050 h 2526"/>
              <a:gd name="T36" fmla="*/ 1585 w 3438"/>
              <a:gd name="T37" fmla="*/ 844 h 2526"/>
              <a:gd name="T38" fmla="*/ 1514 w 3438"/>
              <a:gd name="T39" fmla="*/ 729 h 2526"/>
              <a:gd name="T40" fmla="*/ 1425 w 3438"/>
              <a:gd name="T41" fmla="*/ 675 h 2526"/>
              <a:gd name="T42" fmla="*/ 1280 w 3438"/>
              <a:gd name="T43" fmla="*/ 653 h 2526"/>
              <a:gd name="T44" fmla="*/ 1154 w 3438"/>
              <a:gd name="T45" fmla="*/ 669 h 2526"/>
              <a:gd name="T46" fmla="*/ 1046 w 3438"/>
              <a:gd name="T47" fmla="*/ 729 h 2526"/>
              <a:gd name="T48" fmla="*/ 985 w 3438"/>
              <a:gd name="T49" fmla="*/ 815 h 2526"/>
              <a:gd name="T50" fmla="*/ 938 w 3438"/>
              <a:gd name="T51" fmla="*/ 990 h 2526"/>
              <a:gd name="T52" fmla="*/ 923 w 3438"/>
              <a:gd name="T53" fmla="*/ 1254 h 2526"/>
              <a:gd name="T54" fmla="*/ 947 w 3438"/>
              <a:gd name="T55" fmla="*/ 1497 h 2526"/>
              <a:gd name="T56" fmla="*/ 998 w 3438"/>
              <a:gd name="T57" fmla="*/ 1641 h 2526"/>
              <a:gd name="T58" fmla="*/ 1142 w 3438"/>
              <a:gd name="T59" fmla="*/ 1970 h 2526"/>
              <a:gd name="T60" fmla="*/ 992 w 3438"/>
              <a:gd name="T61" fmla="*/ 1933 h 2526"/>
              <a:gd name="T62" fmla="*/ 864 w 3438"/>
              <a:gd name="T63" fmla="*/ 1857 h 2526"/>
              <a:gd name="T64" fmla="*/ 798 w 3438"/>
              <a:gd name="T65" fmla="*/ 1784 h 2526"/>
              <a:gd name="T66" fmla="*/ 731 w 3438"/>
              <a:gd name="T67" fmla="*/ 1645 h 2526"/>
              <a:gd name="T68" fmla="*/ 681 w 3438"/>
              <a:gd name="T69" fmla="*/ 1402 h 2526"/>
              <a:gd name="T70" fmla="*/ 674 w 3438"/>
              <a:gd name="T71" fmla="*/ 1124 h 2526"/>
              <a:gd name="T72" fmla="*/ 716 w 3438"/>
              <a:gd name="T73" fmla="*/ 839 h 2526"/>
              <a:gd name="T74" fmla="*/ 777 w 3438"/>
              <a:gd name="T75" fmla="*/ 684 h 2526"/>
              <a:gd name="T76" fmla="*/ 856 w 3438"/>
              <a:gd name="T77" fmla="*/ 579 h 2526"/>
              <a:gd name="T78" fmla="*/ 966 w 3438"/>
              <a:gd name="T79" fmla="*/ 502 h 2526"/>
              <a:gd name="T80" fmla="*/ 1125 w 3438"/>
              <a:gd name="T81" fmla="*/ 454 h 2526"/>
              <a:gd name="T82" fmla="*/ 1301 w 3438"/>
              <a:gd name="T83" fmla="*/ 443 h 2526"/>
              <a:gd name="T84" fmla="*/ 1471 w 3438"/>
              <a:gd name="T85" fmla="*/ 461 h 2526"/>
              <a:gd name="T86" fmla="*/ 1634 w 3438"/>
              <a:gd name="T87" fmla="*/ 524 h 2526"/>
              <a:gd name="T88" fmla="*/ 1723 w 3438"/>
              <a:gd name="T89" fmla="*/ 599 h 2526"/>
              <a:gd name="T90" fmla="*/ 1809 w 3438"/>
              <a:gd name="T91" fmla="*/ 740 h 2526"/>
              <a:gd name="T92" fmla="*/ 1867 w 3438"/>
              <a:gd name="T93" fmla="*/ 951 h 2526"/>
              <a:gd name="T94" fmla="*/ 1885 w 3438"/>
              <a:gd name="T95" fmla="*/ 1250 h 2526"/>
              <a:gd name="T96" fmla="*/ 1871 w 3438"/>
              <a:gd name="T97" fmla="*/ 1454 h 2526"/>
              <a:gd name="T98" fmla="*/ 1830 w 3438"/>
              <a:gd name="T99" fmla="*/ 1639 h 2526"/>
              <a:gd name="T100" fmla="*/ 1768 w 3438"/>
              <a:gd name="T101" fmla="*/ 1765 h 2526"/>
              <a:gd name="T102" fmla="*/ 1663 w 3438"/>
              <a:gd name="T103" fmla="*/ 1874 h 2526"/>
              <a:gd name="T104" fmla="*/ 1375 w 3438"/>
              <a:gd name="T105" fmla="*/ 1973 h 2526"/>
              <a:gd name="T106" fmla="*/ 2359 w 3438"/>
              <a:gd name="T107" fmla="*/ 0 h 2526"/>
              <a:gd name="T108" fmla="*/ 0 w 3438"/>
              <a:gd name="T109" fmla="*/ 2526 h 2526"/>
              <a:gd name="T110" fmla="*/ 3438 w 3438"/>
              <a:gd name="T111" fmla="*/ 1255 h 2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38" h="2526">
                <a:moveTo>
                  <a:pt x="2724" y="1043"/>
                </a:moveTo>
                <a:lnTo>
                  <a:pt x="2423" y="1043"/>
                </a:lnTo>
                <a:lnTo>
                  <a:pt x="2423" y="1521"/>
                </a:lnTo>
                <a:lnTo>
                  <a:pt x="2423" y="1553"/>
                </a:lnTo>
                <a:lnTo>
                  <a:pt x="2424" y="1582"/>
                </a:lnTo>
                <a:lnTo>
                  <a:pt x="2425" y="1608"/>
                </a:lnTo>
                <a:lnTo>
                  <a:pt x="2428" y="1632"/>
                </a:lnTo>
                <a:lnTo>
                  <a:pt x="2431" y="1652"/>
                </a:lnTo>
                <a:lnTo>
                  <a:pt x="2434" y="1670"/>
                </a:lnTo>
                <a:lnTo>
                  <a:pt x="2438" y="1684"/>
                </a:lnTo>
                <a:lnTo>
                  <a:pt x="2442" y="1697"/>
                </a:lnTo>
                <a:lnTo>
                  <a:pt x="2446" y="1702"/>
                </a:lnTo>
                <a:lnTo>
                  <a:pt x="2449" y="1707"/>
                </a:lnTo>
                <a:lnTo>
                  <a:pt x="2452" y="1711"/>
                </a:lnTo>
                <a:lnTo>
                  <a:pt x="2456" y="1716"/>
                </a:lnTo>
                <a:lnTo>
                  <a:pt x="2460" y="1720"/>
                </a:lnTo>
                <a:lnTo>
                  <a:pt x="2466" y="1724"/>
                </a:lnTo>
                <a:lnTo>
                  <a:pt x="2477" y="1729"/>
                </a:lnTo>
                <a:lnTo>
                  <a:pt x="2491" y="1735"/>
                </a:lnTo>
                <a:lnTo>
                  <a:pt x="2499" y="1736"/>
                </a:lnTo>
                <a:lnTo>
                  <a:pt x="2506" y="1738"/>
                </a:lnTo>
                <a:lnTo>
                  <a:pt x="2514" y="1739"/>
                </a:lnTo>
                <a:lnTo>
                  <a:pt x="2523" y="1739"/>
                </a:lnTo>
                <a:lnTo>
                  <a:pt x="2533" y="1741"/>
                </a:lnTo>
                <a:lnTo>
                  <a:pt x="2542" y="1741"/>
                </a:lnTo>
                <a:lnTo>
                  <a:pt x="2722" y="1734"/>
                </a:lnTo>
                <a:lnTo>
                  <a:pt x="2732" y="1923"/>
                </a:lnTo>
                <a:lnTo>
                  <a:pt x="2697" y="1929"/>
                </a:lnTo>
                <a:lnTo>
                  <a:pt x="2664" y="1935"/>
                </a:lnTo>
                <a:lnTo>
                  <a:pt x="2633" y="1941"/>
                </a:lnTo>
                <a:lnTo>
                  <a:pt x="2603" y="1944"/>
                </a:lnTo>
                <a:lnTo>
                  <a:pt x="2577" y="1947"/>
                </a:lnTo>
                <a:lnTo>
                  <a:pt x="2553" y="1950"/>
                </a:lnTo>
                <a:lnTo>
                  <a:pt x="2530" y="1951"/>
                </a:lnTo>
                <a:lnTo>
                  <a:pt x="2510" y="1952"/>
                </a:lnTo>
                <a:lnTo>
                  <a:pt x="2487" y="1951"/>
                </a:lnTo>
                <a:lnTo>
                  <a:pt x="2466" y="1950"/>
                </a:lnTo>
                <a:lnTo>
                  <a:pt x="2445" y="1948"/>
                </a:lnTo>
                <a:lnTo>
                  <a:pt x="2425" y="1946"/>
                </a:lnTo>
                <a:lnTo>
                  <a:pt x="2406" y="1943"/>
                </a:lnTo>
                <a:lnTo>
                  <a:pt x="2388" y="1939"/>
                </a:lnTo>
                <a:lnTo>
                  <a:pt x="2370" y="1935"/>
                </a:lnTo>
                <a:lnTo>
                  <a:pt x="2362" y="1933"/>
                </a:lnTo>
                <a:lnTo>
                  <a:pt x="2354" y="1930"/>
                </a:lnTo>
                <a:lnTo>
                  <a:pt x="2339" y="1925"/>
                </a:lnTo>
                <a:lnTo>
                  <a:pt x="2324" y="1918"/>
                </a:lnTo>
                <a:lnTo>
                  <a:pt x="2311" y="1911"/>
                </a:lnTo>
                <a:lnTo>
                  <a:pt x="2298" y="1903"/>
                </a:lnTo>
                <a:lnTo>
                  <a:pt x="2286" y="1896"/>
                </a:lnTo>
                <a:lnTo>
                  <a:pt x="2276" y="1887"/>
                </a:lnTo>
                <a:lnTo>
                  <a:pt x="2265" y="1877"/>
                </a:lnTo>
                <a:lnTo>
                  <a:pt x="2256" y="1866"/>
                </a:lnTo>
                <a:lnTo>
                  <a:pt x="2249" y="1855"/>
                </a:lnTo>
                <a:lnTo>
                  <a:pt x="2241" y="1843"/>
                </a:lnTo>
                <a:lnTo>
                  <a:pt x="2233" y="1829"/>
                </a:lnTo>
                <a:lnTo>
                  <a:pt x="2226" y="1815"/>
                </a:lnTo>
                <a:lnTo>
                  <a:pt x="2220" y="1799"/>
                </a:lnTo>
                <a:lnTo>
                  <a:pt x="2215" y="1782"/>
                </a:lnTo>
                <a:lnTo>
                  <a:pt x="2209" y="1764"/>
                </a:lnTo>
                <a:lnTo>
                  <a:pt x="2205" y="1744"/>
                </a:lnTo>
                <a:lnTo>
                  <a:pt x="2201" y="1724"/>
                </a:lnTo>
                <a:lnTo>
                  <a:pt x="2198" y="1702"/>
                </a:lnTo>
                <a:lnTo>
                  <a:pt x="2195" y="1679"/>
                </a:lnTo>
                <a:lnTo>
                  <a:pt x="2192" y="1655"/>
                </a:lnTo>
                <a:lnTo>
                  <a:pt x="2190" y="1630"/>
                </a:lnTo>
                <a:lnTo>
                  <a:pt x="2189" y="1603"/>
                </a:lnTo>
                <a:lnTo>
                  <a:pt x="2188" y="1575"/>
                </a:lnTo>
                <a:lnTo>
                  <a:pt x="2188" y="1547"/>
                </a:lnTo>
                <a:lnTo>
                  <a:pt x="2188" y="1043"/>
                </a:lnTo>
                <a:lnTo>
                  <a:pt x="2021" y="1043"/>
                </a:lnTo>
                <a:lnTo>
                  <a:pt x="2021" y="842"/>
                </a:lnTo>
                <a:lnTo>
                  <a:pt x="2188" y="842"/>
                </a:lnTo>
                <a:lnTo>
                  <a:pt x="2188" y="526"/>
                </a:lnTo>
                <a:lnTo>
                  <a:pt x="2423" y="526"/>
                </a:lnTo>
                <a:lnTo>
                  <a:pt x="2423" y="842"/>
                </a:lnTo>
                <a:lnTo>
                  <a:pt x="2724" y="842"/>
                </a:lnTo>
                <a:lnTo>
                  <a:pt x="2724" y="1043"/>
                </a:lnTo>
                <a:close/>
                <a:moveTo>
                  <a:pt x="998" y="1641"/>
                </a:moveTo>
                <a:lnTo>
                  <a:pt x="1007" y="1656"/>
                </a:lnTo>
                <a:lnTo>
                  <a:pt x="1012" y="1663"/>
                </a:lnTo>
                <a:lnTo>
                  <a:pt x="1018" y="1670"/>
                </a:lnTo>
                <a:lnTo>
                  <a:pt x="1029" y="1683"/>
                </a:lnTo>
                <a:lnTo>
                  <a:pt x="1043" y="1696"/>
                </a:lnTo>
                <a:lnTo>
                  <a:pt x="1056" y="1707"/>
                </a:lnTo>
                <a:lnTo>
                  <a:pt x="1072" y="1718"/>
                </a:lnTo>
                <a:lnTo>
                  <a:pt x="1088" y="1727"/>
                </a:lnTo>
                <a:lnTo>
                  <a:pt x="1097" y="1732"/>
                </a:lnTo>
                <a:lnTo>
                  <a:pt x="1105" y="1736"/>
                </a:lnTo>
                <a:lnTo>
                  <a:pt x="1123" y="1743"/>
                </a:lnTo>
                <a:lnTo>
                  <a:pt x="1143" y="1750"/>
                </a:lnTo>
                <a:lnTo>
                  <a:pt x="1153" y="1753"/>
                </a:lnTo>
                <a:lnTo>
                  <a:pt x="1163" y="1755"/>
                </a:lnTo>
                <a:lnTo>
                  <a:pt x="1185" y="1760"/>
                </a:lnTo>
                <a:lnTo>
                  <a:pt x="1195" y="1762"/>
                </a:lnTo>
                <a:lnTo>
                  <a:pt x="1207" y="1763"/>
                </a:lnTo>
                <a:lnTo>
                  <a:pt x="1218" y="1764"/>
                </a:lnTo>
                <a:lnTo>
                  <a:pt x="1230" y="1765"/>
                </a:lnTo>
                <a:lnTo>
                  <a:pt x="1254" y="1768"/>
                </a:lnTo>
                <a:lnTo>
                  <a:pt x="1280" y="1768"/>
                </a:lnTo>
                <a:lnTo>
                  <a:pt x="1306" y="1768"/>
                </a:lnTo>
                <a:lnTo>
                  <a:pt x="1330" y="1765"/>
                </a:lnTo>
                <a:lnTo>
                  <a:pt x="1342" y="1764"/>
                </a:lnTo>
                <a:lnTo>
                  <a:pt x="1353" y="1763"/>
                </a:lnTo>
                <a:lnTo>
                  <a:pt x="1376" y="1760"/>
                </a:lnTo>
                <a:lnTo>
                  <a:pt x="1397" y="1755"/>
                </a:lnTo>
                <a:lnTo>
                  <a:pt x="1418" y="1750"/>
                </a:lnTo>
                <a:lnTo>
                  <a:pt x="1428" y="1747"/>
                </a:lnTo>
                <a:lnTo>
                  <a:pt x="1437" y="1744"/>
                </a:lnTo>
                <a:lnTo>
                  <a:pt x="1455" y="1736"/>
                </a:lnTo>
                <a:lnTo>
                  <a:pt x="1464" y="1733"/>
                </a:lnTo>
                <a:lnTo>
                  <a:pt x="1473" y="1728"/>
                </a:lnTo>
                <a:lnTo>
                  <a:pt x="1481" y="1724"/>
                </a:lnTo>
                <a:lnTo>
                  <a:pt x="1489" y="1719"/>
                </a:lnTo>
                <a:lnTo>
                  <a:pt x="1503" y="1708"/>
                </a:lnTo>
                <a:lnTo>
                  <a:pt x="1510" y="1703"/>
                </a:lnTo>
                <a:lnTo>
                  <a:pt x="1517" y="1697"/>
                </a:lnTo>
                <a:lnTo>
                  <a:pt x="1530" y="1685"/>
                </a:lnTo>
                <a:lnTo>
                  <a:pt x="1536" y="1679"/>
                </a:lnTo>
                <a:lnTo>
                  <a:pt x="1541" y="1672"/>
                </a:lnTo>
                <a:lnTo>
                  <a:pt x="1553" y="1657"/>
                </a:lnTo>
                <a:lnTo>
                  <a:pt x="1562" y="1643"/>
                </a:lnTo>
                <a:lnTo>
                  <a:pt x="1571" y="1626"/>
                </a:lnTo>
                <a:lnTo>
                  <a:pt x="1579" y="1609"/>
                </a:lnTo>
                <a:lnTo>
                  <a:pt x="1583" y="1599"/>
                </a:lnTo>
                <a:lnTo>
                  <a:pt x="1587" y="1590"/>
                </a:lnTo>
                <a:lnTo>
                  <a:pt x="1594" y="1570"/>
                </a:lnTo>
                <a:lnTo>
                  <a:pt x="1600" y="1547"/>
                </a:lnTo>
                <a:lnTo>
                  <a:pt x="1603" y="1536"/>
                </a:lnTo>
                <a:lnTo>
                  <a:pt x="1607" y="1525"/>
                </a:lnTo>
                <a:lnTo>
                  <a:pt x="1612" y="1500"/>
                </a:lnTo>
                <a:lnTo>
                  <a:pt x="1617" y="1474"/>
                </a:lnTo>
                <a:lnTo>
                  <a:pt x="1621" y="1447"/>
                </a:lnTo>
                <a:lnTo>
                  <a:pt x="1625" y="1419"/>
                </a:lnTo>
                <a:lnTo>
                  <a:pt x="1628" y="1389"/>
                </a:lnTo>
                <a:lnTo>
                  <a:pt x="1630" y="1359"/>
                </a:lnTo>
                <a:lnTo>
                  <a:pt x="1633" y="1326"/>
                </a:lnTo>
                <a:lnTo>
                  <a:pt x="1634" y="1292"/>
                </a:lnTo>
                <a:lnTo>
                  <a:pt x="1635" y="1256"/>
                </a:lnTo>
                <a:lnTo>
                  <a:pt x="1635" y="1220"/>
                </a:lnTo>
                <a:lnTo>
                  <a:pt x="1635" y="1183"/>
                </a:lnTo>
                <a:lnTo>
                  <a:pt x="1634" y="1148"/>
                </a:lnTo>
                <a:lnTo>
                  <a:pt x="1633" y="1115"/>
                </a:lnTo>
                <a:lnTo>
                  <a:pt x="1630" y="1081"/>
                </a:lnTo>
                <a:lnTo>
                  <a:pt x="1628" y="1050"/>
                </a:lnTo>
                <a:lnTo>
                  <a:pt x="1625" y="1020"/>
                </a:lnTo>
                <a:lnTo>
                  <a:pt x="1620" y="991"/>
                </a:lnTo>
                <a:lnTo>
                  <a:pt x="1616" y="963"/>
                </a:lnTo>
                <a:lnTo>
                  <a:pt x="1611" y="937"/>
                </a:lnTo>
                <a:lnTo>
                  <a:pt x="1606" y="911"/>
                </a:lnTo>
                <a:lnTo>
                  <a:pt x="1600" y="888"/>
                </a:lnTo>
                <a:lnTo>
                  <a:pt x="1593" y="865"/>
                </a:lnTo>
                <a:lnTo>
                  <a:pt x="1585" y="844"/>
                </a:lnTo>
                <a:lnTo>
                  <a:pt x="1578" y="824"/>
                </a:lnTo>
                <a:lnTo>
                  <a:pt x="1568" y="806"/>
                </a:lnTo>
                <a:lnTo>
                  <a:pt x="1559" y="788"/>
                </a:lnTo>
                <a:lnTo>
                  <a:pt x="1550" y="772"/>
                </a:lnTo>
                <a:lnTo>
                  <a:pt x="1545" y="764"/>
                </a:lnTo>
                <a:lnTo>
                  <a:pt x="1539" y="756"/>
                </a:lnTo>
                <a:lnTo>
                  <a:pt x="1527" y="742"/>
                </a:lnTo>
                <a:lnTo>
                  <a:pt x="1514" y="729"/>
                </a:lnTo>
                <a:lnTo>
                  <a:pt x="1508" y="723"/>
                </a:lnTo>
                <a:lnTo>
                  <a:pt x="1500" y="717"/>
                </a:lnTo>
                <a:lnTo>
                  <a:pt x="1493" y="711"/>
                </a:lnTo>
                <a:lnTo>
                  <a:pt x="1485" y="706"/>
                </a:lnTo>
                <a:lnTo>
                  <a:pt x="1469" y="696"/>
                </a:lnTo>
                <a:lnTo>
                  <a:pt x="1453" y="687"/>
                </a:lnTo>
                <a:lnTo>
                  <a:pt x="1435" y="679"/>
                </a:lnTo>
                <a:lnTo>
                  <a:pt x="1425" y="675"/>
                </a:lnTo>
                <a:lnTo>
                  <a:pt x="1415" y="672"/>
                </a:lnTo>
                <a:lnTo>
                  <a:pt x="1395" y="666"/>
                </a:lnTo>
                <a:lnTo>
                  <a:pt x="1375" y="662"/>
                </a:lnTo>
                <a:lnTo>
                  <a:pt x="1352" y="657"/>
                </a:lnTo>
                <a:lnTo>
                  <a:pt x="1341" y="656"/>
                </a:lnTo>
                <a:lnTo>
                  <a:pt x="1330" y="655"/>
                </a:lnTo>
                <a:lnTo>
                  <a:pt x="1305" y="654"/>
                </a:lnTo>
                <a:lnTo>
                  <a:pt x="1280" y="653"/>
                </a:lnTo>
                <a:lnTo>
                  <a:pt x="1255" y="654"/>
                </a:lnTo>
                <a:lnTo>
                  <a:pt x="1243" y="654"/>
                </a:lnTo>
                <a:lnTo>
                  <a:pt x="1231" y="655"/>
                </a:lnTo>
                <a:lnTo>
                  <a:pt x="1219" y="656"/>
                </a:lnTo>
                <a:lnTo>
                  <a:pt x="1208" y="657"/>
                </a:lnTo>
                <a:lnTo>
                  <a:pt x="1186" y="662"/>
                </a:lnTo>
                <a:lnTo>
                  <a:pt x="1165" y="666"/>
                </a:lnTo>
                <a:lnTo>
                  <a:pt x="1154" y="669"/>
                </a:lnTo>
                <a:lnTo>
                  <a:pt x="1145" y="672"/>
                </a:lnTo>
                <a:lnTo>
                  <a:pt x="1126" y="679"/>
                </a:lnTo>
                <a:lnTo>
                  <a:pt x="1108" y="687"/>
                </a:lnTo>
                <a:lnTo>
                  <a:pt x="1091" y="696"/>
                </a:lnTo>
                <a:lnTo>
                  <a:pt x="1082" y="700"/>
                </a:lnTo>
                <a:lnTo>
                  <a:pt x="1074" y="706"/>
                </a:lnTo>
                <a:lnTo>
                  <a:pt x="1060" y="717"/>
                </a:lnTo>
                <a:lnTo>
                  <a:pt x="1046" y="729"/>
                </a:lnTo>
                <a:lnTo>
                  <a:pt x="1033" y="742"/>
                </a:lnTo>
                <a:lnTo>
                  <a:pt x="1026" y="748"/>
                </a:lnTo>
                <a:lnTo>
                  <a:pt x="1020" y="756"/>
                </a:lnTo>
                <a:lnTo>
                  <a:pt x="1015" y="764"/>
                </a:lnTo>
                <a:lnTo>
                  <a:pt x="1009" y="772"/>
                </a:lnTo>
                <a:lnTo>
                  <a:pt x="1000" y="788"/>
                </a:lnTo>
                <a:lnTo>
                  <a:pt x="990" y="806"/>
                </a:lnTo>
                <a:lnTo>
                  <a:pt x="985" y="815"/>
                </a:lnTo>
                <a:lnTo>
                  <a:pt x="982" y="824"/>
                </a:lnTo>
                <a:lnTo>
                  <a:pt x="974" y="844"/>
                </a:lnTo>
                <a:lnTo>
                  <a:pt x="966" y="865"/>
                </a:lnTo>
                <a:lnTo>
                  <a:pt x="959" y="888"/>
                </a:lnTo>
                <a:lnTo>
                  <a:pt x="953" y="911"/>
                </a:lnTo>
                <a:lnTo>
                  <a:pt x="947" y="936"/>
                </a:lnTo>
                <a:lnTo>
                  <a:pt x="942" y="963"/>
                </a:lnTo>
                <a:lnTo>
                  <a:pt x="938" y="990"/>
                </a:lnTo>
                <a:lnTo>
                  <a:pt x="933" y="1019"/>
                </a:lnTo>
                <a:lnTo>
                  <a:pt x="930" y="1048"/>
                </a:lnTo>
                <a:lnTo>
                  <a:pt x="928" y="1080"/>
                </a:lnTo>
                <a:lnTo>
                  <a:pt x="926" y="1112"/>
                </a:lnTo>
                <a:lnTo>
                  <a:pt x="924" y="1146"/>
                </a:lnTo>
                <a:lnTo>
                  <a:pt x="923" y="1182"/>
                </a:lnTo>
                <a:lnTo>
                  <a:pt x="923" y="1218"/>
                </a:lnTo>
                <a:lnTo>
                  <a:pt x="923" y="1254"/>
                </a:lnTo>
                <a:lnTo>
                  <a:pt x="924" y="1289"/>
                </a:lnTo>
                <a:lnTo>
                  <a:pt x="926" y="1323"/>
                </a:lnTo>
                <a:lnTo>
                  <a:pt x="928" y="1355"/>
                </a:lnTo>
                <a:lnTo>
                  <a:pt x="930" y="1387"/>
                </a:lnTo>
                <a:lnTo>
                  <a:pt x="933" y="1416"/>
                </a:lnTo>
                <a:lnTo>
                  <a:pt x="937" y="1444"/>
                </a:lnTo>
                <a:lnTo>
                  <a:pt x="941" y="1471"/>
                </a:lnTo>
                <a:lnTo>
                  <a:pt x="947" y="1497"/>
                </a:lnTo>
                <a:lnTo>
                  <a:pt x="953" y="1521"/>
                </a:lnTo>
                <a:lnTo>
                  <a:pt x="958" y="1545"/>
                </a:lnTo>
                <a:lnTo>
                  <a:pt x="962" y="1555"/>
                </a:lnTo>
                <a:lnTo>
                  <a:pt x="965" y="1566"/>
                </a:lnTo>
                <a:lnTo>
                  <a:pt x="972" y="1587"/>
                </a:lnTo>
                <a:lnTo>
                  <a:pt x="980" y="1606"/>
                </a:lnTo>
                <a:lnTo>
                  <a:pt x="989" y="1624"/>
                </a:lnTo>
                <a:lnTo>
                  <a:pt x="998" y="1641"/>
                </a:lnTo>
                <a:close/>
                <a:moveTo>
                  <a:pt x="1280" y="1978"/>
                </a:moveTo>
                <a:lnTo>
                  <a:pt x="1259" y="1978"/>
                </a:lnTo>
                <a:lnTo>
                  <a:pt x="1239" y="1978"/>
                </a:lnTo>
                <a:lnTo>
                  <a:pt x="1218" y="1977"/>
                </a:lnTo>
                <a:lnTo>
                  <a:pt x="1198" y="1975"/>
                </a:lnTo>
                <a:lnTo>
                  <a:pt x="1179" y="1974"/>
                </a:lnTo>
                <a:lnTo>
                  <a:pt x="1160" y="1972"/>
                </a:lnTo>
                <a:lnTo>
                  <a:pt x="1142" y="1970"/>
                </a:lnTo>
                <a:lnTo>
                  <a:pt x="1124" y="1966"/>
                </a:lnTo>
                <a:lnTo>
                  <a:pt x="1106" y="1964"/>
                </a:lnTo>
                <a:lnTo>
                  <a:pt x="1088" y="1961"/>
                </a:lnTo>
                <a:lnTo>
                  <a:pt x="1071" y="1956"/>
                </a:lnTo>
                <a:lnTo>
                  <a:pt x="1054" y="1953"/>
                </a:lnTo>
                <a:lnTo>
                  <a:pt x="1038" y="1948"/>
                </a:lnTo>
                <a:lnTo>
                  <a:pt x="1022" y="1943"/>
                </a:lnTo>
                <a:lnTo>
                  <a:pt x="992" y="1933"/>
                </a:lnTo>
                <a:lnTo>
                  <a:pt x="963" y="1920"/>
                </a:lnTo>
                <a:lnTo>
                  <a:pt x="949" y="1914"/>
                </a:lnTo>
                <a:lnTo>
                  <a:pt x="936" y="1907"/>
                </a:lnTo>
                <a:lnTo>
                  <a:pt x="911" y="1892"/>
                </a:lnTo>
                <a:lnTo>
                  <a:pt x="899" y="1884"/>
                </a:lnTo>
                <a:lnTo>
                  <a:pt x="886" y="1875"/>
                </a:lnTo>
                <a:lnTo>
                  <a:pt x="875" y="1866"/>
                </a:lnTo>
                <a:lnTo>
                  <a:pt x="864" y="1857"/>
                </a:lnTo>
                <a:lnTo>
                  <a:pt x="853" y="1848"/>
                </a:lnTo>
                <a:lnTo>
                  <a:pt x="843" y="1838"/>
                </a:lnTo>
                <a:lnTo>
                  <a:pt x="833" y="1828"/>
                </a:lnTo>
                <a:lnTo>
                  <a:pt x="824" y="1818"/>
                </a:lnTo>
                <a:lnTo>
                  <a:pt x="815" y="1807"/>
                </a:lnTo>
                <a:lnTo>
                  <a:pt x="811" y="1801"/>
                </a:lnTo>
                <a:lnTo>
                  <a:pt x="806" y="1796"/>
                </a:lnTo>
                <a:lnTo>
                  <a:pt x="798" y="1784"/>
                </a:lnTo>
                <a:lnTo>
                  <a:pt x="790" y="1772"/>
                </a:lnTo>
                <a:lnTo>
                  <a:pt x="783" y="1760"/>
                </a:lnTo>
                <a:lnTo>
                  <a:pt x="776" y="1747"/>
                </a:lnTo>
                <a:lnTo>
                  <a:pt x="761" y="1720"/>
                </a:lnTo>
                <a:lnTo>
                  <a:pt x="754" y="1706"/>
                </a:lnTo>
                <a:lnTo>
                  <a:pt x="748" y="1691"/>
                </a:lnTo>
                <a:lnTo>
                  <a:pt x="736" y="1661"/>
                </a:lnTo>
                <a:lnTo>
                  <a:pt x="731" y="1645"/>
                </a:lnTo>
                <a:lnTo>
                  <a:pt x="725" y="1629"/>
                </a:lnTo>
                <a:lnTo>
                  <a:pt x="715" y="1596"/>
                </a:lnTo>
                <a:lnTo>
                  <a:pt x="706" y="1561"/>
                </a:lnTo>
                <a:lnTo>
                  <a:pt x="698" y="1524"/>
                </a:lnTo>
                <a:lnTo>
                  <a:pt x="695" y="1505"/>
                </a:lnTo>
                <a:lnTo>
                  <a:pt x="691" y="1484"/>
                </a:lnTo>
                <a:lnTo>
                  <a:pt x="686" y="1445"/>
                </a:lnTo>
                <a:lnTo>
                  <a:pt x="681" y="1402"/>
                </a:lnTo>
                <a:lnTo>
                  <a:pt x="678" y="1360"/>
                </a:lnTo>
                <a:lnTo>
                  <a:pt x="676" y="1337"/>
                </a:lnTo>
                <a:lnTo>
                  <a:pt x="674" y="1315"/>
                </a:lnTo>
                <a:lnTo>
                  <a:pt x="673" y="1267"/>
                </a:lnTo>
                <a:lnTo>
                  <a:pt x="673" y="1219"/>
                </a:lnTo>
                <a:lnTo>
                  <a:pt x="673" y="1171"/>
                </a:lnTo>
                <a:lnTo>
                  <a:pt x="674" y="1147"/>
                </a:lnTo>
                <a:lnTo>
                  <a:pt x="674" y="1124"/>
                </a:lnTo>
                <a:lnTo>
                  <a:pt x="678" y="1079"/>
                </a:lnTo>
                <a:lnTo>
                  <a:pt x="681" y="1035"/>
                </a:lnTo>
                <a:lnTo>
                  <a:pt x="686" y="992"/>
                </a:lnTo>
                <a:lnTo>
                  <a:pt x="689" y="972"/>
                </a:lnTo>
                <a:lnTo>
                  <a:pt x="692" y="952"/>
                </a:lnTo>
                <a:lnTo>
                  <a:pt x="699" y="912"/>
                </a:lnTo>
                <a:lnTo>
                  <a:pt x="707" y="875"/>
                </a:lnTo>
                <a:lnTo>
                  <a:pt x="716" y="839"/>
                </a:lnTo>
                <a:lnTo>
                  <a:pt x="721" y="823"/>
                </a:lnTo>
                <a:lnTo>
                  <a:pt x="726" y="806"/>
                </a:lnTo>
                <a:lnTo>
                  <a:pt x="738" y="773"/>
                </a:lnTo>
                <a:lnTo>
                  <a:pt x="743" y="757"/>
                </a:lnTo>
                <a:lnTo>
                  <a:pt x="750" y="742"/>
                </a:lnTo>
                <a:lnTo>
                  <a:pt x="762" y="712"/>
                </a:lnTo>
                <a:lnTo>
                  <a:pt x="770" y="698"/>
                </a:lnTo>
                <a:lnTo>
                  <a:pt x="777" y="684"/>
                </a:lnTo>
                <a:lnTo>
                  <a:pt x="793" y="658"/>
                </a:lnTo>
                <a:lnTo>
                  <a:pt x="801" y="646"/>
                </a:lnTo>
                <a:lnTo>
                  <a:pt x="808" y="634"/>
                </a:lnTo>
                <a:lnTo>
                  <a:pt x="817" y="621"/>
                </a:lnTo>
                <a:lnTo>
                  <a:pt x="826" y="610"/>
                </a:lnTo>
                <a:lnTo>
                  <a:pt x="837" y="599"/>
                </a:lnTo>
                <a:lnTo>
                  <a:pt x="846" y="589"/>
                </a:lnTo>
                <a:lnTo>
                  <a:pt x="856" y="579"/>
                </a:lnTo>
                <a:lnTo>
                  <a:pt x="867" y="569"/>
                </a:lnTo>
                <a:lnTo>
                  <a:pt x="878" y="558"/>
                </a:lnTo>
                <a:lnTo>
                  <a:pt x="890" y="549"/>
                </a:lnTo>
                <a:lnTo>
                  <a:pt x="901" y="542"/>
                </a:lnTo>
                <a:lnTo>
                  <a:pt x="913" y="533"/>
                </a:lnTo>
                <a:lnTo>
                  <a:pt x="939" y="517"/>
                </a:lnTo>
                <a:lnTo>
                  <a:pt x="953" y="510"/>
                </a:lnTo>
                <a:lnTo>
                  <a:pt x="966" y="502"/>
                </a:lnTo>
                <a:lnTo>
                  <a:pt x="981" y="497"/>
                </a:lnTo>
                <a:lnTo>
                  <a:pt x="994" y="490"/>
                </a:lnTo>
                <a:lnTo>
                  <a:pt x="1025" y="479"/>
                </a:lnTo>
                <a:lnTo>
                  <a:pt x="1057" y="470"/>
                </a:lnTo>
                <a:lnTo>
                  <a:pt x="1073" y="465"/>
                </a:lnTo>
                <a:lnTo>
                  <a:pt x="1090" y="461"/>
                </a:lnTo>
                <a:lnTo>
                  <a:pt x="1107" y="457"/>
                </a:lnTo>
                <a:lnTo>
                  <a:pt x="1125" y="454"/>
                </a:lnTo>
                <a:lnTo>
                  <a:pt x="1162" y="449"/>
                </a:lnTo>
                <a:lnTo>
                  <a:pt x="1180" y="447"/>
                </a:lnTo>
                <a:lnTo>
                  <a:pt x="1199" y="445"/>
                </a:lnTo>
                <a:lnTo>
                  <a:pt x="1219" y="444"/>
                </a:lnTo>
                <a:lnTo>
                  <a:pt x="1239" y="443"/>
                </a:lnTo>
                <a:lnTo>
                  <a:pt x="1260" y="443"/>
                </a:lnTo>
                <a:lnTo>
                  <a:pt x="1280" y="443"/>
                </a:lnTo>
                <a:lnTo>
                  <a:pt x="1301" y="443"/>
                </a:lnTo>
                <a:lnTo>
                  <a:pt x="1321" y="443"/>
                </a:lnTo>
                <a:lnTo>
                  <a:pt x="1341" y="444"/>
                </a:lnTo>
                <a:lnTo>
                  <a:pt x="1361" y="445"/>
                </a:lnTo>
                <a:lnTo>
                  <a:pt x="1398" y="449"/>
                </a:lnTo>
                <a:lnTo>
                  <a:pt x="1418" y="452"/>
                </a:lnTo>
                <a:lnTo>
                  <a:pt x="1436" y="454"/>
                </a:lnTo>
                <a:lnTo>
                  <a:pt x="1453" y="457"/>
                </a:lnTo>
                <a:lnTo>
                  <a:pt x="1471" y="461"/>
                </a:lnTo>
                <a:lnTo>
                  <a:pt x="1503" y="469"/>
                </a:lnTo>
                <a:lnTo>
                  <a:pt x="1535" y="479"/>
                </a:lnTo>
                <a:lnTo>
                  <a:pt x="1550" y="484"/>
                </a:lnTo>
                <a:lnTo>
                  <a:pt x="1565" y="490"/>
                </a:lnTo>
                <a:lnTo>
                  <a:pt x="1580" y="496"/>
                </a:lnTo>
                <a:lnTo>
                  <a:pt x="1594" y="502"/>
                </a:lnTo>
                <a:lnTo>
                  <a:pt x="1621" y="517"/>
                </a:lnTo>
                <a:lnTo>
                  <a:pt x="1634" y="524"/>
                </a:lnTo>
                <a:lnTo>
                  <a:pt x="1646" y="533"/>
                </a:lnTo>
                <a:lnTo>
                  <a:pt x="1659" y="540"/>
                </a:lnTo>
                <a:lnTo>
                  <a:pt x="1670" y="549"/>
                </a:lnTo>
                <a:lnTo>
                  <a:pt x="1682" y="558"/>
                </a:lnTo>
                <a:lnTo>
                  <a:pt x="1692" y="567"/>
                </a:lnTo>
                <a:lnTo>
                  <a:pt x="1704" y="578"/>
                </a:lnTo>
                <a:lnTo>
                  <a:pt x="1714" y="588"/>
                </a:lnTo>
                <a:lnTo>
                  <a:pt x="1723" y="599"/>
                </a:lnTo>
                <a:lnTo>
                  <a:pt x="1733" y="609"/>
                </a:lnTo>
                <a:lnTo>
                  <a:pt x="1742" y="620"/>
                </a:lnTo>
                <a:lnTo>
                  <a:pt x="1751" y="633"/>
                </a:lnTo>
                <a:lnTo>
                  <a:pt x="1767" y="657"/>
                </a:lnTo>
                <a:lnTo>
                  <a:pt x="1775" y="670"/>
                </a:lnTo>
                <a:lnTo>
                  <a:pt x="1782" y="683"/>
                </a:lnTo>
                <a:lnTo>
                  <a:pt x="1796" y="711"/>
                </a:lnTo>
                <a:lnTo>
                  <a:pt x="1809" y="740"/>
                </a:lnTo>
                <a:lnTo>
                  <a:pt x="1822" y="771"/>
                </a:lnTo>
                <a:lnTo>
                  <a:pt x="1827" y="788"/>
                </a:lnTo>
                <a:lnTo>
                  <a:pt x="1833" y="803"/>
                </a:lnTo>
                <a:lnTo>
                  <a:pt x="1842" y="838"/>
                </a:lnTo>
                <a:lnTo>
                  <a:pt x="1851" y="874"/>
                </a:lnTo>
                <a:lnTo>
                  <a:pt x="1859" y="911"/>
                </a:lnTo>
                <a:lnTo>
                  <a:pt x="1864" y="930"/>
                </a:lnTo>
                <a:lnTo>
                  <a:pt x="1867" y="951"/>
                </a:lnTo>
                <a:lnTo>
                  <a:pt x="1873" y="991"/>
                </a:lnTo>
                <a:lnTo>
                  <a:pt x="1877" y="1033"/>
                </a:lnTo>
                <a:lnTo>
                  <a:pt x="1880" y="1076"/>
                </a:lnTo>
                <a:lnTo>
                  <a:pt x="1882" y="1099"/>
                </a:lnTo>
                <a:lnTo>
                  <a:pt x="1884" y="1123"/>
                </a:lnTo>
                <a:lnTo>
                  <a:pt x="1885" y="1170"/>
                </a:lnTo>
                <a:lnTo>
                  <a:pt x="1885" y="1218"/>
                </a:lnTo>
                <a:lnTo>
                  <a:pt x="1885" y="1250"/>
                </a:lnTo>
                <a:lnTo>
                  <a:pt x="1885" y="1281"/>
                </a:lnTo>
                <a:lnTo>
                  <a:pt x="1884" y="1312"/>
                </a:lnTo>
                <a:lnTo>
                  <a:pt x="1882" y="1342"/>
                </a:lnTo>
                <a:lnTo>
                  <a:pt x="1880" y="1371"/>
                </a:lnTo>
                <a:lnTo>
                  <a:pt x="1877" y="1399"/>
                </a:lnTo>
                <a:lnTo>
                  <a:pt x="1875" y="1427"/>
                </a:lnTo>
                <a:lnTo>
                  <a:pt x="1874" y="1441"/>
                </a:lnTo>
                <a:lnTo>
                  <a:pt x="1871" y="1454"/>
                </a:lnTo>
                <a:lnTo>
                  <a:pt x="1868" y="1480"/>
                </a:lnTo>
                <a:lnTo>
                  <a:pt x="1864" y="1505"/>
                </a:lnTo>
                <a:lnTo>
                  <a:pt x="1859" y="1529"/>
                </a:lnTo>
                <a:lnTo>
                  <a:pt x="1854" y="1553"/>
                </a:lnTo>
                <a:lnTo>
                  <a:pt x="1849" y="1575"/>
                </a:lnTo>
                <a:lnTo>
                  <a:pt x="1843" y="1598"/>
                </a:lnTo>
                <a:lnTo>
                  <a:pt x="1836" y="1619"/>
                </a:lnTo>
                <a:lnTo>
                  <a:pt x="1830" y="1639"/>
                </a:lnTo>
                <a:lnTo>
                  <a:pt x="1823" y="1659"/>
                </a:lnTo>
                <a:lnTo>
                  <a:pt x="1815" y="1679"/>
                </a:lnTo>
                <a:lnTo>
                  <a:pt x="1811" y="1688"/>
                </a:lnTo>
                <a:lnTo>
                  <a:pt x="1806" y="1697"/>
                </a:lnTo>
                <a:lnTo>
                  <a:pt x="1798" y="1715"/>
                </a:lnTo>
                <a:lnTo>
                  <a:pt x="1788" y="1733"/>
                </a:lnTo>
                <a:lnTo>
                  <a:pt x="1778" y="1750"/>
                </a:lnTo>
                <a:lnTo>
                  <a:pt x="1768" y="1765"/>
                </a:lnTo>
                <a:lnTo>
                  <a:pt x="1757" y="1781"/>
                </a:lnTo>
                <a:lnTo>
                  <a:pt x="1745" y="1796"/>
                </a:lnTo>
                <a:lnTo>
                  <a:pt x="1733" y="1810"/>
                </a:lnTo>
                <a:lnTo>
                  <a:pt x="1721" y="1825"/>
                </a:lnTo>
                <a:lnTo>
                  <a:pt x="1707" y="1837"/>
                </a:lnTo>
                <a:lnTo>
                  <a:pt x="1693" y="1851"/>
                </a:lnTo>
                <a:lnTo>
                  <a:pt x="1679" y="1862"/>
                </a:lnTo>
                <a:lnTo>
                  <a:pt x="1663" y="1874"/>
                </a:lnTo>
                <a:lnTo>
                  <a:pt x="1648" y="1884"/>
                </a:lnTo>
                <a:lnTo>
                  <a:pt x="1831" y="2178"/>
                </a:lnTo>
                <a:lnTo>
                  <a:pt x="1607" y="2282"/>
                </a:lnTo>
                <a:lnTo>
                  <a:pt x="1413" y="1965"/>
                </a:lnTo>
                <a:lnTo>
                  <a:pt x="1402" y="1969"/>
                </a:lnTo>
                <a:lnTo>
                  <a:pt x="1396" y="1970"/>
                </a:lnTo>
                <a:lnTo>
                  <a:pt x="1389" y="1971"/>
                </a:lnTo>
                <a:lnTo>
                  <a:pt x="1375" y="1973"/>
                </a:lnTo>
                <a:lnTo>
                  <a:pt x="1359" y="1975"/>
                </a:lnTo>
                <a:lnTo>
                  <a:pt x="1342" y="1977"/>
                </a:lnTo>
                <a:lnTo>
                  <a:pt x="1323" y="1978"/>
                </a:lnTo>
                <a:lnTo>
                  <a:pt x="1303" y="1978"/>
                </a:lnTo>
                <a:lnTo>
                  <a:pt x="1280" y="1978"/>
                </a:lnTo>
                <a:close/>
                <a:moveTo>
                  <a:pt x="3107" y="0"/>
                </a:moveTo>
                <a:lnTo>
                  <a:pt x="2987" y="0"/>
                </a:lnTo>
                <a:lnTo>
                  <a:pt x="2359" y="0"/>
                </a:lnTo>
                <a:lnTo>
                  <a:pt x="1732" y="0"/>
                </a:lnTo>
                <a:lnTo>
                  <a:pt x="1103" y="0"/>
                </a:lnTo>
                <a:lnTo>
                  <a:pt x="476" y="0"/>
                </a:lnTo>
                <a:lnTo>
                  <a:pt x="0" y="475"/>
                </a:lnTo>
                <a:lnTo>
                  <a:pt x="0" y="1271"/>
                </a:lnTo>
                <a:lnTo>
                  <a:pt x="0" y="2066"/>
                </a:lnTo>
                <a:lnTo>
                  <a:pt x="0" y="2197"/>
                </a:lnTo>
                <a:lnTo>
                  <a:pt x="0" y="2526"/>
                </a:lnTo>
                <a:lnTo>
                  <a:pt x="330" y="2526"/>
                </a:lnTo>
                <a:lnTo>
                  <a:pt x="450" y="2526"/>
                </a:lnTo>
                <a:lnTo>
                  <a:pt x="1078" y="2526"/>
                </a:lnTo>
                <a:lnTo>
                  <a:pt x="1706" y="2526"/>
                </a:lnTo>
                <a:lnTo>
                  <a:pt x="2333" y="2526"/>
                </a:lnTo>
                <a:lnTo>
                  <a:pt x="2961" y="2526"/>
                </a:lnTo>
                <a:lnTo>
                  <a:pt x="3438" y="2051"/>
                </a:lnTo>
                <a:lnTo>
                  <a:pt x="3438" y="1255"/>
                </a:lnTo>
                <a:lnTo>
                  <a:pt x="3438" y="460"/>
                </a:lnTo>
                <a:lnTo>
                  <a:pt x="3438" y="329"/>
                </a:lnTo>
                <a:lnTo>
                  <a:pt x="3438" y="0"/>
                </a:lnTo>
                <a:lnTo>
                  <a:pt x="31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" name="Right Triangle 14"/>
          <p:cNvSpPr/>
          <p:nvPr userDrawn="1"/>
        </p:nvSpPr>
        <p:spPr>
          <a:xfrm flipV="1">
            <a:off x="-10963" y="6"/>
            <a:ext cx="490265" cy="49039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ight Triangle 15"/>
          <p:cNvSpPr/>
          <p:nvPr userDrawn="1"/>
        </p:nvSpPr>
        <p:spPr>
          <a:xfrm flipH="1">
            <a:off x="11709525" y="6378580"/>
            <a:ext cx="479300" cy="479425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6512162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(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9792DBCC-742A-4EE0-A972-F863FAE5A55A}" type="datetime3">
              <a:rPr lang="en-US" smtClean="0"/>
              <a:t>31 August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smtClean="0"/>
              <a:t>Presentation name / Author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12188825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79425" y="0"/>
                </a:moveTo>
                <a:lnTo>
                  <a:pt x="12192000" y="0"/>
                </a:lnTo>
                <a:lnTo>
                  <a:pt x="12192000" y="6378572"/>
                </a:lnTo>
                <a:lnTo>
                  <a:pt x="11712572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 algn="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9" name="Text Placeholder 14"/>
          <p:cNvSpPr>
            <a:spLocks noGrp="1" noChangeAspect="1"/>
          </p:cNvSpPr>
          <p:nvPr>
            <p:ph type="body" sz="quarter" idx="15"/>
          </p:nvPr>
        </p:nvSpPr>
        <p:spPr>
          <a:xfrm>
            <a:off x="550721" y="549275"/>
            <a:ext cx="719813" cy="5292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550720" y="1628780"/>
            <a:ext cx="11087386" cy="792113"/>
          </a:xfrm>
        </p:spPr>
        <p:txBody>
          <a:bodyPr anchor="t" anchorCtr="0"/>
          <a:lstStyle>
            <a:lvl1pPr algn="l">
              <a:defRPr sz="6000">
                <a:solidFill>
                  <a:schemeClr val="bg1"/>
                </a:solidFill>
                <a:effectLst>
                  <a:outerShdw blurRad="190500" algn="ctr" rotWithShape="0">
                    <a:prstClr val="black">
                      <a:alpha val="3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550721" y="2852936"/>
            <a:ext cx="11087386" cy="331291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  <a:effectLst>
                  <a:outerShdw blurRad="190500" algn="ctr" rotWithShape="0">
                    <a:prstClr val="black">
                      <a:alpha val="30000"/>
                    </a:prstClr>
                  </a:outerShdw>
                </a:effectLst>
              </a:defRPr>
            </a:lvl1pPr>
            <a:lvl2pPr>
              <a:defRPr sz="2800">
                <a:solidFill>
                  <a:schemeClr val="bg1"/>
                </a:solidFill>
                <a:effectLst>
                  <a:outerShdw blurRad="190500" algn="ctr" rotWithShape="0">
                    <a:prstClr val="black">
                      <a:alpha val="30000"/>
                    </a:prstClr>
                  </a:outerShdw>
                </a:effectLst>
              </a:defRPr>
            </a:lvl2pPr>
            <a:lvl3pPr>
              <a:defRPr sz="2400">
                <a:solidFill>
                  <a:schemeClr val="bg1"/>
                </a:solidFill>
                <a:effectLst>
                  <a:outerShdw blurRad="190500" algn="ctr" rotWithShape="0">
                    <a:prstClr val="black">
                      <a:alpha val="30000"/>
                    </a:prstClr>
                  </a:outerShdw>
                </a:effectLst>
              </a:defRPr>
            </a:lvl3pPr>
            <a:lvl4pPr>
              <a:defRPr sz="2000">
                <a:solidFill>
                  <a:schemeClr val="bg1"/>
                </a:solidFill>
                <a:effectLst>
                  <a:outerShdw blurRad="190500" algn="ctr" rotWithShape="0">
                    <a:prstClr val="black">
                      <a:alpha val="30000"/>
                    </a:prstClr>
                  </a:outerShdw>
                </a:effectLst>
              </a:defRPr>
            </a:lvl4pPr>
            <a:lvl5pPr>
              <a:defRPr sz="2000">
                <a:solidFill>
                  <a:schemeClr val="bg1"/>
                </a:solidFill>
                <a:effectLst>
                  <a:outerShdw blurRad="190500" algn="ctr" rotWithShape="0">
                    <a:prstClr val="black">
                      <a:alpha val="30000"/>
                    </a:prstClr>
                  </a:outerShdw>
                </a:effectLst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1546431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550720" y="1628780"/>
            <a:ext cx="11087386" cy="792113"/>
          </a:xfrm>
        </p:spPr>
        <p:txBody>
          <a:bodyPr anchor="t" anchorCtr="0"/>
          <a:lstStyle>
            <a:lvl1pPr algn="l">
              <a:defRPr sz="60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550721" y="2852936"/>
            <a:ext cx="11087386" cy="331291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  <a:effectLst/>
              </a:defRPr>
            </a:lvl1pPr>
            <a:lvl2pPr>
              <a:defRPr sz="2800">
                <a:solidFill>
                  <a:schemeClr val="tx1"/>
                </a:solidFill>
                <a:effectLst/>
              </a:defRPr>
            </a:lvl2pPr>
            <a:lvl3pPr>
              <a:defRPr sz="2400">
                <a:solidFill>
                  <a:schemeClr val="tx1"/>
                </a:solidFill>
                <a:effectLst/>
              </a:defRPr>
            </a:lvl3pPr>
            <a:lvl4pPr>
              <a:defRPr sz="2000">
                <a:solidFill>
                  <a:schemeClr val="tx1"/>
                </a:solidFill>
                <a:effectLst/>
              </a:defRPr>
            </a:lvl4pPr>
            <a:lvl5pPr>
              <a:defRPr sz="2000">
                <a:solidFill>
                  <a:schemeClr val="tx1"/>
                </a:solidFill>
                <a:effectLst/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4" name="Freeform 6"/>
          <p:cNvSpPr>
            <a:spLocks noChangeAspect="1" noEditPoints="1"/>
          </p:cNvSpPr>
          <p:nvPr userDrawn="1"/>
        </p:nvSpPr>
        <p:spPr bwMode="auto">
          <a:xfrm>
            <a:off x="550721" y="549275"/>
            <a:ext cx="719813" cy="529006"/>
          </a:xfrm>
          <a:custGeom>
            <a:avLst/>
            <a:gdLst>
              <a:gd name="T0" fmla="*/ 2431 w 3438"/>
              <a:gd name="T1" fmla="*/ 1652 h 2526"/>
              <a:gd name="T2" fmla="*/ 2460 w 3438"/>
              <a:gd name="T3" fmla="*/ 1720 h 2526"/>
              <a:gd name="T4" fmla="*/ 2533 w 3438"/>
              <a:gd name="T5" fmla="*/ 1741 h 2526"/>
              <a:gd name="T6" fmla="*/ 2577 w 3438"/>
              <a:gd name="T7" fmla="*/ 1947 h 2526"/>
              <a:gd name="T8" fmla="*/ 2406 w 3438"/>
              <a:gd name="T9" fmla="*/ 1943 h 2526"/>
              <a:gd name="T10" fmla="*/ 2298 w 3438"/>
              <a:gd name="T11" fmla="*/ 1903 h 2526"/>
              <a:gd name="T12" fmla="*/ 2226 w 3438"/>
              <a:gd name="T13" fmla="*/ 1815 h 2526"/>
              <a:gd name="T14" fmla="*/ 2192 w 3438"/>
              <a:gd name="T15" fmla="*/ 1655 h 2526"/>
              <a:gd name="T16" fmla="*/ 2188 w 3438"/>
              <a:gd name="T17" fmla="*/ 842 h 2526"/>
              <a:gd name="T18" fmla="*/ 1012 w 3438"/>
              <a:gd name="T19" fmla="*/ 1663 h 2526"/>
              <a:gd name="T20" fmla="*/ 1105 w 3438"/>
              <a:gd name="T21" fmla="*/ 1736 h 2526"/>
              <a:gd name="T22" fmla="*/ 1218 w 3438"/>
              <a:gd name="T23" fmla="*/ 1764 h 2526"/>
              <a:gd name="T24" fmla="*/ 1376 w 3438"/>
              <a:gd name="T25" fmla="*/ 1760 h 2526"/>
              <a:gd name="T26" fmla="*/ 1481 w 3438"/>
              <a:gd name="T27" fmla="*/ 1724 h 2526"/>
              <a:gd name="T28" fmla="*/ 1553 w 3438"/>
              <a:gd name="T29" fmla="*/ 1657 h 2526"/>
              <a:gd name="T30" fmla="*/ 1603 w 3438"/>
              <a:gd name="T31" fmla="*/ 1536 h 2526"/>
              <a:gd name="T32" fmla="*/ 1633 w 3438"/>
              <a:gd name="T33" fmla="*/ 1326 h 2526"/>
              <a:gd name="T34" fmla="*/ 1628 w 3438"/>
              <a:gd name="T35" fmla="*/ 1050 h 2526"/>
              <a:gd name="T36" fmla="*/ 1585 w 3438"/>
              <a:gd name="T37" fmla="*/ 844 h 2526"/>
              <a:gd name="T38" fmla="*/ 1514 w 3438"/>
              <a:gd name="T39" fmla="*/ 729 h 2526"/>
              <a:gd name="T40" fmla="*/ 1425 w 3438"/>
              <a:gd name="T41" fmla="*/ 675 h 2526"/>
              <a:gd name="T42" fmla="*/ 1280 w 3438"/>
              <a:gd name="T43" fmla="*/ 653 h 2526"/>
              <a:gd name="T44" fmla="*/ 1154 w 3438"/>
              <a:gd name="T45" fmla="*/ 669 h 2526"/>
              <a:gd name="T46" fmla="*/ 1046 w 3438"/>
              <a:gd name="T47" fmla="*/ 729 h 2526"/>
              <a:gd name="T48" fmla="*/ 985 w 3438"/>
              <a:gd name="T49" fmla="*/ 815 h 2526"/>
              <a:gd name="T50" fmla="*/ 938 w 3438"/>
              <a:gd name="T51" fmla="*/ 990 h 2526"/>
              <a:gd name="T52" fmla="*/ 923 w 3438"/>
              <a:gd name="T53" fmla="*/ 1254 h 2526"/>
              <a:gd name="T54" fmla="*/ 947 w 3438"/>
              <a:gd name="T55" fmla="*/ 1497 h 2526"/>
              <a:gd name="T56" fmla="*/ 998 w 3438"/>
              <a:gd name="T57" fmla="*/ 1641 h 2526"/>
              <a:gd name="T58" fmla="*/ 1142 w 3438"/>
              <a:gd name="T59" fmla="*/ 1970 h 2526"/>
              <a:gd name="T60" fmla="*/ 992 w 3438"/>
              <a:gd name="T61" fmla="*/ 1933 h 2526"/>
              <a:gd name="T62" fmla="*/ 864 w 3438"/>
              <a:gd name="T63" fmla="*/ 1857 h 2526"/>
              <a:gd name="T64" fmla="*/ 798 w 3438"/>
              <a:gd name="T65" fmla="*/ 1784 h 2526"/>
              <a:gd name="T66" fmla="*/ 731 w 3438"/>
              <a:gd name="T67" fmla="*/ 1645 h 2526"/>
              <a:gd name="T68" fmla="*/ 681 w 3438"/>
              <a:gd name="T69" fmla="*/ 1402 h 2526"/>
              <a:gd name="T70" fmla="*/ 674 w 3438"/>
              <a:gd name="T71" fmla="*/ 1124 h 2526"/>
              <a:gd name="T72" fmla="*/ 716 w 3438"/>
              <a:gd name="T73" fmla="*/ 839 h 2526"/>
              <a:gd name="T74" fmla="*/ 777 w 3438"/>
              <a:gd name="T75" fmla="*/ 684 h 2526"/>
              <a:gd name="T76" fmla="*/ 856 w 3438"/>
              <a:gd name="T77" fmla="*/ 579 h 2526"/>
              <a:gd name="T78" fmla="*/ 966 w 3438"/>
              <a:gd name="T79" fmla="*/ 502 h 2526"/>
              <a:gd name="T80" fmla="*/ 1125 w 3438"/>
              <a:gd name="T81" fmla="*/ 454 h 2526"/>
              <a:gd name="T82" fmla="*/ 1301 w 3438"/>
              <a:gd name="T83" fmla="*/ 443 h 2526"/>
              <a:gd name="T84" fmla="*/ 1471 w 3438"/>
              <a:gd name="T85" fmla="*/ 461 h 2526"/>
              <a:gd name="T86" fmla="*/ 1634 w 3438"/>
              <a:gd name="T87" fmla="*/ 524 h 2526"/>
              <a:gd name="T88" fmla="*/ 1723 w 3438"/>
              <a:gd name="T89" fmla="*/ 599 h 2526"/>
              <a:gd name="T90" fmla="*/ 1809 w 3438"/>
              <a:gd name="T91" fmla="*/ 740 h 2526"/>
              <a:gd name="T92" fmla="*/ 1867 w 3438"/>
              <a:gd name="T93" fmla="*/ 951 h 2526"/>
              <a:gd name="T94" fmla="*/ 1885 w 3438"/>
              <a:gd name="T95" fmla="*/ 1250 h 2526"/>
              <a:gd name="T96" fmla="*/ 1871 w 3438"/>
              <a:gd name="T97" fmla="*/ 1454 h 2526"/>
              <a:gd name="T98" fmla="*/ 1830 w 3438"/>
              <a:gd name="T99" fmla="*/ 1639 h 2526"/>
              <a:gd name="T100" fmla="*/ 1768 w 3438"/>
              <a:gd name="T101" fmla="*/ 1765 h 2526"/>
              <a:gd name="T102" fmla="*/ 1663 w 3438"/>
              <a:gd name="T103" fmla="*/ 1874 h 2526"/>
              <a:gd name="T104" fmla="*/ 1375 w 3438"/>
              <a:gd name="T105" fmla="*/ 1973 h 2526"/>
              <a:gd name="T106" fmla="*/ 2359 w 3438"/>
              <a:gd name="T107" fmla="*/ 0 h 2526"/>
              <a:gd name="T108" fmla="*/ 0 w 3438"/>
              <a:gd name="T109" fmla="*/ 2526 h 2526"/>
              <a:gd name="T110" fmla="*/ 3438 w 3438"/>
              <a:gd name="T111" fmla="*/ 1255 h 2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38" h="2526">
                <a:moveTo>
                  <a:pt x="2724" y="1043"/>
                </a:moveTo>
                <a:lnTo>
                  <a:pt x="2423" y="1043"/>
                </a:lnTo>
                <a:lnTo>
                  <a:pt x="2423" y="1521"/>
                </a:lnTo>
                <a:lnTo>
                  <a:pt x="2423" y="1553"/>
                </a:lnTo>
                <a:lnTo>
                  <a:pt x="2424" y="1582"/>
                </a:lnTo>
                <a:lnTo>
                  <a:pt x="2425" y="1608"/>
                </a:lnTo>
                <a:lnTo>
                  <a:pt x="2428" y="1632"/>
                </a:lnTo>
                <a:lnTo>
                  <a:pt x="2431" y="1652"/>
                </a:lnTo>
                <a:lnTo>
                  <a:pt x="2434" y="1670"/>
                </a:lnTo>
                <a:lnTo>
                  <a:pt x="2438" y="1684"/>
                </a:lnTo>
                <a:lnTo>
                  <a:pt x="2442" y="1697"/>
                </a:lnTo>
                <a:lnTo>
                  <a:pt x="2446" y="1702"/>
                </a:lnTo>
                <a:lnTo>
                  <a:pt x="2449" y="1707"/>
                </a:lnTo>
                <a:lnTo>
                  <a:pt x="2452" y="1711"/>
                </a:lnTo>
                <a:lnTo>
                  <a:pt x="2456" y="1716"/>
                </a:lnTo>
                <a:lnTo>
                  <a:pt x="2460" y="1720"/>
                </a:lnTo>
                <a:lnTo>
                  <a:pt x="2466" y="1724"/>
                </a:lnTo>
                <a:lnTo>
                  <a:pt x="2477" y="1729"/>
                </a:lnTo>
                <a:lnTo>
                  <a:pt x="2491" y="1735"/>
                </a:lnTo>
                <a:lnTo>
                  <a:pt x="2499" y="1736"/>
                </a:lnTo>
                <a:lnTo>
                  <a:pt x="2506" y="1738"/>
                </a:lnTo>
                <a:lnTo>
                  <a:pt x="2514" y="1739"/>
                </a:lnTo>
                <a:lnTo>
                  <a:pt x="2523" y="1739"/>
                </a:lnTo>
                <a:lnTo>
                  <a:pt x="2533" y="1741"/>
                </a:lnTo>
                <a:lnTo>
                  <a:pt x="2542" y="1741"/>
                </a:lnTo>
                <a:lnTo>
                  <a:pt x="2722" y="1734"/>
                </a:lnTo>
                <a:lnTo>
                  <a:pt x="2732" y="1923"/>
                </a:lnTo>
                <a:lnTo>
                  <a:pt x="2697" y="1929"/>
                </a:lnTo>
                <a:lnTo>
                  <a:pt x="2664" y="1935"/>
                </a:lnTo>
                <a:lnTo>
                  <a:pt x="2633" y="1941"/>
                </a:lnTo>
                <a:lnTo>
                  <a:pt x="2603" y="1944"/>
                </a:lnTo>
                <a:lnTo>
                  <a:pt x="2577" y="1947"/>
                </a:lnTo>
                <a:lnTo>
                  <a:pt x="2553" y="1950"/>
                </a:lnTo>
                <a:lnTo>
                  <a:pt x="2530" y="1951"/>
                </a:lnTo>
                <a:lnTo>
                  <a:pt x="2510" y="1952"/>
                </a:lnTo>
                <a:lnTo>
                  <a:pt x="2487" y="1951"/>
                </a:lnTo>
                <a:lnTo>
                  <a:pt x="2466" y="1950"/>
                </a:lnTo>
                <a:lnTo>
                  <a:pt x="2445" y="1948"/>
                </a:lnTo>
                <a:lnTo>
                  <a:pt x="2425" y="1946"/>
                </a:lnTo>
                <a:lnTo>
                  <a:pt x="2406" y="1943"/>
                </a:lnTo>
                <a:lnTo>
                  <a:pt x="2388" y="1939"/>
                </a:lnTo>
                <a:lnTo>
                  <a:pt x="2370" y="1935"/>
                </a:lnTo>
                <a:lnTo>
                  <a:pt x="2362" y="1933"/>
                </a:lnTo>
                <a:lnTo>
                  <a:pt x="2354" y="1930"/>
                </a:lnTo>
                <a:lnTo>
                  <a:pt x="2339" y="1925"/>
                </a:lnTo>
                <a:lnTo>
                  <a:pt x="2324" y="1918"/>
                </a:lnTo>
                <a:lnTo>
                  <a:pt x="2311" y="1911"/>
                </a:lnTo>
                <a:lnTo>
                  <a:pt x="2298" y="1903"/>
                </a:lnTo>
                <a:lnTo>
                  <a:pt x="2286" y="1896"/>
                </a:lnTo>
                <a:lnTo>
                  <a:pt x="2276" y="1887"/>
                </a:lnTo>
                <a:lnTo>
                  <a:pt x="2265" y="1877"/>
                </a:lnTo>
                <a:lnTo>
                  <a:pt x="2256" y="1866"/>
                </a:lnTo>
                <a:lnTo>
                  <a:pt x="2249" y="1855"/>
                </a:lnTo>
                <a:lnTo>
                  <a:pt x="2241" y="1843"/>
                </a:lnTo>
                <a:lnTo>
                  <a:pt x="2233" y="1829"/>
                </a:lnTo>
                <a:lnTo>
                  <a:pt x="2226" y="1815"/>
                </a:lnTo>
                <a:lnTo>
                  <a:pt x="2220" y="1799"/>
                </a:lnTo>
                <a:lnTo>
                  <a:pt x="2215" y="1782"/>
                </a:lnTo>
                <a:lnTo>
                  <a:pt x="2209" y="1764"/>
                </a:lnTo>
                <a:lnTo>
                  <a:pt x="2205" y="1744"/>
                </a:lnTo>
                <a:lnTo>
                  <a:pt x="2201" y="1724"/>
                </a:lnTo>
                <a:lnTo>
                  <a:pt x="2198" y="1702"/>
                </a:lnTo>
                <a:lnTo>
                  <a:pt x="2195" y="1679"/>
                </a:lnTo>
                <a:lnTo>
                  <a:pt x="2192" y="1655"/>
                </a:lnTo>
                <a:lnTo>
                  <a:pt x="2190" y="1630"/>
                </a:lnTo>
                <a:lnTo>
                  <a:pt x="2189" y="1603"/>
                </a:lnTo>
                <a:lnTo>
                  <a:pt x="2188" y="1575"/>
                </a:lnTo>
                <a:lnTo>
                  <a:pt x="2188" y="1547"/>
                </a:lnTo>
                <a:lnTo>
                  <a:pt x="2188" y="1043"/>
                </a:lnTo>
                <a:lnTo>
                  <a:pt x="2021" y="1043"/>
                </a:lnTo>
                <a:lnTo>
                  <a:pt x="2021" y="842"/>
                </a:lnTo>
                <a:lnTo>
                  <a:pt x="2188" y="842"/>
                </a:lnTo>
                <a:lnTo>
                  <a:pt x="2188" y="526"/>
                </a:lnTo>
                <a:lnTo>
                  <a:pt x="2423" y="526"/>
                </a:lnTo>
                <a:lnTo>
                  <a:pt x="2423" y="842"/>
                </a:lnTo>
                <a:lnTo>
                  <a:pt x="2724" y="842"/>
                </a:lnTo>
                <a:lnTo>
                  <a:pt x="2724" y="1043"/>
                </a:lnTo>
                <a:close/>
                <a:moveTo>
                  <a:pt x="998" y="1641"/>
                </a:moveTo>
                <a:lnTo>
                  <a:pt x="1007" y="1656"/>
                </a:lnTo>
                <a:lnTo>
                  <a:pt x="1012" y="1663"/>
                </a:lnTo>
                <a:lnTo>
                  <a:pt x="1018" y="1670"/>
                </a:lnTo>
                <a:lnTo>
                  <a:pt x="1029" y="1683"/>
                </a:lnTo>
                <a:lnTo>
                  <a:pt x="1043" y="1696"/>
                </a:lnTo>
                <a:lnTo>
                  <a:pt x="1056" y="1707"/>
                </a:lnTo>
                <a:lnTo>
                  <a:pt x="1072" y="1718"/>
                </a:lnTo>
                <a:lnTo>
                  <a:pt x="1088" y="1727"/>
                </a:lnTo>
                <a:lnTo>
                  <a:pt x="1097" y="1732"/>
                </a:lnTo>
                <a:lnTo>
                  <a:pt x="1105" y="1736"/>
                </a:lnTo>
                <a:lnTo>
                  <a:pt x="1123" y="1743"/>
                </a:lnTo>
                <a:lnTo>
                  <a:pt x="1143" y="1750"/>
                </a:lnTo>
                <a:lnTo>
                  <a:pt x="1153" y="1753"/>
                </a:lnTo>
                <a:lnTo>
                  <a:pt x="1163" y="1755"/>
                </a:lnTo>
                <a:lnTo>
                  <a:pt x="1185" y="1760"/>
                </a:lnTo>
                <a:lnTo>
                  <a:pt x="1195" y="1762"/>
                </a:lnTo>
                <a:lnTo>
                  <a:pt x="1207" y="1763"/>
                </a:lnTo>
                <a:lnTo>
                  <a:pt x="1218" y="1764"/>
                </a:lnTo>
                <a:lnTo>
                  <a:pt x="1230" y="1765"/>
                </a:lnTo>
                <a:lnTo>
                  <a:pt x="1254" y="1768"/>
                </a:lnTo>
                <a:lnTo>
                  <a:pt x="1280" y="1768"/>
                </a:lnTo>
                <a:lnTo>
                  <a:pt x="1306" y="1768"/>
                </a:lnTo>
                <a:lnTo>
                  <a:pt x="1330" y="1765"/>
                </a:lnTo>
                <a:lnTo>
                  <a:pt x="1342" y="1764"/>
                </a:lnTo>
                <a:lnTo>
                  <a:pt x="1353" y="1763"/>
                </a:lnTo>
                <a:lnTo>
                  <a:pt x="1376" y="1760"/>
                </a:lnTo>
                <a:lnTo>
                  <a:pt x="1397" y="1755"/>
                </a:lnTo>
                <a:lnTo>
                  <a:pt x="1418" y="1750"/>
                </a:lnTo>
                <a:lnTo>
                  <a:pt x="1428" y="1747"/>
                </a:lnTo>
                <a:lnTo>
                  <a:pt x="1437" y="1744"/>
                </a:lnTo>
                <a:lnTo>
                  <a:pt x="1455" y="1736"/>
                </a:lnTo>
                <a:lnTo>
                  <a:pt x="1464" y="1733"/>
                </a:lnTo>
                <a:lnTo>
                  <a:pt x="1473" y="1728"/>
                </a:lnTo>
                <a:lnTo>
                  <a:pt x="1481" y="1724"/>
                </a:lnTo>
                <a:lnTo>
                  <a:pt x="1489" y="1719"/>
                </a:lnTo>
                <a:lnTo>
                  <a:pt x="1503" y="1708"/>
                </a:lnTo>
                <a:lnTo>
                  <a:pt x="1510" y="1703"/>
                </a:lnTo>
                <a:lnTo>
                  <a:pt x="1517" y="1697"/>
                </a:lnTo>
                <a:lnTo>
                  <a:pt x="1530" y="1685"/>
                </a:lnTo>
                <a:lnTo>
                  <a:pt x="1536" y="1679"/>
                </a:lnTo>
                <a:lnTo>
                  <a:pt x="1541" y="1672"/>
                </a:lnTo>
                <a:lnTo>
                  <a:pt x="1553" y="1657"/>
                </a:lnTo>
                <a:lnTo>
                  <a:pt x="1562" y="1643"/>
                </a:lnTo>
                <a:lnTo>
                  <a:pt x="1571" y="1626"/>
                </a:lnTo>
                <a:lnTo>
                  <a:pt x="1579" y="1609"/>
                </a:lnTo>
                <a:lnTo>
                  <a:pt x="1583" y="1599"/>
                </a:lnTo>
                <a:lnTo>
                  <a:pt x="1587" y="1590"/>
                </a:lnTo>
                <a:lnTo>
                  <a:pt x="1594" y="1570"/>
                </a:lnTo>
                <a:lnTo>
                  <a:pt x="1600" y="1547"/>
                </a:lnTo>
                <a:lnTo>
                  <a:pt x="1603" y="1536"/>
                </a:lnTo>
                <a:lnTo>
                  <a:pt x="1607" y="1525"/>
                </a:lnTo>
                <a:lnTo>
                  <a:pt x="1612" y="1500"/>
                </a:lnTo>
                <a:lnTo>
                  <a:pt x="1617" y="1474"/>
                </a:lnTo>
                <a:lnTo>
                  <a:pt x="1621" y="1447"/>
                </a:lnTo>
                <a:lnTo>
                  <a:pt x="1625" y="1419"/>
                </a:lnTo>
                <a:lnTo>
                  <a:pt x="1628" y="1389"/>
                </a:lnTo>
                <a:lnTo>
                  <a:pt x="1630" y="1359"/>
                </a:lnTo>
                <a:lnTo>
                  <a:pt x="1633" y="1326"/>
                </a:lnTo>
                <a:lnTo>
                  <a:pt x="1634" y="1292"/>
                </a:lnTo>
                <a:lnTo>
                  <a:pt x="1635" y="1256"/>
                </a:lnTo>
                <a:lnTo>
                  <a:pt x="1635" y="1220"/>
                </a:lnTo>
                <a:lnTo>
                  <a:pt x="1635" y="1183"/>
                </a:lnTo>
                <a:lnTo>
                  <a:pt x="1634" y="1148"/>
                </a:lnTo>
                <a:lnTo>
                  <a:pt x="1633" y="1115"/>
                </a:lnTo>
                <a:lnTo>
                  <a:pt x="1630" y="1081"/>
                </a:lnTo>
                <a:lnTo>
                  <a:pt x="1628" y="1050"/>
                </a:lnTo>
                <a:lnTo>
                  <a:pt x="1625" y="1020"/>
                </a:lnTo>
                <a:lnTo>
                  <a:pt x="1620" y="991"/>
                </a:lnTo>
                <a:lnTo>
                  <a:pt x="1616" y="963"/>
                </a:lnTo>
                <a:lnTo>
                  <a:pt x="1611" y="937"/>
                </a:lnTo>
                <a:lnTo>
                  <a:pt x="1606" y="911"/>
                </a:lnTo>
                <a:lnTo>
                  <a:pt x="1600" y="888"/>
                </a:lnTo>
                <a:lnTo>
                  <a:pt x="1593" y="865"/>
                </a:lnTo>
                <a:lnTo>
                  <a:pt x="1585" y="844"/>
                </a:lnTo>
                <a:lnTo>
                  <a:pt x="1578" y="824"/>
                </a:lnTo>
                <a:lnTo>
                  <a:pt x="1568" y="806"/>
                </a:lnTo>
                <a:lnTo>
                  <a:pt x="1559" y="788"/>
                </a:lnTo>
                <a:lnTo>
                  <a:pt x="1550" y="772"/>
                </a:lnTo>
                <a:lnTo>
                  <a:pt x="1545" y="764"/>
                </a:lnTo>
                <a:lnTo>
                  <a:pt x="1539" y="756"/>
                </a:lnTo>
                <a:lnTo>
                  <a:pt x="1527" y="742"/>
                </a:lnTo>
                <a:lnTo>
                  <a:pt x="1514" y="729"/>
                </a:lnTo>
                <a:lnTo>
                  <a:pt x="1508" y="723"/>
                </a:lnTo>
                <a:lnTo>
                  <a:pt x="1500" y="717"/>
                </a:lnTo>
                <a:lnTo>
                  <a:pt x="1493" y="711"/>
                </a:lnTo>
                <a:lnTo>
                  <a:pt x="1485" y="706"/>
                </a:lnTo>
                <a:lnTo>
                  <a:pt x="1469" y="696"/>
                </a:lnTo>
                <a:lnTo>
                  <a:pt x="1453" y="687"/>
                </a:lnTo>
                <a:lnTo>
                  <a:pt x="1435" y="679"/>
                </a:lnTo>
                <a:lnTo>
                  <a:pt x="1425" y="675"/>
                </a:lnTo>
                <a:lnTo>
                  <a:pt x="1415" y="672"/>
                </a:lnTo>
                <a:lnTo>
                  <a:pt x="1395" y="666"/>
                </a:lnTo>
                <a:lnTo>
                  <a:pt x="1375" y="662"/>
                </a:lnTo>
                <a:lnTo>
                  <a:pt x="1352" y="657"/>
                </a:lnTo>
                <a:lnTo>
                  <a:pt x="1341" y="656"/>
                </a:lnTo>
                <a:lnTo>
                  <a:pt x="1330" y="655"/>
                </a:lnTo>
                <a:lnTo>
                  <a:pt x="1305" y="654"/>
                </a:lnTo>
                <a:lnTo>
                  <a:pt x="1280" y="653"/>
                </a:lnTo>
                <a:lnTo>
                  <a:pt x="1255" y="654"/>
                </a:lnTo>
                <a:lnTo>
                  <a:pt x="1243" y="654"/>
                </a:lnTo>
                <a:lnTo>
                  <a:pt x="1231" y="655"/>
                </a:lnTo>
                <a:lnTo>
                  <a:pt x="1219" y="656"/>
                </a:lnTo>
                <a:lnTo>
                  <a:pt x="1208" y="657"/>
                </a:lnTo>
                <a:lnTo>
                  <a:pt x="1186" y="662"/>
                </a:lnTo>
                <a:lnTo>
                  <a:pt x="1165" y="666"/>
                </a:lnTo>
                <a:lnTo>
                  <a:pt x="1154" y="669"/>
                </a:lnTo>
                <a:lnTo>
                  <a:pt x="1145" y="672"/>
                </a:lnTo>
                <a:lnTo>
                  <a:pt x="1126" y="679"/>
                </a:lnTo>
                <a:lnTo>
                  <a:pt x="1108" y="687"/>
                </a:lnTo>
                <a:lnTo>
                  <a:pt x="1091" y="696"/>
                </a:lnTo>
                <a:lnTo>
                  <a:pt x="1082" y="700"/>
                </a:lnTo>
                <a:lnTo>
                  <a:pt x="1074" y="706"/>
                </a:lnTo>
                <a:lnTo>
                  <a:pt x="1060" y="717"/>
                </a:lnTo>
                <a:lnTo>
                  <a:pt x="1046" y="729"/>
                </a:lnTo>
                <a:lnTo>
                  <a:pt x="1033" y="742"/>
                </a:lnTo>
                <a:lnTo>
                  <a:pt x="1026" y="748"/>
                </a:lnTo>
                <a:lnTo>
                  <a:pt x="1020" y="756"/>
                </a:lnTo>
                <a:lnTo>
                  <a:pt x="1015" y="764"/>
                </a:lnTo>
                <a:lnTo>
                  <a:pt x="1009" y="772"/>
                </a:lnTo>
                <a:lnTo>
                  <a:pt x="1000" y="788"/>
                </a:lnTo>
                <a:lnTo>
                  <a:pt x="990" y="806"/>
                </a:lnTo>
                <a:lnTo>
                  <a:pt x="985" y="815"/>
                </a:lnTo>
                <a:lnTo>
                  <a:pt x="982" y="824"/>
                </a:lnTo>
                <a:lnTo>
                  <a:pt x="974" y="844"/>
                </a:lnTo>
                <a:lnTo>
                  <a:pt x="966" y="865"/>
                </a:lnTo>
                <a:lnTo>
                  <a:pt x="959" y="888"/>
                </a:lnTo>
                <a:lnTo>
                  <a:pt x="953" y="911"/>
                </a:lnTo>
                <a:lnTo>
                  <a:pt x="947" y="936"/>
                </a:lnTo>
                <a:lnTo>
                  <a:pt x="942" y="963"/>
                </a:lnTo>
                <a:lnTo>
                  <a:pt x="938" y="990"/>
                </a:lnTo>
                <a:lnTo>
                  <a:pt x="933" y="1019"/>
                </a:lnTo>
                <a:lnTo>
                  <a:pt x="930" y="1048"/>
                </a:lnTo>
                <a:lnTo>
                  <a:pt x="928" y="1080"/>
                </a:lnTo>
                <a:lnTo>
                  <a:pt x="926" y="1112"/>
                </a:lnTo>
                <a:lnTo>
                  <a:pt x="924" y="1146"/>
                </a:lnTo>
                <a:lnTo>
                  <a:pt x="923" y="1182"/>
                </a:lnTo>
                <a:lnTo>
                  <a:pt x="923" y="1218"/>
                </a:lnTo>
                <a:lnTo>
                  <a:pt x="923" y="1254"/>
                </a:lnTo>
                <a:lnTo>
                  <a:pt x="924" y="1289"/>
                </a:lnTo>
                <a:lnTo>
                  <a:pt x="926" y="1323"/>
                </a:lnTo>
                <a:lnTo>
                  <a:pt x="928" y="1355"/>
                </a:lnTo>
                <a:lnTo>
                  <a:pt x="930" y="1387"/>
                </a:lnTo>
                <a:lnTo>
                  <a:pt x="933" y="1416"/>
                </a:lnTo>
                <a:lnTo>
                  <a:pt x="937" y="1444"/>
                </a:lnTo>
                <a:lnTo>
                  <a:pt x="941" y="1471"/>
                </a:lnTo>
                <a:lnTo>
                  <a:pt x="947" y="1497"/>
                </a:lnTo>
                <a:lnTo>
                  <a:pt x="953" y="1521"/>
                </a:lnTo>
                <a:lnTo>
                  <a:pt x="958" y="1545"/>
                </a:lnTo>
                <a:lnTo>
                  <a:pt x="962" y="1555"/>
                </a:lnTo>
                <a:lnTo>
                  <a:pt x="965" y="1566"/>
                </a:lnTo>
                <a:lnTo>
                  <a:pt x="972" y="1587"/>
                </a:lnTo>
                <a:lnTo>
                  <a:pt x="980" y="1606"/>
                </a:lnTo>
                <a:lnTo>
                  <a:pt x="989" y="1624"/>
                </a:lnTo>
                <a:lnTo>
                  <a:pt x="998" y="1641"/>
                </a:lnTo>
                <a:close/>
                <a:moveTo>
                  <a:pt x="1280" y="1978"/>
                </a:moveTo>
                <a:lnTo>
                  <a:pt x="1259" y="1978"/>
                </a:lnTo>
                <a:lnTo>
                  <a:pt x="1239" y="1978"/>
                </a:lnTo>
                <a:lnTo>
                  <a:pt x="1218" y="1977"/>
                </a:lnTo>
                <a:lnTo>
                  <a:pt x="1198" y="1975"/>
                </a:lnTo>
                <a:lnTo>
                  <a:pt x="1179" y="1974"/>
                </a:lnTo>
                <a:lnTo>
                  <a:pt x="1160" y="1972"/>
                </a:lnTo>
                <a:lnTo>
                  <a:pt x="1142" y="1970"/>
                </a:lnTo>
                <a:lnTo>
                  <a:pt x="1124" y="1966"/>
                </a:lnTo>
                <a:lnTo>
                  <a:pt x="1106" y="1964"/>
                </a:lnTo>
                <a:lnTo>
                  <a:pt x="1088" y="1961"/>
                </a:lnTo>
                <a:lnTo>
                  <a:pt x="1071" y="1956"/>
                </a:lnTo>
                <a:lnTo>
                  <a:pt x="1054" y="1953"/>
                </a:lnTo>
                <a:lnTo>
                  <a:pt x="1038" y="1948"/>
                </a:lnTo>
                <a:lnTo>
                  <a:pt x="1022" y="1943"/>
                </a:lnTo>
                <a:lnTo>
                  <a:pt x="992" y="1933"/>
                </a:lnTo>
                <a:lnTo>
                  <a:pt x="963" y="1920"/>
                </a:lnTo>
                <a:lnTo>
                  <a:pt x="949" y="1914"/>
                </a:lnTo>
                <a:lnTo>
                  <a:pt x="936" y="1907"/>
                </a:lnTo>
                <a:lnTo>
                  <a:pt x="911" y="1892"/>
                </a:lnTo>
                <a:lnTo>
                  <a:pt x="899" y="1884"/>
                </a:lnTo>
                <a:lnTo>
                  <a:pt x="886" y="1875"/>
                </a:lnTo>
                <a:lnTo>
                  <a:pt x="875" y="1866"/>
                </a:lnTo>
                <a:lnTo>
                  <a:pt x="864" y="1857"/>
                </a:lnTo>
                <a:lnTo>
                  <a:pt x="853" y="1848"/>
                </a:lnTo>
                <a:lnTo>
                  <a:pt x="843" y="1838"/>
                </a:lnTo>
                <a:lnTo>
                  <a:pt x="833" y="1828"/>
                </a:lnTo>
                <a:lnTo>
                  <a:pt x="824" y="1818"/>
                </a:lnTo>
                <a:lnTo>
                  <a:pt x="815" y="1807"/>
                </a:lnTo>
                <a:lnTo>
                  <a:pt x="811" y="1801"/>
                </a:lnTo>
                <a:lnTo>
                  <a:pt x="806" y="1796"/>
                </a:lnTo>
                <a:lnTo>
                  <a:pt x="798" y="1784"/>
                </a:lnTo>
                <a:lnTo>
                  <a:pt x="790" y="1772"/>
                </a:lnTo>
                <a:lnTo>
                  <a:pt x="783" y="1760"/>
                </a:lnTo>
                <a:lnTo>
                  <a:pt x="776" y="1747"/>
                </a:lnTo>
                <a:lnTo>
                  <a:pt x="761" y="1720"/>
                </a:lnTo>
                <a:lnTo>
                  <a:pt x="754" y="1706"/>
                </a:lnTo>
                <a:lnTo>
                  <a:pt x="748" y="1691"/>
                </a:lnTo>
                <a:lnTo>
                  <a:pt x="736" y="1661"/>
                </a:lnTo>
                <a:lnTo>
                  <a:pt x="731" y="1645"/>
                </a:lnTo>
                <a:lnTo>
                  <a:pt x="725" y="1629"/>
                </a:lnTo>
                <a:lnTo>
                  <a:pt x="715" y="1596"/>
                </a:lnTo>
                <a:lnTo>
                  <a:pt x="706" y="1561"/>
                </a:lnTo>
                <a:lnTo>
                  <a:pt x="698" y="1524"/>
                </a:lnTo>
                <a:lnTo>
                  <a:pt x="695" y="1505"/>
                </a:lnTo>
                <a:lnTo>
                  <a:pt x="691" y="1484"/>
                </a:lnTo>
                <a:lnTo>
                  <a:pt x="686" y="1445"/>
                </a:lnTo>
                <a:lnTo>
                  <a:pt x="681" y="1402"/>
                </a:lnTo>
                <a:lnTo>
                  <a:pt x="678" y="1360"/>
                </a:lnTo>
                <a:lnTo>
                  <a:pt x="676" y="1337"/>
                </a:lnTo>
                <a:lnTo>
                  <a:pt x="674" y="1315"/>
                </a:lnTo>
                <a:lnTo>
                  <a:pt x="673" y="1267"/>
                </a:lnTo>
                <a:lnTo>
                  <a:pt x="673" y="1219"/>
                </a:lnTo>
                <a:lnTo>
                  <a:pt x="673" y="1171"/>
                </a:lnTo>
                <a:lnTo>
                  <a:pt x="674" y="1147"/>
                </a:lnTo>
                <a:lnTo>
                  <a:pt x="674" y="1124"/>
                </a:lnTo>
                <a:lnTo>
                  <a:pt x="678" y="1079"/>
                </a:lnTo>
                <a:lnTo>
                  <a:pt x="681" y="1035"/>
                </a:lnTo>
                <a:lnTo>
                  <a:pt x="686" y="992"/>
                </a:lnTo>
                <a:lnTo>
                  <a:pt x="689" y="972"/>
                </a:lnTo>
                <a:lnTo>
                  <a:pt x="692" y="952"/>
                </a:lnTo>
                <a:lnTo>
                  <a:pt x="699" y="912"/>
                </a:lnTo>
                <a:lnTo>
                  <a:pt x="707" y="875"/>
                </a:lnTo>
                <a:lnTo>
                  <a:pt x="716" y="839"/>
                </a:lnTo>
                <a:lnTo>
                  <a:pt x="721" y="823"/>
                </a:lnTo>
                <a:lnTo>
                  <a:pt x="726" y="806"/>
                </a:lnTo>
                <a:lnTo>
                  <a:pt x="738" y="773"/>
                </a:lnTo>
                <a:lnTo>
                  <a:pt x="743" y="757"/>
                </a:lnTo>
                <a:lnTo>
                  <a:pt x="750" y="742"/>
                </a:lnTo>
                <a:lnTo>
                  <a:pt x="762" y="712"/>
                </a:lnTo>
                <a:lnTo>
                  <a:pt x="770" y="698"/>
                </a:lnTo>
                <a:lnTo>
                  <a:pt x="777" y="684"/>
                </a:lnTo>
                <a:lnTo>
                  <a:pt x="793" y="658"/>
                </a:lnTo>
                <a:lnTo>
                  <a:pt x="801" y="646"/>
                </a:lnTo>
                <a:lnTo>
                  <a:pt x="808" y="634"/>
                </a:lnTo>
                <a:lnTo>
                  <a:pt x="817" y="621"/>
                </a:lnTo>
                <a:lnTo>
                  <a:pt x="826" y="610"/>
                </a:lnTo>
                <a:lnTo>
                  <a:pt x="837" y="599"/>
                </a:lnTo>
                <a:lnTo>
                  <a:pt x="846" y="589"/>
                </a:lnTo>
                <a:lnTo>
                  <a:pt x="856" y="579"/>
                </a:lnTo>
                <a:lnTo>
                  <a:pt x="867" y="569"/>
                </a:lnTo>
                <a:lnTo>
                  <a:pt x="878" y="558"/>
                </a:lnTo>
                <a:lnTo>
                  <a:pt x="890" y="549"/>
                </a:lnTo>
                <a:lnTo>
                  <a:pt x="901" y="542"/>
                </a:lnTo>
                <a:lnTo>
                  <a:pt x="913" y="533"/>
                </a:lnTo>
                <a:lnTo>
                  <a:pt x="939" y="517"/>
                </a:lnTo>
                <a:lnTo>
                  <a:pt x="953" y="510"/>
                </a:lnTo>
                <a:lnTo>
                  <a:pt x="966" y="502"/>
                </a:lnTo>
                <a:lnTo>
                  <a:pt x="981" y="497"/>
                </a:lnTo>
                <a:lnTo>
                  <a:pt x="994" y="490"/>
                </a:lnTo>
                <a:lnTo>
                  <a:pt x="1025" y="479"/>
                </a:lnTo>
                <a:lnTo>
                  <a:pt x="1057" y="470"/>
                </a:lnTo>
                <a:lnTo>
                  <a:pt x="1073" y="465"/>
                </a:lnTo>
                <a:lnTo>
                  <a:pt x="1090" y="461"/>
                </a:lnTo>
                <a:lnTo>
                  <a:pt x="1107" y="457"/>
                </a:lnTo>
                <a:lnTo>
                  <a:pt x="1125" y="454"/>
                </a:lnTo>
                <a:lnTo>
                  <a:pt x="1162" y="449"/>
                </a:lnTo>
                <a:lnTo>
                  <a:pt x="1180" y="447"/>
                </a:lnTo>
                <a:lnTo>
                  <a:pt x="1199" y="445"/>
                </a:lnTo>
                <a:lnTo>
                  <a:pt x="1219" y="444"/>
                </a:lnTo>
                <a:lnTo>
                  <a:pt x="1239" y="443"/>
                </a:lnTo>
                <a:lnTo>
                  <a:pt x="1260" y="443"/>
                </a:lnTo>
                <a:lnTo>
                  <a:pt x="1280" y="443"/>
                </a:lnTo>
                <a:lnTo>
                  <a:pt x="1301" y="443"/>
                </a:lnTo>
                <a:lnTo>
                  <a:pt x="1321" y="443"/>
                </a:lnTo>
                <a:lnTo>
                  <a:pt x="1341" y="444"/>
                </a:lnTo>
                <a:lnTo>
                  <a:pt x="1361" y="445"/>
                </a:lnTo>
                <a:lnTo>
                  <a:pt x="1398" y="449"/>
                </a:lnTo>
                <a:lnTo>
                  <a:pt x="1418" y="452"/>
                </a:lnTo>
                <a:lnTo>
                  <a:pt x="1436" y="454"/>
                </a:lnTo>
                <a:lnTo>
                  <a:pt x="1453" y="457"/>
                </a:lnTo>
                <a:lnTo>
                  <a:pt x="1471" y="461"/>
                </a:lnTo>
                <a:lnTo>
                  <a:pt x="1503" y="469"/>
                </a:lnTo>
                <a:lnTo>
                  <a:pt x="1535" y="479"/>
                </a:lnTo>
                <a:lnTo>
                  <a:pt x="1550" y="484"/>
                </a:lnTo>
                <a:lnTo>
                  <a:pt x="1565" y="490"/>
                </a:lnTo>
                <a:lnTo>
                  <a:pt x="1580" y="496"/>
                </a:lnTo>
                <a:lnTo>
                  <a:pt x="1594" y="502"/>
                </a:lnTo>
                <a:lnTo>
                  <a:pt x="1621" y="517"/>
                </a:lnTo>
                <a:lnTo>
                  <a:pt x="1634" y="524"/>
                </a:lnTo>
                <a:lnTo>
                  <a:pt x="1646" y="533"/>
                </a:lnTo>
                <a:lnTo>
                  <a:pt x="1659" y="540"/>
                </a:lnTo>
                <a:lnTo>
                  <a:pt x="1670" y="549"/>
                </a:lnTo>
                <a:lnTo>
                  <a:pt x="1682" y="558"/>
                </a:lnTo>
                <a:lnTo>
                  <a:pt x="1692" y="567"/>
                </a:lnTo>
                <a:lnTo>
                  <a:pt x="1704" y="578"/>
                </a:lnTo>
                <a:lnTo>
                  <a:pt x="1714" y="588"/>
                </a:lnTo>
                <a:lnTo>
                  <a:pt x="1723" y="599"/>
                </a:lnTo>
                <a:lnTo>
                  <a:pt x="1733" y="609"/>
                </a:lnTo>
                <a:lnTo>
                  <a:pt x="1742" y="620"/>
                </a:lnTo>
                <a:lnTo>
                  <a:pt x="1751" y="633"/>
                </a:lnTo>
                <a:lnTo>
                  <a:pt x="1767" y="657"/>
                </a:lnTo>
                <a:lnTo>
                  <a:pt x="1775" y="670"/>
                </a:lnTo>
                <a:lnTo>
                  <a:pt x="1782" y="683"/>
                </a:lnTo>
                <a:lnTo>
                  <a:pt x="1796" y="711"/>
                </a:lnTo>
                <a:lnTo>
                  <a:pt x="1809" y="740"/>
                </a:lnTo>
                <a:lnTo>
                  <a:pt x="1822" y="771"/>
                </a:lnTo>
                <a:lnTo>
                  <a:pt x="1827" y="788"/>
                </a:lnTo>
                <a:lnTo>
                  <a:pt x="1833" y="803"/>
                </a:lnTo>
                <a:lnTo>
                  <a:pt x="1842" y="838"/>
                </a:lnTo>
                <a:lnTo>
                  <a:pt x="1851" y="874"/>
                </a:lnTo>
                <a:lnTo>
                  <a:pt x="1859" y="911"/>
                </a:lnTo>
                <a:lnTo>
                  <a:pt x="1864" y="930"/>
                </a:lnTo>
                <a:lnTo>
                  <a:pt x="1867" y="951"/>
                </a:lnTo>
                <a:lnTo>
                  <a:pt x="1873" y="991"/>
                </a:lnTo>
                <a:lnTo>
                  <a:pt x="1877" y="1033"/>
                </a:lnTo>
                <a:lnTo>
                  <a:pt x="1880" y="1076"/>
                </a:lnTo>
                <a:lnTo>
                  <a:pt x="1882" y="1099"/>
                </a:lnTo>
                <a:lnTo>
                  <a:pt x="1884" y="1123"/>
                </a:lnTo>
                <a:lnTo>
                  <a:pt x="1885" y="1170"/>
                </a:lnTo>
                <a:lnTo>
                  <a:pt x="1885" y="1218"/>
                </a:lnTo>
                <a:lnTo>
                  <a:pt x="1885" y="1250"/>
                </a:lnTo>
                <a:lnTo>
                  <a:pt x="1885" y="1281"/>
                </a:lnTo>
                <a:lnTo>
                  <a:pt x="1884" y="1312"/>
                </a:lnTo>
                <a:lnTo>
                  <a:pt x="1882" y="1342"/>
                </a:lnTo>
                <a:lnTo>
                  <a:pt x="1880" y="1371"/>
                </a:lnTo>
                <a:lnTo>
                  <a:pt x="1877" y="1399"/>
                </a:lnTo>
                <a:lnTo>
                  <a:pt x="1875" y="1427"/>
                </a:lnTo>
                <a:lnTo>
                  <a:pt x="1874" y="1441"/>
                </a:lnTo>
                <a:lnTo>
                  <a:pt x="1871" y="1454"/>
                </a:lnTo>
                <a:lnTo>
                  <a:pt x="1868" y="1480"/>
                </a:lnTo>
                <a:lnTo>
                  <a:pt x="1864" y="1505"/>
                </a:lnTo>
                <a:lnTo>
                  <a:pt x="1859" y="1529"/>
                </a:lnTo>
                <a:lnTo>
                  <a:pt x="1854" y="1553"/>
                </a:lnTo>
                <a:lnTo>
                  <a:pt x="1849" y="1575"/>
                </a:lnTo>
                <a:lnTo>
                  <a:pt x="1843" y="1598"/>
                </a:lnTo>
                <a:lnTo>
                  <a:pt x="1836" y="1619"/>
                </a:lnTo>
                <a:lnTo>
                  <a:pt x="1830" y="1639"/>
                </a:lnTo>
                <a:lnTo>
                  <a:pt x="1823" y="1659"/>
                </a:lnTo>
                <a:lnTo>
                  <a:pt x="1815" y="1679"/>
                </a:lnTo>
                <a:lnTo>
                  <a:pt x="1811" y="1688"/>
                </a:lnTo>
                <a:lnTo>
                  <a:pt x="1806" y="1697"/>
                </a:lnTo>
                <a:lnTo>
                  <a:pt x="1798" y="1715"/>
                </a:lnTo>
                <a:lnTo>
                  <a:pt x="1788" y="1733"/>
                </a:lnTo>
                <a:lnTo>
                  <a:pt x="1778" y="1750"/>
                </a:lnTo>
                <a:lnTo>
                  <a:pt x="1768" y="1765"/>
                </a:lnTo>
                <a:lnTo>
                  <a:pt x="1757" y="1781"/>
                </a:lnTo>
                <a:lnTo>
                  <a:pt x="1745" y="1796"/>
                </a:lnTo>
                <a:lnTo>
                  <a:pt x="1733" y="1810"/>
                </a:lnTo>
                <a:lnTo>
                  <a:pt x="1721" y="1825"/>
                </a:lnTo>
                <a:lnTo>
                  <a:pt x="1707" y="1837"/>
                </a:lnTo>
                <a:lnTo>
                  <a:pt x="1693" y="1851"/>
                </a:lnTo>
                <a:lnTo>
                  <a:pt x="1679" y="1862"/>
                </a:lnTo>
                <a:lnTo>
                  <a:pt x="1663" y="1874"/>
                </a:lnTo>
                <a:lnTo>
                  <a:pt x="1648" y="1884"/>
                </a:lnTo>
                <a:lnTo>
                  <a:pt x="1831" y="2178"/>
                </a:lnTo>
                <a:lnTo>
                  <a:pt x="1607" y="2282"/>
                </a:lnTo>
                <a:lnTo>
                  <a:pt x="1413" y="1965"/>
                </a:lnTo>
                <a:lnTo>
                  <a:pt x="1402" y="1969"/>
                </a:lnTo>
                <a:lnTo>
                  <a:pt x="1396" y="1970"/>
                </a:lnTo>
                <a:lnTo>
                  <a:pt x="1389" y="1971"/>
                </a:lnTo>
                <a:lnTo>
                  <a:pt x="1375" y="1973"/>
                </a:lnTo>
                <a:lnTo>
                  <a:pt x="1359" y="1975"/>
                </a:lnTo>
                <a:lnTo>
                  <a:pt x="1342" y="1977"/>
                </a:lnTo>
                <a:lnTo>
                  <a:pt x="1323" y="1978"/>
                </a:lnTo>
                <a:lnTo>
                  <a:pt x="1303" y="1978"/>
                </a:lnTo>
                <a:lnTo>
                  <a:pt x="1280" y="1978"/>
                </a:lnTo>
                <a:close/>
                <a:moveTo>
                  <a:pt x="3107" y="0"/>
                </a:moveTo>
                <a:lnTo>
                  <a:pt x="2987" y="0"/>
                </a:lnTo>
                <a:lnTo>
                  <a:pt x="2359" y="0"/>
                </a:lnTo>
                <a:lnTo>
                  <a:pt x="1732" y="0"/>
                </a:lnTo>
                <a:lnTo>
                  <a:pt x="1103" y="0"/>
                </a:lnTo>
                <a:lnTo>
                  <a:pt x="476" y="0"/>
                </a:lnTo>
                <a:lnTo>
                  <a:pt x="0" y="475"/>
                </a:lnTo>
                <a:lnTo>
                  <a:pt x="0" y="1271"/>
                </a:lnTo>
                <a:lnTo>
                  <a:pt x="0" y="2066"/>
                </a:lnTo>
                <a:lnTo>
                  <a:pt x="0" y="2197"/>
                </a:lnTo>
                <a:lnTo>
                  <a:pt x="0" y="2526"/>
                </a:lnTo>
                <a:lnTo>
                  <a:pt x="330" y="2526"/>
                </a:lnTo>
                <a:lnTo>
                  <a:pt x="450" y="2526"/>
                </a:lnTo>
                <a:lnTo>
                  <a:pt x="1078" y="2526"/>
                </a:lnTo>
                <a:lnTo>
                  <a:pt x="1706" y="2526"/>
                </a:lnTo>
                <a:lnTo>
                  <a:pt x="2333" y="2526"/>
                </a:lnTo>
                <a:lnTo>
                  <a:pt x="2961" y="2526"/>
                </a:lnTo>
                <a:lnTo>
                  <a:pt x="3438" y="2051"/>
                </a:lnTo>
                <a:lnTo>
                  <a:pt x="3438" y="1255"/>
                </a:lnTo>
                <a:lnTo>
                  <a:pt x="3438" y="460"/>
                </a:lnTo>
                <a:lnTo>
                  <a:pt x="3438" y="329"/>
                </a:lnTo>
                <a:lnTo>
                  <a:pt x="3438" y="0"/>
                </a:lnTo>
                <a:lnTo>
                  <a:pt x="31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0A69E135-EBE6-4691-A4B0-12A1C5762DFD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570387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" y="0"/>
            <a:ext cx="6094413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479425" y="0"/>
                </a:moveTo>
                <a:lnTo>
                  <a:pt x="6096000" y="0"/>
                </a:lnTo>
                <a:lnTo>
                  <a:pt x="6096000" y="6378574"/>
                </a:lnTo>
                <a:lnTo>
                  <a:pt x="5616575" y="6857999"/>
                </a:lnTo>
                <a:lnTo>
                  <a:pt x="6096000" y="6857999"/>
                </a:lnTo>
                <a:lnTo>
                  <a:pt x="6096000" y="6858000"/>
                </a:lnTo>
                <a:lnTo>
                  <a:pt x="0" y="6858000"/>
                </a:lnTo>
                <a:lnTo>
                  <a:pt x="0" y="47942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722" y="692149"/>
            <a:ext cx="5255737" cy="9366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0721" y="1844681"/>
            <a:ext cx="5255736" cy="43211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2370" y="1844681"/>
            <a:ext cx="5255737" cy="4321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1485C-34D3-4ECC-994B-A61645FE01F4}" type="datetime3">
              <a:rPr lang="en-US" smtClean="0"/>
              <a:t>31 August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name / Author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64233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0721" y="1844678"/>
            <a:ext cx="5255736" cy="360189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0723" y="2276877"/>
            <a:ext cx="5255735" cy="38889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2370" y="1844678"/>
            <a:ext cx="5255737" cy="360189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82370" y="2276877"/>
            <a:ext cx="5255737" cy="38889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75B3E-1AEA-4DB7-A6F1-0AD5A4C8D006}" type="datetime3">
              <a:rPr lang="en-US" smtClean="0"/>
              <a:t>31 August 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9217952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34BEF-A551-40B9-AE0A-4ABAF7494243}" type="datetime3">
              <a:rPr lang="en-US" smtClean="0"/>
              <a:t>31 August 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26719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0720" y="692149"/>
            <a:ext cx="11087386" cy="9366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0720" y="1844681"/>
            <a:ext cx="11087386" cy="4321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55417" y="6381756"/>
            <a:ext cx="1799756" cy="14287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sz="900">
                <a:solidFill>
                  <a:schemeClr val="accent2"/>
                </a:solidFill>
              </a:defRPr>
            </a:lvl1pPr>
          </a:lstStyle>
          <a:p>
            <a:fld id="{48123599-DF37-4D20-AFF6-464899867C64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5171" y="6381756"/>
            <a:ext cx="8782937" cy="14287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sz="900" b="0" i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0721" y="6381756"/>
            <a:ext cx="504693" cy="14287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sz="900">
                <a:solidFill>
                  <a:schemeClr val="accent2"/>
                </a:solidFill>
              </a:defRPr>
            </a:lvl1pPr>
          </a:lstStyle>
          <a:p>
            <a:fld id="{A683D178-98AA-4574-9EAA-8EB007C551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ight Triangle 7"/>
          <p:cNvSpPr/>
          <p:nvPr/>
        </p:nvSpPr>
        <p:spPr>
          <a:xfrm flipV="1">
            <a:off x="-10963" y="6"/>
            <a:ext cx="490265" cy="490393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ight Triangle 9"/>
          <p:cNvSpPr/>
          <p:nvPr/>
        </p:nvSpPr>
        <p:spPr>
          <a:xfrm flipH="1">
            <a:off x="11709525" y="6378580"/>
            <a:ext cx="479300" cy="47942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1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61" r:id="rId5"/>
    <p:sldLayoutId id="2147483668" r:id="rId6"/>
    <p:sldLayoutId id="2147483652" r:id="rId7"/>
    <p:sldLayoutId id="2147483653" r:id="rId8"/>
    <p:sldLayoutId id="2147483654" r:id="rId9"/>
    <p:sldLayoutId id="2147483667" r:id="rId10"/>
    <p:sldLayoutId id="2147483665" r:id="rId11"/>
    <p:sldLayoutId id="2147483666" r:id="rId12"/>
    <p:sldLayoutId id="2147483664" r:id="rId13"/>
    <p:sldLayoutId id="2147483662" r:id="rId14"/>
    <p:sldLayoutId id="2147483669" r:id="rId15"/>
    <p:sldLayoutId id="2147483655" r:id="rId16"/>
    <p:sldLayoutId id="2147483663" r:id="rId17"/>
  </p:sldLayoutIdLst>
  <p:transition spd="med"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563" indent="-182563" algn="l" defTabSz="914400" rtl="0" eaLnBrk="1" latinLnBrk="0" hangingPunct="1">
        <a:lnSpc>
          <a:spcPct val="100000"/>
        </a:lnSpc>
        <a:spcBef>
          <a:spcPts val="600"/>
        </a:spcBef>
        <a:buFont typeface="Titillium Web" panose="00000500000000000000" pitchFamily="2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39750" indent="-182563" algn="l" defTabSz="914400" rtl="0" eaLnBrk="1" latinLnBrk="0" hangingPunct="1">
        <a:lnSpc>
          <a:spcPct val="100000"/>
        </a:lnSpc>
        <a:spcBef>
          <a:spcPts val="600"/>
        </a:spcBef>
        <a:buClrTx/>
        <a:buFont typeface="Titillium Web" panose="00000500000000000000" pitchFamily="2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98525" indent="-184150" algn="l" defTabSz="914400" rtl="0" eaLnBrk="1" latinLnBrk="0" hangingPunct="1">
        <a:lnSpc>
          <a:spcPct val="100000"/>
        </a:lnSpc>
        <a:spcBef>
          <a:spcPts val="600"/>
        </a:spcBef>
        <a:buClrTx/>
        <a:buFont typeface="Titillium Web" panose="00000500000000000000" pitchFamily="2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55713" indent="-184150" algn="l" defTabSz="914400" rtl="0" eaLnBrk="1" latinLnBrk="0" hangingPunct="1">
        <a:lnSpc>
          <a:spcPct val="100000"/>
        </a:lnSpc>
        <a:spcBef>
          <a:spcPts val="600"/>
        </a:spcBef>
        <a:buClrTx/>
        <a:buFont typeface="Titillium Web" panose="00000500000000000000" pitchFamily="2" charset="0"/>
        <a:buChar char="›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12900" indent="-174625" algn="l" defTabSz="914400" rtl="0" eaLnBrk="1" latinLnBrk="0" hangingPunct="1">
        <a:lnSpc>
          <a:spcPct val="100000"/>
        </a:lnSpc>
        <a:spcBef>
          <a:spcPts val="600"/>
        </a:spcBef>
        <a:buClrTx/>
        <a:buFont typeface="Titillium Web" panose="00000500000000000000" pitchFamily="2" charset="0"/>
        <a:buChar char="›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970088" indent="-174625" algn="l" defTabSz="914400" rtl="0" eaLnBrk="1" latinLnBrk="0" hangingPunct="1">
        <a:lnSpc>
          <a:spcPct val="90000"/>
        </a:lnSpc>
        <a:spcBef>
          <a:spcPts val="500"/>
        </a:spcBef>
        <a:buClrTx/>
        <a:buFont typeface="Titillium Web" panose="00000500000000000000" pitchFamily="2" charset="0"/>
        <a:buChar char="›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335213" indent="-182563" algn="l" defTabSz="914400" rtl="0" eaLnBrk="1" latinLnBrk="0" hangingPunct="1">
        <a:lnSpc>
          <a:spcPct val="90000"/>
        </a:lnSpc>
        <a:spcBef>
          <a:spcPts val="500"/>
        </a:spcBef>
        <a:buClrTx/>
        <a:buFont typeface="Titillium Web" panose="00000500000000000000" pitchFamily="2" charset="0"/>
        <a:buChar char="›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693988" indent="-184150" algn="l" defTabSz="914400" rtl="0" eaLnBrk="1" latinLnBrk="0" hangingPunct="1">
        <a:lnSpc>
          <a:spcPct val="90000"/>
        </a:lnSpc>
        <a:spcBef>
          <a:spcPts val="500"/>
        </a:spcBef>
        <a:buClrTx/>
        <a:buFont typeface="Titillium Web" panose="00000500000000000000" pitchFamily="2" charset="0"/>
        <a:buChar char="›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051175" indent="-182563" algn="l" defTabSz="914400" rtl="0" eaLnBrk="1" latinLnBrk="0" hangingPunct="1">
        <a:lnSpc>
          <a:spcPct val="90000"/>
        </a:lnSpc>
        <a:spcBef>
          <a:spcPts val="500"/>
        </a:spcBef>
        <a:buClrTx/>
        <a:buFont typeface="Titillium Web" panose="00000500000000000000" pitchFamily="2" charset="0"/>
        <a:buChar char="›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w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3D Edition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ea typeface="MS PGothic" charset="0"/>
              </a:rPr>
              <a:t>N.N.</a:t>
            </a:r>
          </a:p>
          <a:p>
            <a:r>
              <a:rPr lang="en-US" dirty="0" err="1">
                <a:ea typeface="MS PGothic" charset="0"/>
              </a:rPr>
              <a:t>NN@qt.qio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February 2017 – Based on Qt 5.8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3631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Window system-specific libraries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Allows using OpenGL in a window system –based window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GLX, WGL (Windows), CGL (OS X), EGL (cross-platform interface between OpenGL and native window system) </a:t>
            </a:r>
          </a:p>
          <a:p>
            <a:pPr lvl="1"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Cross-platform libraries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GLFW - supports context, window, and input event management </a:t>
            </a:r>
          </a:p>
          <a:p>
            <a:pPr lvl="1">
              <a:lnSpc>
                <a:spcPct val="90000"/>
              </a:lnSpc>
            </a:pPr>
            <a:r>
              <a:rPr lang="en-US" dirty="0" err="1" smtClean="0"/>
              <a:t>OpenGLUT</a:t>
            </a:r>
            <a:r>
              <a:rPr lang="en-US" dirty="0" smtClean="0"/>
              <a:t> (Utility toolkit) – open-source, cross-platform interface between a window system and OpenGL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Provides more complicated primitives: cubes, primitives, Utah (Newell teapot</a:t>
            </a:r>
            <a:r>
              <a:rPr lang="en-US" dirty="0" smtClean="0"/>
              <a:t>)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GLEW (GL Extensions Wrangler) – streamlines dealing with OpenGL versions and their extensions 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 err="1" smtClean="0"/>
              <a:t>QtGui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</a:t>
            </a:r>
          </a:p>
          <a:p>
            <a:pPr lvl="2">
              <a:lnSpc>
                <a:spcPct val="90000"/>
              </a:lnSpc>
            </a:pPr>
            <a:r>
              <a:rPr lang="en-US" dirty="0" smtClean="0">
                <a:sym typeface="Wingdings"/>
              </a:rPr>
              <a:t>Window, context, input management and plenty of more </a:t>
            </a:r>
            <a:endParaRPr lang="en-US" dirty="0" smtClean="0"/>
          </a:p>
          <a:p>
            <a:pPr lvl="1">
              <a:lnSpc>
                <a:spcPct val="90000"/>
              </a:lnSpc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OpenGL Libraries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22194715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C++</a:t>
            </a:r>
          </a:p>
          <a:p>
            <a:pPr lvl="1"/>
            <a:r>
              <a:rPr lang="en-US" dirty="0" smtClean="0"/>
              <a:t>Qt3DCore</a:t>
            </a:r>
          </a:p>
          <a:p>
            <a:pPr lvl="1"/>
            <a:r>
              <a:rPr lang="en-US" dirty="0" smtClean="0"/>
              <a:t>Qt3DInput </a:t>
            </a:r>
          </a:p>
          <a:p>
            <a:pPr lvl="1"/>
            <a:r>
              <a:rPr lang="en-US" dirty="0" smtClean="0"/>
              <a:t>Qt3DLogic – enables synchronizing frames with the Qt 3D backend </a:t>
            </a:r>
          </a:p>
          <a:p>
            <a:pPr lvl="1"/>
            <a:r>
              <a:rPr lang="en-US" dirty="0" smtClean="0"/>
              <a:t>Qt3DRender</a:t>
            </a:r>
          </a:p>
          <a:p>
            <a:pPr lvl="1"/>
            <a:r>
              <a:rPr lang="en-US" dirty="0" smtClean="0"/>
              <a:t>Qt3DExtras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smtClean="0"/>
              <a:t>Qt Quick</a:t>
            </a:r>
          </a:p>
          <a:p>
            <a:pPr lvl="1"/>
            <a:r>
              <a:rPr lang="en-US" dirty="0" smtClean="0"/>
              <a:t>Qt3D.Core</a:t>
            </a:r>
            <a:endParaRPr lang="en-US" dirty="0"/>
          </a:p>
          <a:p>
            <a:pPr lvl="1"/>
            <a:r>
              <a:rPr lang="en-US" dirty="0" smtClean="0"/>
              <a:t>Qt3D.Input </a:t>
            </a:r>
            <a:endParaRPr lang="en-US" dirty="0"/>
          </a:p>
          <a:p>
            <a:pPr lvl="1"/>
            <a:r>
              <a:rPr lang="en-US" dirty="0" smtClean="0"/>
              <a:t>Qt3D.Logic</a:t>
            </a:r>
            <a:endParaRPr lang="en-US" dirty="0"/>
          </a:p>
          <a:p>
            <a:pPr lvl="1"/>
            <a:r>
              <a:rPr lang="en-US" dirty="0" smtClean="0"/>
              <a:t>Qt3D.Render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 3D Modules 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4139006232"/>
      </p:ext>
    </p:extLst>
  </p:cSld>
  <p:clrMapOvr>
    <a:masterClrMapping/>
  </p:clrMapOvr>
  <p:transition spd="med"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50720" y="1844825"/>
            <a:ext cx="6119756" cy="4321025"/>
          </a:xfrm>
        </p:spPr>
        <p:txBody>
          <a:bodyPr/>
          <a:lstStyle/>
          <a:p>
            <a:r>
              <a:rPr lang="en-US" dirty="0"/>
              <a:t>Frontend</a:t>
            </a:r>
          </a:p>
          <a:p>
            <a:pPr lvl="1"/>
            <a:r>
              <a:rPr lang="en-US" dirty="0"/>
              <a:t>Lightweight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/>
              <a:t> subclasses with properties, signals/slots</a:t>
            </a:r>
          </a:p>
          <a:p>
            <a:pPr lvl="1"/>
            <a:r>
              <a:rPr lang="en-US" dirty="0"/>
              <a:t>Non-blocking communication to the backend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Backend </a:t>
            </a:r>
          </a:p>
          <a:p>
            <a:pPr lvl="1"/>
            <a:r>
              <a:rPr lang="en-US" dirty="0"/>
              <a:t>Running in a separate thread </a:t>
            </a:r>
          </a:p>
          <a:p>
            <a:pPr lvl="1"/>
            <a:r>
              <a:rPr lang="en-US" dirty="0"/>
              <a:t>Runs jobs for the frontend objects using the thread pool 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 smtClean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390556" y="2060848"/>
            <a:ext cx="2520280" cy="1152128"/>
            <a:chOff x="8688288" y="2060848"/>
            <a:chExt cx="2520280" cy="1152128"/>
          </a:xfrm>
        </p:grpSpPr>
        <p:sp>
          <p:nvSpPr>
            <p:cNvPr id="8" name="Round Diagonal Corner Rectangle 7"/>
            <p:cNvSpPr/>
            <p:nvPr/>
          </p:nvSpPr>
          <p:spPr>
            <a:xfrm>
              <a:off x="8688288" y="2060848"/>
              <a:ext cx="2520280" cy="1152128"/>
            </a:xfrm>
            <a:prstGeom prst="round2Diag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688288" y="2420888"/>
              <a:ext cx="2520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Frontend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390556" y="4509120"/>
            <a:ext cx="2520280" cy="1152128"/>
            <a:chOff x="8688288" y="2060848"/>
            <a:chExt cx="2520280" cy="1152128"/>
          </a:xfrm>
        </p:grpSpPr>
        <p:sp>
          <p:nvSpPr>
            <p:cNvPr id="11" name="Round Diagonal Corner Rectangle 10"/>
            <p:cNvSpPr/>
            <p:nvPr/>
          </p:nvSpPr>
          <p:spPr>
            <a:xfrm>
              <a:off x="8688288" y="2060848"/>
              <a:ext cx="2520280" cy="1152128"/>
            </a:xfrm>
            <a:prstGeom prst="round2Diag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688288" y="2420888"/>
              <a:ext cx="25202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Backend</a:t>
              </a:r>
            </a:p>
            <a:p>
              <a:pPr algn="ctr"/>
              <a:r>
                <a:rPr lang="en-US" dirty="0" smtClean="0"/>
                <a:t>Qt 3D Engine</a:t>
              </a:r>
              <a:endParaRPr lang="en-US" dirty="0"/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>
            <a:off x="8254652" y="3212976"/>
            <a:ext cx="0" cy="1296144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9118748" y="3068960"/>
            <a:ext cx="0" cy="1296144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54452" y="3429000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Provides configuration data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9246043" y="3429000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Changes data, notifies observers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89012403"/>
      </p:ext>
    </p:extLst>
  </p:cSld>
  <p:clrMapOvr>
    <a:masterClrMapping/>
  </p:clrMapOvr>
  <p:transition spd="med"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4652" y="1556792"/>
            <a:ext cx="3672408" cy="339340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Qt 3D scene consists of a hierarchy of nodes – no deep inheritance</a:t>
            </a:r>
          </a:p>
          <a:p>
            <a:pPr lvl="1"/>
            <a:r>
              <a:rPr lang="en-US" dirty="0"/>
              <a:t>Each node has a unique identifier,</a:t>
            </a:r>
          </a:p>
          <a:p>
            <a:pPr lvl="1"/>
            <a:r>
              <a:rPr lang="en-US" dirty="0"/>
              <a:t>Node property changes are notified to aspects (backend nodes) with NOTIFY signals</a:t>
            </a:r>
          </a:p>
          <a:p>
            <a:pPr marL="357187" lvl="1" indent="0">
              <a:buNone/>
            </a:pPr>
            <a:endParaRPr lang="en-US" dirty="0"/>
          </a:p>
          <a:p>
            <a:r>
              <a:rPr lang="en-US" dirty="0"/>
              <a:t>An entity aggregates components in a scene </a:t>
            </a:r>
          </a:p>
          <a:p>
            <a:pPr lvl="1"/>
            <a:r>
              <a:rPr lang="en-US" dirty="0"/>
              <a:t>Components are basic frontend classes </a:t>
            </a:r>
          </a:p>
          <a:p>
            <a:pPr lvl="1"/>
            <a:r>
              <a:rPr lang="en-US" dirty="0"/>
              <a:t>An entity may be a 3D object, aggregating mesh, transform, and material components</a:t>
            </a:r>
          </a:p>
          <a:p>
            <a:pPr lvl="1"/>
            <a:endParaRPr lang="en-US" dirty="0"/>
          </a:p>
          <a:p>
            <a:r>
              <a:rPr lang="en-US" dirty="0"/>
              <a:t>Frontend nodes are mapped to backend nodes by aspects </a:t>
            </a:r>
          </a:p>
          <a:p>
            <a:pPr lvl="1"/>
            <a:r>
              <a:rPr lang="en-US" dirty="0"/>
              <a:t>Define some slice of behavior, such as rendering, user input or audio </a:t>
            </a:r>
          </a:p>
          <a:p>
            <a:pPr lvl="1"/>
            <a:r>
              <a:rPr lang="en-US" dirty="0"/>
              <a:t>Aspects look for certain components in entities to gather the data, configuring the behavior</a:t>
            </a:r>
          </a:p>
          <a:p>
            <a:pPr lvl="1"/>
            <a:r>
              <a:rPr lang="en-US" dirty="0"/>
              <a:t>Frame or node property change trigger the backend to execute the aspect jobs 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– Entity Component System (ECS)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284903171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50720" y="1844825"/>
            <a:ext cx="7271884" cy="4321025"/>
          </a:xfrm>
        </p:spPr>
        <p:txBody>
          <a:bodyPr/>
          <a:lstStyle/>
          <a:p>
            <a:r>
              <a:rPr lang="en-US" dirty="0"/>
              <a:t>Create an entity tree with a root entity</a:t>
            </a:r>
          </a:p>
          <a:p>
            <a:pPr lvl="1"/>
            <a:r>
              <a:rPr lang="en-US" dirty="0"/>
              <a:t>Add components with </a:t>
            </a:r>
            <a:r>
              <a:rPr lang="en-US" dirty="0" err="1">
                <a:latin typeface="Courier New"/>
                <a:cs typeface="Courier New"/>
              </a:rPr>
              <a:t>QEntity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addComponent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/>
            <a:endParaRPr lang="en-US" dirty="0"/>
          </a:p>
          <a:p>
            <a:r>
              <a:rPr lang="en-US" dirty="0"/>
              <a:t>Mesh component - </a:t>
            </a:r>
            <a:r>
              <a:rPr lang="en-US" dirty="0" err="1">
                <a:latin typeface="Courier New"/>
                <a:cs typeface="Courier New"/>
              </a:rPr>
              <a:t>QMesh</a:t>
            </a:r>
            <a:endParaRPr lang="en-US" dirty="0"/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/>
                <a:cs typeface="Courier New"/>
              </a:rPr>
              <a:t>setSource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QUrl</a:t>
            </a:r>
            <a:r>
              <a:rPr lang="en-US" dirty="0">
                <a:latin typeface="Courier New"/>
                <a:cs typeface="Courier New"/>
              </a:rPr>
              <a:t> &amp;)</a:t>
            </a:r>
            <a:r>
              <a:rPr lang="en-US" dirty="0"/>
              <a:t> to load a mesh</a:t>
            </a:r>
          </a:p>
          <a:p>
            <a:pPr lvl="1"/>
            <a:r>
              <a:rPr lang="en-US" dirty="0"/>
              <a:t>Qt3DExtras provide a few pre-defined meshes: torus, cylinder, cone, cube, plane, sphere</a:t>
            </a:r>
          </a:p>
          <a:p>
            <a:pPr lvl="1"/>
            <a:endParaRPr lang="en-US" dirty="0"/>
          </a:p>
          <a:p>
            <a:r>
              <a:rPr lang="en-US" dirty="0"/>
              <a:t>Material component - </a:t>
            </a:r>
            <a:r>
              <a:rPr lang="en-US" dirty="0" err="1">
                <a:latin typeface="Courier New"/>
                <a:cs typeface="Courier New"/>
              </a:rPr>
              <a:t>QMaterial</a:t>
            </a:r>
            <a:endParaRPr lang="en-US" dirty="0"/>
          </a:p>
          <a:p>
            <a:pPr lvl="1"/>
            <a:r>
              <a:rPr lang="en-US" dirty="0"/>
              <a:t>Use materials from Qt3DExtras or implement a custom material </a:t>
            </a:r>
          </a:p>
          <a:p>
            <a:pPr lvl="1"/>
            <a:endParaRPr lang="en-US" dirty="0"/>
          </a:p>
          <a:p>
            <a:r>
              <a:rPr lang="en-US" dirty="0"/>
              <a:t>Transform component - </a:t>
            </a:r>
            <a:r>
              <a:rPr lang="en-US" dirty="0" err="1">
                <a:latin typeface="Courier New"/>
                <a:cs typeface="Courier New"/>
              </a:rPr>
              <a:t>QTransform</a:t>
            </a:r>
            <a:endParaRPr lang="en-US" dirty="0"/>
          </a:p>
          <a:p>
            <a:pPr lvl="1"/>
            <a:r>
              <a:rPr lang="en-US" dirty="0"/>
              <a:t>Use static functions to create a 4x4 matrix or quaternion </a:t>
            </a:r>
          </a:p>
          <a:p>
            <a:pPr marL="357187" lvl="1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Scene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620" y="1772815"/>
            <a:ext cx="3883025" cy="3297513"/>
          </a:xfrm>
          <a:prstGeom prst="rect">
            <a:avLst/>
          </a:prstGeom>
        </p:spPr>
      </p:pic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18270726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and setup at least one camera entity - </a:t>
            </a:r>
            <a:r>
              <a:rPr lang="en-US" dirty="0" err="1">
                <a:latin typeface="Courier New"/>
                <a:cs typeface="Courier New"/>
              </a:rPr>
              <a:t>QCamera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Set camera position and projection 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Setup and configure each entity behavior </a:t>
            </a:r>
          </a:p>
          <a:p>
            <a:pPr lvl="1"/>
            <a:r>
              <a:rPr lang="en-US" dirty="0" smtClean="0"/>
              <a:t>Create an aspect engine (</a:t>
            </a:r>
            <a:r>
              <a:rPr lang="en-US" dirty="0" err="1" smtClean="0">
                <a:latin typeface="Courier New"/>
                <a:cs typeface="Courier New"/>
              </a:rPr>
              <a:t>QAspectEngine</a:t>
            </a:r>
            <a:r>
              <a:rPr lang="en-US" dirty="0" smtClean="0"/>
              <a:t>), handling the registered aspects </a:t>
            </a: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QRenderAspect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QInputAspect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QLogicAspect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CustomAspect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smtClean="0"/>
              <a:t>Configure the aspect behavior with components and related nodes and add components to your entities </a:t>
            </a:r>
          </a:p>
          <a:p>
            <a:pPr lvl="2"/>
            <a:r>
              <a:rPr lang="en-US" dirty="0" err="1">
                <a:latin typeface="Courier New"/>
                <a:cs typeface="Courier New"/>
              </a:rPr>
              <a:t>QRenderSettings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QInputSettings</a:t>
            </a:r>
            <a:r>
              <a:rPr lang="en-US" dirty="0" smtClean="0">
                <a:latin typeface="Courier New"/>
                <a:cs typeface="Courier New"/>
              </a:rPr>
              <a:t> // examples of components </a:t>
            </a: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QForwardRenderer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QViewport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QAction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QAxis</a:t>
            </a:r>
            <a:r>
              <a:rPr lang="en-US" dirty="0" smtClean="0">
                <a:latin typeface="Courier New"/>
                <a:cs typeface="Courier New"/>
              </a:rPr>
              <a:t> // examples of nodes 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Finally, a window is needed - </a:t>
            </a:r>
            <a:r>
              <a:rPr lang="en-US" dirty="0" err="1" smtClean="0">
                <a:latin typeface="Courier New"/>
                <a:cs typeface="Courier New"/>
              </a:rPr>
              <a:t>QOpenGLWindow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QQuickWindow</a:t>
            </a:r>
            <a:endParaRPr lang="en-US" dirty="0" smtClean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Qt3DExtras::Qt3DWindow </a:t>
            </a:r>
            <a:r>
              <a:rPr lang="en-US" dirty="0" smtClean="0"/>
              <a:t>creates a window with the default camera and render, input, and logic aspects </a:t>
            </a:r>
          </a:p>
          <a:p>
            <a:pPr lvl="1"/>
            <a:r>
              <a:rPr lang="en-US" dirty="0" smtClean="0"/>
              <a:t>In Qt Quick apps, use </a:t>
            </a:r>
            <a:r>
              <a:rPr lang="en-US" dirty="0" smtClean="0">
                <a:latin typeface="Courier New"/>
                <a:cs typeface="Courier New"/>
              </a:rPr>
              <a:t>Qt3DExtras::Quick::Qt3DQuickWindow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Scene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29834051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Have a </a:t>
            </a:r>
            <a:r>
              <a:rPr lang="en-GB" dirty="0">
                <a:solidFill>
                  <a:schemeClr val="accent3"/>
                </a:solidFill>
                <a:latin typeface="Courier New"/>
                <a:cs typeface="Courier New"/>
              </a:rPr>
              <a:t>Qt3DCore::</a:t>
            </a:r>
            <a:r>
              <a:rPr lang="en-GB" dirty="0" err="1">
                <a:solidFill>
                  <a:schemeClr val="accent3"/>
                </a:solidFill>
                <a:latin typeface="Courier New"/>
                <a:cs typeface="Courier New"/>
              </a:rPr>
              <a:t>QEntity</a:t>
            </a:r>
            <a:r>
              <a:rPr lang="en-GB" dirty="0">
                <a:solidFill>
                  <a:schemeClr val="accent3"/>
                </a:solidFill>
                <a:latin typeface="Courier New"/>
                <a:cs typeface="Courier New"/>
              </a:rPr>
              <a:t> </a:t>
            </a:r>
            <a:r>
              <a:rPr lang="en-GB" dirty="0"/>
              <a:t>to represent the scene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Have one </a:t>
            </a:r>
            <a:r>
              <a:rPr lang="en-GB" dirty="0">
                <a:solidFill>
                  <a:schemeClr val="accent3"/>
                </a:solidFill>
                <a:latin typeface="Courier New"/>
                <a:cs typeface="Courier New"/>
              </a:rPr>
              <a:t>Qt3DCore::</a:t>
            </a:r>
            <a:r>
              <a:rPr lang="en-GB" dirty="0" err="1">
                <a:solidFill>
                  <a:schemeClr val="accent3"/>
                </a:solidFill>
                <a:latin typeface="Courier New"/>
                <a:cs typeface="Courier New"/>
              </a:rPr>
              <a:t>QEntity</a:t>
            </a:r>
            <a:r>
              <a:rPr lang="en-GB" dirty="0">
                <a:solidFill>
                  <a:schemeClr val="accent3"/>
                </a:solidFill>
                <a:latin typeface="Courier New"/>
                <a:cs typeface="Courier New"/>
              </a:rPr>
              <a:t> </a:t>
            </a:r>
            <a:r>
              <a:rPr lang="en-GB" dirty="0"/>
              <a:t>per “object” in the scene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Attach </a:t>
            </a:r>
            <a:r>
              <a:rPr lang="en-GB" dirty="0">
                <a:solidFill>
                  <a:schemeClr val="accent3"/>
                </a:solidFill>
                <a:latin typeface="Courier New"/>
                <a:cs typeface="Courier New"/>
              </a:rPr>
              <a:t>Qt3DCore::</a:t>
            </a:r>
            <a:r>
              <a:rPr lang="en-GB" dirty="0" err="1">
                <a:solidFill>
                  <a:schemeClr val="accent3"/>
                </a:solidFill>
                <a:latin typeface="Courier New"/>
                <a:cs typeface="Courier New"/>
              </a:rPr>
              <a:t>QComponent</a:t>
            </a:r>
            <a:r>
              <a:rPr lang="en-GB" dirty="0">
                <a:solidFill>
                  <a:schemeClr val="accent3"/>
                </a:solidFill>
                <a:latin typeface="Courier New"/>
                <a:cs typeface="Courier New"/>
              </a:rPr>
              <a:t> </a:t>
            </a:r>
            <a:r>
              <a:rPr lang="en-GB" dirty="0"/>
              <a:t>subclasses to objects to define the behaviour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Practices 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3815514406"/>
      </p:ext>
    </p:extLst>
  </p:cSld>
  <p:clrMapOvr>
    <a:masterClrMapping/>
  </p:clrMapOvr>
  <p:transition spd="med"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Scene in C++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49796" y="1844825"/>
            <a:ext cx="11089232" cy="44644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 err="1" smtClean="0"/>
              <a:t>int</a:t>
            </a:r>
            <a:r>
              <a:rPr lang="en-US" dirty="0" smtClean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main(</a:t>
            </a:r>
            <a:r>
              <a:rPr lang="en-US" dirty="0" err="1"/>
              <a:t>int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argc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char</a:t>
            </a:r>
            <a:r>
              <a:rPr lang="en-US" dirty="0">
                <a:solidFill>
                  <a:srgbClr val="000000"/>
                </a:solidFill>
              </a:rPr>
              <a:t>*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argv</a:t>
            </a:r>
            <a:r>
              <a:rPr lang="en-US" dirty="0">
                <a:solidFill>
                  <a:srgbClr val="000000"/>
                </a:solidFill>
              </a:rPr>
              <a:t>[])</a:t>
            </a:r>
            <a:r>
              <a:rPr lang="en-US" dirty="0"/>
              <a:t>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{</a:t>
            </a:r>
            <a:r>
              <a:rPr lang="en-US" dirty="0" smtClean="0"/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80"/>
                </a:solidFill>
              </a:rPr>
              <a:t> </a:t>
            </a:r>
            <a:r>
              <a:rPr lang="en-US" dirty="0" smtClean="0">
                <a:solidFill>
                  <a:srgbClr val="800080"/>
                </a:solidFill>
              </a:rPr>
              <a:t>   </a:t>
            </a:r>
            <a:r>
              <a:rPr lang="en-US" dirty="0" err="1" smtClean="0">
                <a:solidFill>
                  <a:srgbClr val="800080"/>
                </a:solidFill>
              </a:rPr>
              <a:t>QGuiApplication</a:t>
            </a:r>
            <a:r>
              <a:rPr lang="en-US" dirty="0" smtClean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app(</a:t>
            </a:r>
            <a:r>
              <a:rPr lang="en-US" dirty="0" err="1">
                <a:solidFill>
                  <a:srgbClr val="000000"/>
                </a:solidFill>
              </a:rPr>
              <a:t>argc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argv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80"/>
                </a:solidFill>
              </a:rPr>
              <a:t> </a:t>
            </a:r>
            <a:r>
              <a:rPr lang="en-US" dirty="0" smtClean="0">
                <a:solidFill>
                  <a:srgbClr val="800080"/>
                </a:solidFill>
              </a:rPr>
              <a:t>   Qt3DExtras</a:t>
            </a:r>
            <a:r>
              <a:rPr lang="en-US" dirty="0">
                <a:solidFill>
                  <a:srgbClr val="000000"/>
                </a:solidFill>
              </a:rPr>
              <a:t>::</a:t>
            </a:r>
            <a:r>
              <a:rPr lang="en-US" dirty="0">
                <a:solidFill>
                  <a:srgbClr val="800080"/>
                </a:solidFill>
              </a:rPr>
              <a:t>Qt3DWindow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view;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   </a:t>
            </a:r>
            <a:r>
              <a:rPr lang="en-US" dirty="0" smtClean="0">
                <a:solidFill>
                  <a:srgbClr val="800080"/>
                </a:solidFill>
              </a:rPr>
              <a:t>Qt3DCore</a:t>
            </a:r>
            <a:r>
              <a:rPr lang="en-US" dirty="0">
                <a:solidFill>
                  <a:srgbClr val="000000"/>
                </a:solidFill>
              </a:rPr>
              <a:t>::</a:t>
            </a:r>
            <a:r>
              <a:rPr lang="en-US" dirty="0" err="1">
                <a:solidFill>
                  <a:srgbClr val="800080"/>
                </a:solidFill>
              </a:rPr>
              <a:t>QEntity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scene;</a:t>
            </a:r>
            <a:r>
              <a:rPr lang="en-US" dirty="0">
                <a:solidFill>
                  <a:srgbClr val="C0C0C0"/>
                </a:solidFill>
              </a:rPr>
              <a:t> </a:t>
            </a:r>
            <a:endParaRPr lang="en-US" dirty="0" smtClean="0">
              <a:solidFill>
                <a:srgbClr val="C0C0C0"/>
              </a:solidFill>
            </a:endParaRP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8000"/>
                </a:solidFill>
              </a:rPr>
              <a:t>    /</a:t>
            </a:r>
            <a:r>
              <a:rPr lang="en-US" dirty="0">
                <a:solidFill>
                  <a:srgbClr val="008000"/>
                </a:solidFill>
              </a:rPr>
              <a:t>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Material, mesh, and transform properties omitted  </a:t>
            </a:r>
            <a:endParaRPr lang="en-US" dirty="0" smtClean="0">
              <a:solidFill>
                <a:srgbClr val="C0C0C0"/>
              </a:solidFill>
            </a:endParaRP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smtClean="0">
                <a:solidFill>
                  <a:srgbClr val="C0C0C0"/>
                </a:solidFill>
              </a:rPr>
              <a:t>   </a:t>
            </a:r>
            <a:r>
              <a:rPr lang="en-US" dirty="0" smtClean="0">
                <a:solidFill>
                  <a:srgbClr val="800080"/>
                </a:solidFill>
              </a:rPr>
              <a:t>Qt3DRender</a:t>
            </a:r>
            <a:r>
              <a:rPr lang="en-US" dirty="0">
                <a:solidFill>
                  <a:srgbClr val="000000"/>
                </a:solidFill>
              </a:rPr>
              <a:t>::</a:t>
            </a:r>
            <a:r>
              <a:rPr lang="en-US" dirty="0" err="1">
                <a:solidFill>
                  <a:srgbClr val="800080"/>
                </a:solidFill>
              </a:rPr>
              <a:t>QMaterial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*material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new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>Qt3DExtras</a:t>
            </a:r>
            <a:r>
              <a:rPr lang="en-US" dirty="0">
                <a:solidFill>
                  <a:srgbClr val="000000"/>
                </a:solidFill>
              </a:rPr>
              <a:t>::</a:t>
            </a:r>
            <a:r>
              <a:rPr lang="en-US" dirty="0" err="1">
                <a:solidFill>
                  <a:srgbClr val="800080"/>
                </a:solidFill>
              </a:rPr>
              <a:t>QPhongMaterial</a:t>
            </a:r>
            <a:r>
              <a:rPr lang="en-US" dirty="0">
                <a:solidFill>
                  <a:srgbClr val="000000"/>
                </a:solidFill>
              </a:rPr>
              <a:t>(&amp;scene);</a:t>
            </a:r>
            <a:r>
              <a:rPr lang="en-US" dirty="0"/>
              <a:t> </a:t>
            </a:r>
            <a:endParaRPr lang="en-US" dirty="0" smtClean="0">
              <a:solidFill>
                <a:srgbClr val="000000"/>
              </a:solidFill>
            </a:endParaRP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   </a:t>
            </a:r>
            <a:r>
              <a:rPr lang="en-US" dirty="0" smtClean="0">
                <a:solidFill>
                  <a:srgbClr val="800080"/>
                </a:solidFill>
              </a:rPr>
              <a:t>Qt3DCore</a:t>
            </a:r>
            <a:r>
              <a:rPr lang="en-US" dirty="0">
                <a:solidFill>
                  <a:srgbClr val="000000"/>
                </a:solidFill>
              </a:rPr>
              <a:t>::</a:t>
            </a:r>
            <a:r>
              <a:rPr lang="en-US" dirty="0" err="1">
                <a:solidFill>
                  <a:srgbClr val="800080"/>
                </a:solidFill>
              </a:rPr>
              <a:t>QEntity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*</a:t>
            </a:r>
            <a:r>
              <a:rPr lang="en-US" dirty="0" err="1">
                <a:solidFill>
                  <a:srgbClr val="000000"/>
                </a:solidFill>
              </a:rPr>
              <a:t>torusEntity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new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>Qt3DCore</a:t>
            </a:r>
            <a:r>
              <a:rPr lang="en-US" dirty="0">
                <a:solidFill>
                  <a:srgbClr val="000000"/>
                </a:solidFill>
              </a:rPr>
              <a:t>::</a:t>
            </a:r>
            <a:r>
              <a:rPr lang="en-US" dirty="0" err="1">
                <a:solidFill>
                  <a:srgbClr val="800080"/>
                </a:solidFill>
              </a:rPr>
              <a:t>QEntity</a:t>
            </a:r>
            <a:r>
              <a:rPr lang="en-US" dirty="0">
                <a:solidFill>
                  <a:srgbClr val="000000"/>
                </a:solidFill>
              </a:rPr>
              <a:t>(&amp;scene);</a:t>
            </a:r>
            <a:r>
              <a:rPr lang="en-US" dirty="0"/>
              <a:t>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80"/>
                </a:solidFill>
              </a:rPr>
              <a:t> </a:t>
            </a:r>
            <a:r>
              <a:rPr lang="en-US" dirty="0" smtClean="0">
                <a:solidFill>
                  <a:srgbClr val="800080"/>
                </a:solidFill>
              </a:rPr>
              <a:t>   Qt3DExtras</a:t>
            </a:r>
            <a:r>
              <a:rPr lang="en-US" dirty="0">
                <a:solidFill>
                  <a:srgbClr val="000000"/>
                </a:solidFill>
              </a:rPr>
              <a:t>::</a:t>
            </a:r>
            <a:r>
              <a:rPr lang="en-US" dirty="0" err="1">
                <a:solidFill>
                  <a:srgbClr val="800080"/>
                </a:solidFill>
              </a:rPr>
              <a:t>QTorusMesh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*</a:t>
            </a:r>
            <a:r>
              <a:rPr lang="en-US" dirty="0" err="1">
                <a:solidFill>
                  <a:srgbClr val="000000"/>
                </a:solidFill>
              </a:rPr>
              <a:t>torusMesh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new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>Qt3DExtras</a:t>
            </a:r>
            <a:r>
              <a:rPr lang="en-US" dirty="0">
                <a:solidFill>
                  <a:srgbClr val="000000"/>
                </a:solidFill>
              </a:rPr>
              <a:t>::</a:t>
            </a:r>
            <a:r>
              <a:rPr lang="en-US" dirty="0" err="1">
                <a:solidFill>
                  <a:srgbClr val="800080"/>
                </a:solidFill>
              </a:rPr>
              <a:t>QTorusMesh</a:t>
            </a:r>
            <a:r>
              <a:rPr lang="en-US" dirty="0">
                <a:solidFill>
                  <a:srgbClr val="000000"/>
                </a:solidFill>
              </a:rPr>
              <a:t>;</a:t>
            </a:r>
            <a:r>
              <a:rPr lang="en-US" dirty="0"/>
              <a:t>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800080"/>
                </a:solidFill>
              </a:rPr>
              <a:t>    Qt3DCore</a:t>
            </a:r>
            <a:r>
              <a:rPr lang="en-US" dirty="0">
                <a:solidFill>
                  <a:srgbClr val="000000"/>
                </a:solidFill>
              </a:rPr>
              <a:t>::</a:t>
            </a:r>
            <a:r>
              <a:rPr lang="en-US" dirty="0" err="1">
                <a:solidFill>
                  <a:srgbClr val="800080"/>
                </a:solidFill>
              </a:rPr>
              <a:t>QTransform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*</a:t>
            </a:r>
            <a:r>
              <a:rPr lang="en-US" dirty="0" err="1">
                <a:solidFill>
                  <a:srgbClr val="000000"/>
                </a:solidFill>
              </a:rPr>
              <a:t>torusTransform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new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>Qt3DCore</a:t>
            </a:r>
            <a:r>
              <a:rPr lang="en-US" dirty="0">
                <a:solidFill>
                  <a:srgbClr val="000000"/>
                </a:solidFill>
              </a:rPr>
              <a:t>::</a:t>
            </a:r>
            <a:r>
              <a:rPr lang="en-US" dirty="0" err="1">
                <a:solidFill>
                  <a:srgbClr val="800080"/>
                </a:solidFill>
              </a:rPr>
              <a:t>QTransform</a:t>
            </a:r>
            <a:r>
              <a:rPr lang="en-US" dirty="0">
                <a:solidFill>
                  <a:srgbClr val="000000"/>
                </a:solidFill>
              </a:rPr>
              <a:t>;</a:t>
            </a:r>
            <a:r>
              <a:rPr lang="en-US" dirty="0"/>
              <a:t>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   </a:t>
            </a:r>
            <a:r>
              <a:rPr lang="en-US" dirty="0" err="1" smtClean="0">
                <a:solidFill>
                  <a:srgbClr val="000000"/>
                </a:solidFill>
              </a:rPr>
              <a:t>torusEntity</a:t>
            </a:r>
            <a:r>
              <a:rPr lang="en-US" dirty="0">
                <a:solidFill>
                  <a:srgbClr val="000000"/>
                </a:solidFill>
              </a:rPr>
              <a:t>-&gt;</a:t>
            </a:r>
            <a:r>
              <a:rPr lang="en-US" dirty="0" err="1">
                <a:solidFill>
                  <a:srgbClr val="000000"/>
                </a:solidFill>
              </a:rPr>
              <a:t>addComponent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torusMesh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   </a:t>
            </a:r>
            <a:r>
              <a:rPr lang="en-US" dirty="0" err="1" smtClean="0">
                <a:solidFill>
                  <a:srgbClr val="000000"/>
                </a:solidFill>
              </a:rPr>
              <a:t>torusEntity</a:t>
            </a:r>
            <a:r>
              <a:rPr lang="en-US" dirty="0">
                <a:solidFill>
                  <a:srgbClr val="000000"/>
                </a:solidFill>
              </a:rPr>
              <a:t>-&gt;</a:t>
            </a:r>
            <a:r>
              <a:rPr lang="en-US" dirty="0" err="1">
                <a:solidFill>
                  <a:srgbClr val="000000"/>
                </a:solidFill>
              </a:rPr>
              <a:t>addComponent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torusTransform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   </a:t>
            </a:r>
            <a:r>
              <a:rPr lang="en-US" dirty="0" err="1" smtClean="0">
                <a:solidFill>
                  <a:srgbClr val="000000"/>
                </a:solidFill>
              </a:rPr>
              <a:t>torusEntity</a:t>
            </a:r>
            <a:r>
              <a:rPr lang="en-US" dirty="0">
                <a:solidFill>
                  <a:srgbClr val="000000"/>
                </a:solidFill>
              </a:rPr>
              <a:t>-&gt;</a:t>
            </a:r>
            <a:r>
              <a:rPr lang="en-US" dirty="0" err="1">
                <a:solidFill>
                  <a:srgbClr val="000000"/>
                </a:solidFill>
              </a:rPr>
              <a:t>addComponent</a:t>
            </a:r>
            <a:r>
              <a:rPr lang="en-US" dirty="0">
                <a:solidFill>
                  <a:srgbClr val="000000"/>
                </a:solidFill>
              </a:rPr>
              <a:t>(material)</a:t>
            </a:r>
            <a:r>
              <a:rPr lang="en-US" dirty="0" smtClean="0">
                <a:solidFill>
                  <a:srgbClr val="000000"/>
                </a:solidFill>
              </a:rPr>
              <a:t>;</a:t>
            </a: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rgbClr val="800080"/>
                </a:solidFill>
              </a:rPr>
              <a:t>    Qt3DRender</a:t>
            </a:r>
            <a:r>
              <a:rPr lang="en-US" dirty="0">
                <a:solidFill>
                  <a:srgbClr val="000000"/>
                </a:solidFill>
              </a:rPr>
              <a:t>::</a:t>
            </a:r>
            <a:r>
              <a:rPr lang="en-US" dirty="0" err="1">
                <a:solidFill>
                  <a:srgbClr val="800080"/>
                </a:solidFill>
              </a:rPr>
              <a:t>QCamera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*camera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view.camera</a:t>
            </a:r>
            <a:r>
              <a:rPr lang="en-US" dirty="0">
                <a:solidFill>
                  <a:srgbClr val="000000"/>
                </a:solidFill>
              </a:rPr>
              <a:t>();</a:t>
            </a:r>
            <a:r>
              <a:rPr lang="en-US" dirty="0"/>
              <a:t> </a:t>
            </a:r>
            <a:r>
              <a:rPr lang="en-US" dirty="0">
                <a:solidFill>
                  <a:srgbClr val="008000"/>
                </a:solidFill>
              </a:rPr>
              <a:t>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View crates a default camera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   camera</a:t>
            </a:r>
            <a:r>
              <a:rPr lang="en-US" dirty="0">
                <a:solidFill>
                  <a:srgbClr val="000000"/>
                </a:solidFill>
              </a:rPr>
              <a:t>-&gt;lens()-&gt;</a:t>
            </a:r>
            <a:r>
              <a:rPr lang="en-US" dirty="0" err="1">
                <a:solidFill>
                  <a:srgbClr val="000000"/>
                </a:solidFill>
              </a:rPr>
              <a:t>setPerspectiveProjection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80"/>
                </a:solidFill>
              </a:rPr>
              <a:t>45.0f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16.0f</a:t>
            </a:r>
            <a:r>
              <a:rPr lang="en-US" dirty="0">
                <a:solidFill>
                  <a:srgbClr val="000000"/>
                </a:solidFill>
              </a:rPr>
              <a:t>/</a:t>
            </a:r>
            <a:r>
              <a:rPr lang="en-US" dirty="0">
                <a:solidFill>
                  <a:srgbClr val="000080"/>
                </a:solidFill>
              </a:rPr>
              <a:t>9.0f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0.1f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1000.0f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</a:endParaRP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   </a:t>
            </a:r>
            <a:r>
              <a:rPr lang="en-US" dirty="0" err="1" smtClean="0">
                <a:solidFill>
                  <a:srgbClr val="000000"/>
                </a:solidFill>
              </a:rPr>
              <a:t>view.setRootEntity</a:t>
            </a:r>
            <a:r>
              <a:rPr lang="en-US" dirty="0">
                <a:solidFill>
                  <a:srgbClr val="000000"/>
                </a:solidFill>
              </a:rPr>
              <a:t>(&amp;scene);</a:t>
            </a:r>
            <a:r>
              <a:rPr lang="en-US" dirty="0"/>
              <a:t> </a:t>
            </a:r>
            <a:r>
              <a:rPr lang="en-US" dirty="0" err="1">
                <a:solidFill>
                  <a:srgbClr val="000000"/>
                </a:solidFill>
              </a:rPr>
              <a:t>view.show</a:t>
            </a:r>
            <a:r>
              <a:rPr lang="en-US" dirty="0">
                <a:solidFill>
                  <a:srgbClr val="000000"/>
                </a:solidFill>
              </a:rPr>
              <a:t>();</a:t>
            </a:r>
            <a:r>
              <a:rPr lang="en-US" dirty="0"/>
              <a:t>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  <a:r>
              <a:rPr lang="en-US" dirty="0" smtClean="0"/>
              <a:t>   return</a:t>
            </a:r>
            <a:r>
              <a:rPr lang="en-US" dirty="0" smtClean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app.exec</a:t>
            </a:r>
            <a:r>
              <a:rPr lang="en-US" dirty="0">
                <a:solidFill>
                  <a:srgbClr val="000000"/>
                </a:solidFill>
              </a:rPr>
              <a:t>();</a:t>
            </a:r>
            <a:r>
              <a:rPr lang="en-US" dirty="0"/>
              <a:t>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}</a:t>
            </a:r>
            <a:r>
              <a:rPr lang="en-US" dirty="0" smtClean="0"/>
              <a:t> </a:t>
            </a:r>
            <a:endParaRPr lang="en-US" dirty="0">
              <a:solidFill>
                <a:srgbClr val="C0C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54090" y="332657"/>
            <a:ext cx="3671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en-US" sz="1400" dirty="0" smtClean="0"/>
              <a:t>Qt3DScene</a:t>
            </a:r>
            <a:endParaRPr lang="en-US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772" y="1988840"/>
            <a:ext cx="2213970" cy="1728192"/>
          </a:xfrm>
          <a:prstGeom prst="rect">
            <a:avLst/>
          </a:prstGeom>
        </p:spPr>
      </p:pic>
      <p:sp>
        <p:nvSpPr>
          <p:cNvPr id="10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3467668386"/>
      </p:ext>
    </p:extLst>
  </p:cSld>
  <p:clrMapOvr>
    <a:masterClrMapping/>
  </p:clrMapOvr>
  <p:transition spd="med"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Scene in QML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54090" y="332657"/>
            <a:ext cx="3671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en-US" sz="1400" dirty="0" smtClean="0"/>
              <a:t>Qt3DQuickScene</a:t>
            </a:r>
            <a:endParaRPr lang="en-US" sz="14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49796" y="1844825"/>
            <a:ext cx="11089232" cy="44644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800080"/>
                </a:solidFill>
              </a:rPr>
              <a:t>Entity</a:t>
            </a:r>
            <a:r>
              <a:rPr lang="en-US" dirty="0" smtClean="0">
                <a:solidFill>
                  <a:srgbClr val="C0C0C0"/>
                </a:solidFill>
              </a:rPr>
              <a:t> </a:t>
            </a:r>
            <a:r>
              <a:rPr lang="en-US" dirty="0" smtClean="0"/>
              <a:t>{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80"/>
                </a:solidFill>
              </a:rPr>
              <a:t> </a:t>
            </a:r>
            <a:r>
              <a:rPr lang="en-US" dirty="0" smtClean="0">
                <a:solidFill>
                  <a:srgbClr val="800080"/>
                </a:solidFill>
              </a:rPr>
              <a:t>   Camera</a:t>
            </a:r>
            <a:r>
              <a:rPr lang="en-US" dirty="0" smtClean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>
                <a:solidFill>
                  <a:srgbClr val="800000"/>
                </a:solidFill>
              </a:rPr>
              <a:t>    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camera</a:t>
            </a:r>
            <a:r>
              <a:rPr lang="en-US" dirty="0"/>
              <a:t>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>
                <a:solidFill>
                  <a:srgbClr val="800000"/>
                </a:solidFill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</a:rPr>
              <a:t>projectionType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 smtClean="0">
                <a:solidFill>
                  <a:srgbClr val="800080"/>
                </a:solidFill>
              </a:rPr>
              <a:t>CameraLens</a:t>
            </a:r>
            <a:r>
              <a:rPr lang="en-US" dirty="0" err="1" smtClean="0"/>
              <a:t>.PerspectiveProjection</a:t>
            </a:r>
            <a:r>
              <a:rPr lang="en-US" dirty="0" smtClean="0"/>
              <a:t>; </a:t>
            </a:r>
            <a:r>
              <a:rPr lang="en-US" dirty="0" err="1">
                <a:solidFill>
                  <a:srgbClr val="800000"/>
                </a:solidFill>
              </a:rPr>
              <a:t>fieldOfView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smtClean="0"/>
              <a:t>45; </a:t>
            </a:r>
            <a:r>
              <a:rPr lang="en-US" dirty="0" err="1">
                <a:solidFill>
                  <a:srgbClr val="800000"/>
                </a:solidFill>
              </a:rPr>
              <a:t>aspectRatio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16/9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>
                <a:solidFill>
                  <a:srgbClr val="800000"/>
                </a:solidFill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</a:rPr>
              <a:t>nearPlane</a:t>
            </a:r>
            <a:r>
              <a:rPr lang="en-US" dirty="0" smtClean="0"/>
              <a:t>:</a:t>
            </a:r>
            <a:r>
              <a:rPr lang="en-US" dirty="0" smtClean="0">
                <a:solidFill>
                  <a:srgbClr val="C0C0C0"/>
                </a:solidFill>
              </a:rPr>
              <a:t> </a:t>
            </a:r>
            <a:r>
              <a:rPr lang="en-US" dirty="0" smtClean="0"/>
              <a:t>0.1; </a:t>
            </a:r>
            <a:r>
              <a:rPr lang="en-US" dirty="0" err="1" smtClean="0">
                <a:solidFill>
                  <a:srgbClr val="800000"/>
                </a:solidFill>
              </a:rPr>
              <a:t>farPlane</a:t>
            </a:r>
            <a:r>
              <a:rPr lang="en-US" dirty="0" smtClean="0"/>
              <a:t>:</a:t>
            </a:r>
            <a:r>
              <a:rPr lang="en-US" dirty="0" smtClean="0">
                <a:solidFill>
                  <a:srgbClr val="C0C0C0"/>
                </a:solidFill>
              </a:rPr>
              <a:t> </a:t>
            </a:r>
            <a:r>
              <a:rPr lang="en-US" dirty="0" smtClean="0"/>
              <a:t>1000.0; </a:t>
            </a:r>
            <a:r>
              <a:rPr lang="en-US" dirty="0">
                <a:solidFill>
                  <a:srgbClr val="800000"/>
                </a:solidFill>
              </a:rPr>
              <a:t>position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55AF"/>
                </a:solidFill>
              </a:rPr>
              <a:t>Qt</a:t>
            </a:r>
            <a:r>
              <a:rPr lang="en-US" dirty="0"/>
              <a:t>.vector3d(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0.0,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0.0,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-40.0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)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>
                <a:solidFill>
                  <a:srgbClr val="800000"/>
                </a:solidFill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</a:rPr>
              <a:t>upVector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55AF"/>
                </a:solidFill>
              </a:rPr>
              <a:t>Qt</a:t>
            </a:r>
            <a:r>
              <a:rPr lang="en-US" dirty="0"/>
              <a:t>.vector3d</a:t>
            </a:r>
            <a:r>
              <a:rPr lang="en-US" dirty="0" smtClean="0"/>
              <a:t>(0.0</a:t>
            </a:r>
            <a:r>
              <a:rPr lang="en-US" dirty="0"/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1.0,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smtClean="0"/>
              <a:t>0.0); </a:t>
            </a:r>
            <a:r>
              <a:rPr lang="en-US" dirty="0" err="1">
                <a:solidFill>
                  <a:srgbClr val="800000"/>
                </a:solidFill>
              </a:rPr>
              <a:t>viewCenter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55AF"/>
                </a:solidFill>
              </a:rPr>
              <a:t>Qt</a:t>
            </a:r>
            <a:r>
              <a:rPr lang="en-US" dirty="0"/>
              <a:t>.vector3d</a:t>
            </a:r>
            <a:r>
              <a:rPr lang="en-US" dirty="0" smtClean="0"/>
              <a:t>(0.0</a:t>
            </a:r>
            <a:r>
              <a:rPr lang="en-US" dirty="0"/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0.0,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smtClean="0"/>
              <a:t>0.0)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  <a:r>
              <a:rPr lang="en-US" dirty="0" smtClean="0"/>
              <a:t>   }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800000"/>
                </a:solidFill>
              </a:rPr>
              <a:t>    components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[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80"/>
                </a:solidFill>
              </a:rPr>
              <a:t> </a:t>
            </a:r>
            <a:r>
              <a:rPr lang="en-US" dirty="0" smtClean="0">
                <a:solidFill>
                  <a:srgbClr val="800080"/>
                </a:solidFill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</a:rPr>
              <a:t>RenderSettings</a:t>
            </a:r>
            <a:r>
              <a:rPr lang="en-US" dirty="0" smtClean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  <a:r>
              <a:rPr lang="en-US" dirty="0" err="1">
                <a:solidFill>
                  <a:srgbClr val="800000"/>
                </a:solidFill>
              </a:rPr>
              <a:t>activeFrameGraph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ForwardRenderer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  <a:r>
              <a:rPr lang="en-US" dirty="0" smtClean="0">
                <a:solidFill>
                  <a:srgbClr val="800000"/>
                </a:solidFill>
              </a:rPr>
              <a:t>camera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camera</a:t>
            </a:r>
            <a:r>
              <a:rPr lang="en-US" dirty="0"/>
              <a:t> } }, </a:t>
            </a:r>
            <a:endParaRPr lang="en-US" dirty="0">
              <a:solidFill>
                <a:srgbClr val="008000"/>
              </a:solidFill>
            </a:endParaRP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8000"/>
                </a:solidFill>
              </a:rPr>
              <a:t>        </a:t>
            </a:r>
            <a:r>
              <a:rPr lang="en-US" dirty="0" err="1" smtClean="0">
                <a:solidFill>
                  <a:srgbClr val="800080"/>
                </a:solidFill>
              </a:rPr>
              <a:t>InputSettings</a:t>
            </a:r>
            <a:r>
              <a:rPr lang="en-US" dirty="0" smtClean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} ] </a:t>
            </a:r>
            <a:br>
              <a:rPr lang="en-US" dirty="0"/>
            </a:b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    </a:t>
            </a:r>
            <a:r>
              <a:rPr lang="en-US" dirty="0" smtClean="0">
                <a:solidFill>
                  <a:srgbClr val="800080"/>
                </a:solidFill>
              </a:rPr>
              <a:t>Entity</a:t>
            </a:r>
            <a:r>
              <a:rPr lang="en-US" dirty="0" smtClean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>
                <a:solidFill>
                  <a:srgbClr val="800000"/>
                </a:solidFill>
              </a:rPr>
              <a:t>    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torusEntity</a:t>
            </a:r>
            <a:r>
              <a:rPr lang="en-US" dirty="0"/>
              <a:t>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>
                <a:solidFill>
                  <a:srgbClr val="800000"/>
                </a:solidFill>
              </a:rPr>
              <a:t>       components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[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torusMesh</a:t>
            </a:r>
            <a:r>
              <a:rPr lang="en-US" dirty="0"/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material</a:t>
            </a:r>
            <a:r>
              <a:rPr lang="en-US" dirty="0"/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torusTransform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]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  <a:r>
              <a:rPr lang="en-US" dirty="0" smtClean="0"/>
              <a:t>   }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</a:t>
            </a:r>
            <a:r>
              <a:rPr lang="en-US" dirty="0" err="1" smtClean="0">
                <a:solidFill>
                  <a:srgbClr val="800080"/>
                </a:solidFill>
              </a:rPr>
              <a:t>PhongMaterial</a:t>
            </a:r>
            <a:r>
              <a:rPr lang="en-US" dirty="0" smtClean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  <a:r>
              <a:rPr lang="en-US" dirty="0">
                <a:solidFill>
                  <a:srgbClr val="800000"/>
                </a:solidFill>
              </a:rPr>
              <a:t>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smtClean="0">
                <a:solidFill>
                  <a:srgbClr val="000000"/>
                </a:solidFill>
              </a:rPr>
              <a:t>material;</a:t>
            </a:r>
            <a:r>
              <a:rPr lang="en-US" dirty="0" smtClean="0"/>
              <a:t> </a:t>
            </a:r>
            <a:r>
              <a:rPr lang="en-US" dirty="0">
                <a:solidFill>
                  <a:srgbClr val="800000"/>
                </a:solidFill>
              </a:rPr>
              <a:t>diffuse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55AF"/>
                </a:solidFill>
              </a:rPr>
              <a:t>Qt</a:t>
            </a:r>
            <a:r>
              <a:rPr lang="en-US" dirty="0" err="1"/>
              <a:t>.rgba</a:t>
            </a:r>
            <a:r>
              <a:rPr lang="en-US" dirty="0"/>
              <a:t>(1.0,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0,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0,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0) } 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>
                <a:solidFill>
                  <a:srgbClr val="800080"/>
                </a:solidFill>
              </a:rPr>
              <a:t>TorusMesh</a:t>
            </a:r>
            <a:r>
              <a:rPr lang="en-US" dirty="0" smtClean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  <a:r>
              <a:rPr lang="en-US" dirty="0">
                <a:solidFill>
                  <a:srgbClr val="800000"/>
                </a:solidFill>
              </a:rPr>
              <a:t>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 smtClean="0">
                <a:solidFill>
                  <a:srgbClr val="000000"/>
                </a:solidFill>
              </a:rPr>
              <a:t>torusMesh</a:t>
            </a:r>
            <a:r>
              <a:rPr lang="en-US" i="1" dirty="0" smtClean="0">
                <a:solidFill>
                  <a:srgbClr val="000000"/>
                </a:solidFill>
              </a:rPr>
              <a:t>;</a:t>
            </a:r>
            <a:r>
              <a:rPr lang="en-US" dirty="0" smtClean="0"/>
              <a:t> </a:t>
            </a:r>
            <a:r>
              <a:rPr lang="en-US" dirty="0">
                <a:solidFill>
                  <a:srgbClr val="800000"/>
                </a:solidFill>
              </a:rPr>
              <a:t>radius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smtClean="0"/>
              <a:t>5; </a:t>
            </a:r>
            <a:r>
              <a:rPr lang="en-US" dirty="0" err="1">
                <a:solidFill>
                  <a:srgbClr val="800000"/>
                </a:solidFill>
              </a:rPr>
              <a:t>minorRadius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smtClean="0"/>
              <a:t>1; </a:t>
            </a:r>
            <a:r>
              <a:rPr lang="en-US" dirty="0">
                <a:solidFill>
                  <a:srgbClr val="800000"/>
                </a:solidFill>
              </a:rPr>
              <a:t>rings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smtClean="0"/>
              <a:t>100; </a:t>
            </a:r>
            <a:r>
              <a:rPr lang="en-US" dirty="0">
                <a:solidFill>
                  <a:srgbClr val="800000"/>
                </a:solidFill>
              </a:rPr>
              <a:t>slices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20 } 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smtClean="0">
                <a:solidFill>
                  <a:srgbClr val="800080"/>
                </a:solidFill>
              </a:rPr>
              <a:t>Transform</a:t>
            </a:r>
            <a:r>
              <a:rPr lang="en-US" dirty="0" smtClean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  <a:r>
              <a:rPr lang="en-US" dirty="0">
                <a:solidFill>
                  <a:srgbClr val="800000"/>
                </a:solidFill>
              </a:rPr>
              <a:t>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 smtClean="0">
                <a:solidFill>
                  <a:srgbClr val="000000"/>
                </a:solidFill>
              </a:rPr>
              <a:t>torusTransform</a:t>
            </a:r>
            <a:r>
              <a:rPr lang="en-US" i="1" dirty="0" smtClean="0">
                <a:solidFill>
                  <a:srgbClr val="000000"/>
                </a:solidFill>
              </a:rPr>
              <a:t>;</a:t>
            </a:r>
            <a:r>
              <a:rPr lang="en-US" dirty="0" smtClean="0"/>
              <a:t> </a:t>
            </a:r>
            <a:r>
              <a:rPr lang="en-US" dirty="0">
                <a:solidFill>
                  <a:srgbClr val="800000"/>
                </a:solidFill>
              </a:rPr>
              <a:t>scale3D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55AF"/>
                </a:solidFill>
              </a:rPr>
              <a:t>Qt</a:t>
            </a:r>
            <a:r>
              <a:rPr lang="en-US" dirty="0"/>
              <a:t>.vector3d(1.5,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0.5</a:t>
            </a:r>
            <a:r>
              <a:rPr lang="en-US" dirty="0" smtClean="0"/>
              <a:t>);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>
                <a:solidFill>
                  <a:srgbClr val="800000"/>
                </a:solidFill>
              </a:rPr>
              <a:t>       rotation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fromAxisAndAngle</a:t>
            </a:r>
            <a:r>
              <a:rPr lang="en-US" dirty="0"/>
              <a:t>(</a:t>
            </a:r>
            <a:r>
              <a:rPr lang="en-US" i="1" dirty="0">
                <a:solidFill>
                  <a:srgbClr val="0055AF"/>
                </a:solidFill>
              </a:rPr>
              <a:t>Qt</a:t>
            </a:r>
            <a:r>
              <a:rPr lang="en-US" dirty="0"/>
              <a:t>.vector3d(1,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0,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0),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45) } </a:t>
            </a:r>
            <a:br>
              <a:rPr lang="en-US" dirty="0"/>
            </a:br>
            <a:r>
              <a:rPr lang="en-US" dirty="0" smtClean="0"/>
              <a:t>}</a:t>
            </a:r>
            <a:endParaRPr lang="en-US" dirty="0">
              <a:solidFill>
                <a:srgbClr val="C0C0C0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670476" y="764704"/>
            <a:ext cx="4960168" cy="1071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 err="1" smtClean="0">
                <a:solidFill>
                  <a:srgbClr val="800080"/>
                </a:solidFill>
              </a:rPr>
              <a:t>QGuiApplication</a:t>
            </a:r>
            <a:r>
              <a:rPr lang="en-US" dirty="0" smtClean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app(</a:t>
            </a:r>
            <a:r>
              <a:rPr lang="en-US" dirty="0" err="1">
                <a:solidFill>
                  <a:srgbClr val="000000"/>
                </a:solidFill>
              </a:rPr>
              <a:t>argc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argv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800080"/>
                </a:solidFill>
              </a:rPr>
              <a:t>Qt3DExtras</a:t>
            </a:r>
            <a:r>
              <a:rPr lang="en-US" dirty="0">
                <a:solidFill>
                  <a:srgbClr val="000000"/>
                </a:solidFill>
              </a:rPr>
              <a:t>::</a:t>
            </a:r>
            <a:r>
              <a:rPr lang="en-US" dirty="0">
                <a:solidFill>
                  <a:srgbClr val="800080"/>
                </a:solidFill>
              </a:rPr>
              <a:t>Quick</a:t>
            </a:r>
            <a:r>
              <a:rPr lang="en-US" dirty="0">
                <a:solidFill>
                  <a:srgbClr val="000000"/>
                </a:solidFill>
              </a:rPr>
              <a:t>::</a:t>
            </a:r>
            <a:r>
              <a:rPr lang="en-US" dirty="0">
                <a:solidFill>
                  <a:srgbClr val="800080"/>
                </a:solidFill>
              </a:rPr>
              <a:t>Qt3DQuickWindow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view;</a:t>
            </a:r>
            <a:r>
              <a:rPr lang="en-US" dirty="0"/>
              <a:t>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 err="1" smtClean="0">
                <a:solidFill>
                  <a:srgbClr val="000000"/>
                </a:solidFill>
              </a:rPr>
              <a:t>view.setSource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800080"/>
                </a:solidFill>
              </a:rPr>
              <a:t>QUrl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 err="1">
                <a:solidFill>
                  <a:srgbClr val="008000"/>
                </a:solidFill>
              </a:rPr>
              <a:t>qrc</a:t>
            </a:r>
            <a:r>
              <a:rPr lang="en-US" dirty="0">
                <a:solidFill>
                  <a:srgbClr val="008000"/>
                </a:solidFill>
              </a:rPr>
              <a:t>:/</a:t>
            </a:r>
            <a:r>
              <a:rPr lang="en-US" dirty="0" err="1">
                <a:solidFill>
                  <a:srgbClr val="008000"/>
                </a:solidFill>
              </a:rPr>
              <a:t>main.qml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>
                <a:solidFill>
                  <a:srgbClr val="000000"/>
                </a:solidFill>
              </a:rPr>
              <a:t>));</a:t>
            </a:r>
            <a:r>
              <a:rPr lang="en-US" dirty="0"/>
              <a:t>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 err="1" smtClean="0">
                <a:solidFill>
                  <a:srgbClr val="000000"/>
                </a:solidFill>
              </a:rPr>
              <a:t>view.show</a:t>
            </a:r>
            <a:r>
              <a:rPr lang="en-US" dirty="0">
                <a:solidFill>
                  <a:srgbClr val="000000"/>
                </a:solidFill>
              </a:rPr>
              <a:t>();</a:t>
            </a:r>
            <a:r>
              <a:rPr lang="en-US" dirty="0"/>
              <a:t> </a:t>
            </a:r>
            <a:br>
              <a:rPr lang="en-US" dirty="0"/>
            </a:br>
            <a:endParaRPr lang="en-US" dirty="0">
              <a:solidFill>
                <a:srgbClr val="C0C0C0"/>
              </a:solidFill>
            </a:endParaRP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103309529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50720" y="1844825"/>
            <a:ext cx="11087386" cy="3024335"/>
          </a:xfrm>
        </p:spPr>
        <p:txBody>
          <a:bodyPr/>
          <a:lstStyle/>
          <a:p>
            <a:r>
              <a:rPr lang="en-US" dirty="0"/>
              <a:t>Mesh is loaded by scene parser plugin</a:t>
            </a:r>
          </a:p>
          <a:p>
            <a:pPr lvl="1"/>
            <a:r>
              <a:rPr lang="en-US" dirty="0" err="1"/>
              <a:t>Assimp</a:t>
            </a:r>
            <a:r>
              <a:rPr lang="en-US" dirty="0"/>
              <a:t> plugin uses Open Asset Library to load different asset formats</a:t>
            </a:r>
          </a:p>
          <a:p>
            <a:pPr lvl="1"/>
            <a:r>
              <a:rPr lang="en-US" dirty="0" err="1"/>
              <a:t>glTF</a:t>
            </a:r>
            <a:r>
              <a:rPr lang="en-US" dirty="0"/>
              <a:t> plugin loads GL Transmission Format files </a:t>
            </a:r>
          </a:p>
          <a:p>
            <a:pPr lvl="1"/>
            <a:endParaRPr lang="en-US" dirty="0"/>
          </a:p>
          <a:p>
            <a:r>
              <a:rPr lang="en-US" dirty="0"/>
              <a:t>Assets can be converted and optimized into </a:t>
            </a:r>
            <a:r>
              <a:rPr lang="en-US" dirty="0" err="1"/>
              <a:t>glTF</a:t>
            </a:r>
            <a:r>
              <a:rPr lang="en-US" dirty="0"/>
              <a:t> using </a:t>
            </a:r>
            <a:r>
              <a:rPr lang="en-US" dirty="0" err="1">
                <a:latin typeface="Courier New"/>
                <a:cs typeface="Courier New"/>
              </a:rPr>
              <a:t>qgltf</a:t>
            </a:r>
            <a:r>
              <a:rPr lang="en-US" dirty="0"/>
              <a:t> tool </a:t>
            </a:r>
          </a:p>
          <a:p>
            <a:pPr lvl="1"/>
            <a:r>
              <a:rPr lang="en-US" dirty="0"/>
              <a:t>Can generate a compressed, binary JSON file, describing the scene</a:t>
            </a:r>
          </a:p>
          <a:p>
            <a:pPr lvl="1"/>
            <a:r>
              <a:rPr lang="en-US" dirty="0"/>
              <a:t>Can generate tangent vectors and scale vertices during build time </a:t>
            </a:r>
          </a:p>
          <a:p>
            <a:pPr lvl="1"/>
            <a:r>
              <a:rPr lang="en-US" dirty="0"/>
              <a:t>Can generate techniques and GLSL 1.00 and 1.50 </a:t>
            </a:r>
            <a:r>
              <a:rPr lang="en-US" dirty="0" err="1"/>
              <a:t>shaders</a:t>
            </a:r>
            <a:r>
              <a:rPr lang="en-US" dirty="0"/>
              <a:t> (materials)</a:t>
            </a:r>
          </a:p>
          <a:p>
            <a:pPr lvl="1"/>
            <a:r>
              <a:rPr lang="en-US" dirty="0"/>
              <a:t>Can compress texture assets (PNG only)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 Loading 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49796" y="4941168"/>
            <a:ext cx="11089232" cy="12961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8000"/>
                </a:solidFill>
              </a:rPr>
              <a:t>#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.pro file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QT3D_MODELS</a:t>
            </a:r>
            <a:r>
              <a:rPr lang="en-US" dirty="0" smtClean="0">
                <a:solidFill>
                  <a:srgbClr val="C0C0C0"/>
                </a:solidFill>
              </a:rPr>
              <a:t> </a:t>
            </a:r>
            <a:r>
              <a:rPr lang="en-US" dirty="0"/>
              <a:t>+=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assets/3d/</a:t>
            </a:r>
            <a:r>
              <a:rPr lang="en-US" dirty="0" err="1"/>
              <a:t>ferrari.obj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assets/3d/</a:t>
            </a:r>
            <a:r>
              <a:rPr lang="en-US" dirty="0" err="1"/>
              <a:t>lamborgini.obj</a:t>
            </a:r>
            <a:r>
              <a:rPr lang="en-US" dirty="0"/>
              <a:t>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8000"/>
                </a:solidFill>
              </a:rPr>
              <a:t>#</a:t>
            </a:r>
            <a:r>
              <a:rPr lang="en-US" dirty="0" smtClean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-b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use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binary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JSON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file,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-g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generate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OpenGL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3.2+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core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profile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008000"/>
                </a:solidFill>
              </a:rPr>
              <a:t>shaders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too</a:t>
            </a:r>
            <a:r>
              <a:rPr lang="en-US" dirty="0"/>
              <a:t>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QGLTF_PARAMS</a:t>
            </a:r>
            <a:r>
              <a:rPr lang="en-US" dirty="0" smtClean="0">
                <a:solidFill>
                  <a:srgbClr val="C0C0C0"/>
                </a:solidFill>
              </a:rPr>
              <a:t> </a:t>
            </a:r>
            <a:r>
              <a:rPr lang="en-US" dirty="0"/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-b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-g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load</a:t>
            </a:r>
            <a:r>
              <a:rPr lang="en-US" dirty="0"/>
              <a:t>(</a:t>
            </a:r>
            <a:r>
              <a:rPr lang="en-US" dirty="0" err="1"/>
              <a:t>qgltf</a:t>
            </a:r>
            <a:r>
              <a:rPr lang="en-US" dirty="0"/>
              <a:t>)</a:t>
            </a:r>
            <a:endParaRPr lang="en-US" dirty="0">
              <a:solidFill>
                <a:srgbClr val="C0C0C0"/>
              </a:solidFill>
            </a:endParaRP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1158613681"/>
      </p:ext>
    </p:extLst>
  </p:cSld>
  <p:clrMapOvr>
    <a:masterClrMapping/>
  </p:clrMapOvr>
  <p:transition spd="med"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50720" y="1844825"/>
            <a:ext cx="11087386" cy="4248471"/>
          </a:xfrm>
        </p:spPr>
        <p:txBody>
          <a:bodyPr/>
          <a:lstStyle/>
          <a:p>
            <a:r>
              <a:rPr lang="en-US" dirty="0"/>
              <a:t>Aspects (</a:t>
            </a:r>
            <a:r>
              <a:rPr lang="en-US" dirty="0" err="1">
                <a:latin typeface="Courier New"/>
                <a:cs typeface="Courier New"/>
              </a:rPr>
              <a:t>QAbstractAspect</a:t>
            </a:r>
            <a:r>
              <a:rPr lang="en-US" dirty="0"/>
              <a:t>) define a vertical slide of behavior </a:t>
            </a:r>
          </a:p>
          <a:p>
            <a:pPr lvl="1"/>
            <a:r>
              <a:rPr lang="en-US" dirty="0"/>
              <a:t>Developers configure the behavior in aspect-specific components (frontend nodes), added to entities </a:t>
            </a:r>
          </a:p>
          <a:p>
            <a:pPr lvl="1"/>
            <a:r>
              <a:rPr lang="en-US" dirty="0"/>
              <a:t>The aspect maps frontend components to backend nodes</a:t>
            </a:r>
          </a:p>
          <a:p>
            <a:pPr lvl="2"/>
            <a:r>
              <a:rPr lang="en-US" dirty="0"/>
              <a:t>Changes in frontend nodes are notified to backend nodes</a:t>
            </a:r>
          </a:p>
          <a:p>
            <a:pPr lvl="2"/>
            <a:r>
              <a:rPr lang="en-US" dirty="0"/>
              <a:t>Backend nodes may notify frontend nodes as well</a:t>
            </a:r>
          </a:p>
          <a:p>
            <a:pPr lvl="1"/>
            <a:r>
              <a:rPr lang="en-GB" dirty="0"/>
              <a:t>Behaviour comes from aspects processing component data</a:t>
            </a:r>
          </a:p>
          <a:p>
            <a:pPr marL="714375" lvl="2" indent="0">
              <a:buNone/>
            </a:pPr>
            <a:endParaRPr lang="en-US" dirty="0"/>
          </a:p>
          <a:p>
            <a:r>
              <a:rPr lang="en-US" dirty="0"/>
              <a:t>Aspects are registered with </a:t>
            </a:r>
            <a:r>
              <a:rPr lang="en-US" dirty="0" err="1">
                <a:latin typeface="Courier New"/>
                <a:cs typeface="Courier New"/>
              </a:rPr>
              <a:t>QAspectEngine</a:t>
            </a:r>
            <a:r>
              <a:rPr lang="en-US" dirty="0"/>
              <a:t>, who will become the owner of aspects </a:t>
            </a:r>
          </a:p>
          <a:p>
            <a:pPr lvl="1"/>
            <a:r>
              <a:rPr lang="en-US" dirty="0"/>
              <a:t>Registered aspects are accessed from </a:t>
            </a:r>
            <a:r>
              <a:rPr lang="en-US" dirty="0" err="1">
                <a:latin typeface="Courier New"/>
                <a:cs typeface="Courier New"/>
              </a:rPr>
              <a:t>QAspectManager</a:t>
            </a:r>
            <a:r>
              <a:rPr lang="en-US" dirty="0"/>
              <a:t>, which is running the simulation event loop in the aspect thread</a:t>
            </a:r>
          </a:p>
          <a:p>
            <a:pPr lvl="1"/>
            <a:r>
              <a:rPr lang="en-US" dirty="0"/>
              <a:t>For each frame, the manager asks aspects for jobs to be executed by the thread pool threads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the Scene Alive – Aspects 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297447625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Create a window system-specific window for OpenGL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May support sharing resources between contexts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Window and context creations are not part of OpenGL specification</a:t>
            </a:r>
            <a:endParaRPr lang="en-US" dirty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Context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</a:t>
            </a:r>
            <a:r>
              <a:rPr lang="en-US" dirty="0" smtClean="0"/>
              <a:t>tate machine, storing all rendering related data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Color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Viewing and protection matrices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Drawing modes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Lighting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Materials 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Anti-aliasing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OpenGL and Window System 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28274325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 3D Backend Engine 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1832747"/>
            <a:ext cx="11136560" cy="4260549"/>
          </a:xfrm>
          <a:prstGeom prst="rect">
            <a:avLst/>
          </a:prstGeom>
        </p:spPr>
      </p:pic>
      <p:sp>
        <p:nvSpPr>
          <p:cNvPr id="20" name="Round Diagonal Corner Rectangle 19"/>
          <p:cNvSpPr/>
          <p:nvPr/>
        </p:nvSpPr>
        <p:spPr>
          <a:xfrm>
            <a:off x="3575720" y="1688731"/>
            <a:ext cx="8208912" cy="2808312"/>
          </a:xfrm>
          <a:prstGeom prst="round2Diag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1"/>
          <p:cNvSpPr txBox="1">
            <a:spLocks/>
          </p:cNvSpPr>
          <p:nvPr/>
        </p:nvSpPr>
        <p:spPr>
          <a:xfrm>
            <a:off x="10128448" y="1832747"/>
            <a:ext cx="1584176" cy="50405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Titillium Web" panose="00000500000000000000" pitchFamily="2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50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5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13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8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3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5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Titillium Web" panose="00000500000000000000" pitchFamily="2" charset="0"/>
              <a:buNone/>
            </a:pPr>
            <a:r>
              <a:rPr lang="en-US" sz="1400" dirty="0" smtClean="0"/>
              <a:t>Frontend</a:t>
            </a:r>
          </a:p>
        </p:txBody>
      </p:sp>
      <p:sp>
        <p:nvSpPr>
          <p:cNvPr id="22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2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22947911"/>
      </p:ext>
    </p:extLst>
  </p:cSld>
  <p:clrMapOvr>
    <a:masterClrMapping/>
  </p:clrMapOvr>
  <p:transition spd="med"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50720" y="1844825"/>
            <a:ext cx="11087386" cy="2232247"/>
          </a:xfrm>
        </p:spPr>
        <p:txBody>
          <a:bodyPr/>
          <a:lstStyle/>
          <a:p>
            <a:r>
              <a:rPr lang="en-US" dirty="0" smtClean="0"/>
              <a:t>Handles frame synchronization jobs </a:t>
            </a:r>
          </a:p>
          <a:p>
            <a:endParaRPr lang="en-US" dirty="0"/>
          </a:p>
          <a:p>
            <a:r>
              <a:rPr lang="en-US" dirty="0" smtClean="0"/>
              <a:t>Only one frontend component – </a:t>
            </a:r>
            <a:r>
              <a:rPr lang="en-US" dirty="0" err="1" smtClean="0">
                <a:latin typeface="Courier New"/>
                <a:cs typeface="Courier New"/>
              </a:rPr>
              <a:t>QFrameAction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smtClean="0"/>
              <a:t>Emits a signal just before the current buffer is swapped</a:t>
            </a:r>
          </a:p>
          <a:p>
            <a:pPr lvl="1"/>
            <a:r>
              <a:rPr lang="en-US" dirty="0" smtClean="0"/>
              <a:t>Useful for animations synchronized with the Qt 3D engine backend </a:t>
            </a:r>
          </a:p>
          <a:p>
            <a:pPr lvl="2"/>
            <a:r>
              <a:rPr lang="en-US" dirty="0" smtClean="0"/>
              <a:t>E.g. check input and transform an entity or camera in the slot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QLogicAspect</a:t>
            </a:r>
            <a:r>
              <a:rPr lang="en-US" dirty="0" smtClean="0">
                <a:latin typeface="Courier New"/>
                <a:cs typeface="Courier New"/>
              </a:rPr>
              <a:t> 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49796" y="4293096"/>
            <a:ext cx="11089232" cy="1800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void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AnEntity</a:t>
            </a:r>
            <a:r>
              <a:rPr lang="en-US" dirty="0">
                <a:solidFill>
                  <a:srgbClr val="000000"/>
                </a:solidFill>
              </a:rPr>
              <a:t>::</a:t>
            </a:r>
            <a:r>
              <a:rPr lang="en-US" dirty="0" err="1"/>
              <a:t>init</a:t>
            </a:r>
            <a:r>
              <a:rPr lang="en-US" dirty="0">
                <a:solidFill>
                  <a:srgbClr val="000000"/>
                </a:solidFill>
              </a:rPr>
              <a:t>()</a:t>
            </a:r>
            <a:r>
              <a:rPr lang="en-US" dirty="0"/>
              <a:t>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{</a:t>
            </a:r>
            <a:r>
              <a:rPr lang="en-US" dirty="0" smtClean="0"/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/>
              <a:t>m_frameAction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/>
              <a:t>new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>Qt3DLogic</a:t>
            </a:r>
            <a:r>
              <a:rPr lang="en-US" dirty="0">
                <a:solidFill>
                  <a:srgbClr val="000000"/>
                </a:solidFill>
              </a:rPr>
              <a:t>::</a:t>
            </a:r>
            <a:r>
              <a:rPr lang="en-US" dirty="0" err="1"/>
              <a:t>QFrameAction</a:t>
            </a:r>
            <a:r>
              <a:rPr lang="en-US" dirty="0">
                <a:solidFill>
                  <a:srgbClr val="000000"/>
                </a:solidFill>
              </a:rPr>
              <a:t>());</a:t>
            </a:r>
            <a:r>
              <a:rPr lang="en-US" dirty="0"/>
              <a:t>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   /</a:t>
            </a:r>
            <a:r>
              <a:rPr lang="en-US" dirty="0">
                <a:solidFill>
                  <a:srgbClr val="008000"/>
                </a:solidFill>
              </a:rPr>
              <a:t>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float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argument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gives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the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elapsed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time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since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the last frame in </a:t>
            </a:r>
            <a:r>
              <a:rPr lang="en-US" dirty="0" err="1" smtClean="0">
                <a:solidFill>
                  <a:srgbClr val="008000"/>
                </a:solidFill>
              </a:rPr>
              <a:t>ms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80"/>
                </a:solidFill>
              </a:rPr>
              <a:t> </a:t>
            </a:r>
            <a:r>
              <a:rPr lang="en-US" dirty="0" smtClean="0">
                <a:solidFill>
                  <a:srgbClr val="800080"/>
                </a:solidFill>
              </a:rPr>
              <a:t>   </a:t>
            </a:r>
            <a:r>
              <a:rPr lang="en-US" dirty="0" err="1" smtClean="0">
                <a:solidFill>
                  <a:srgbClr val="800080"/>
                </a:solidFill>
              </a:rPr>
              <a:t>QObject</a:t>
            </a:r>
            <a:r>
              <a:rPr lang="en-US" dirty="0">
                <a:solidFill>
                  <a:srgbClr val="000000"/>
                </a:solidFill>
              </a:rPr>
              <a:t>::connect(</a:t>
            </a:r>
            <a:r>
              <a:rPr lang="en-US" dirty="0" err="1"/>
              <a:t>m_frameAction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SIGNAL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/>
              <a:t>triggered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/>
              <a:t>float</a:t>
            </a:r>
            <a:r>
              <a:rPr lang="en-US" dirty="0">
                <a:solidFill>
                  <a:srgbClr val="000000"/>
                </a:solidFill>
              </a:rPr>
              <a:t>)),</a:t>
            </a:r>
            <a:r>
              <a:rPr lang="en-US" dirty="0"/>
              <a:t> this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SLOT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/>
              <a:t>onTriggered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/>
              <a:t>float</a:t>
            </a:r>
            <a:r>
              <a:rPr lang="en-US" dirty="0">
                <a:solidFill>
                  <a:srgbClr val="000000"/>
                </a:solidFill>
              </a:rPr>
              <a:t>)));</a:t>
            </a:r>
            <a:r>
              <a:rPr lang="en-US" dirty="0"/>
              <a:t>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/>
              <a:t>addComponent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/>
              <a:t>m_frameAction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}</a:t>
            </a:r>
            <a:endParaRPr lang="en-US" dirty="0">
              <a:solidFill>
                <a:srgbClr val="C0C0C0"/>
              </a:solidFill>
            </a:endParaRP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3940898032"/>
      </p:ext>
    </p:extLst>
  </p:cSld>
  <p:clrMapOvr>
    <a:masterClrMapping/>
  </p:clrMapOvr>
  <p:transition spd="med"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50720" y="1844825"/>
            <a:ext cx="11087386" cy="4320479"/>
          </a:xfrm>
        </p:spPr>
        <p:txBody>
          <a:bodyPr/>
          <a:lstStyle/>
          <a:p>
            <a:r>
              <a:rPr lang="en-US" dirty="0"/>
              <a:t>Two essential configuration components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QInputSettings</a:t>
            </a:r>
            <a:r>
              <a:rPr lang="en-US" dirty="0"/>
              <a:t> define the event source</a:t>
            </a:r>
          </a:p>
          <a:p>
            <a:pPr lvl="2"/>
            <a:r>
              <a:rPr lang="en-US" dirty="0">
                <a:latin typeface="Courier New"/>
                <a:cs typeface="Courier New"/>
              </a:rPr>
              <a:t>Qt3DExtras::Qt3DWindow </a:t>
            </a:r>
            <a:r>
              <a:rPr lang="en-US" dirty="0"/>
              <a:t>sets the window itself as an event source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QLogicalDevice</a:t>
            </a:r>
            <a:r>
              <a:rPr lang="en-US" dirty="0"/>
              <a:t> defines, which actions (</a:t>
            </a:r>
            <a:r>
              <a:rPr lang="en-US" dirty="0" err="1">
                <a:latin typeface="Courier New"/>
                <a:cs typeface="Courier New"/>
              </a:rPr>
              <a:t>QAction</a:t>
            </a:r>
            <a:r>
              <a:rPr lang="en-US" dirty="0"/>
              <a:t>) an entity uses </a:t>
            </a:r>
          </a:p>
          <a:p>
            <a:pPr lvl="2"/>
            <a:r>
              <a:rPr lang="en-US" dirty="0"/>
              <a:t>The input aspect provides jobs to handle actions for the backend engine </a:t>
            </a:r>
          </a:p>
          <a:p>
            <a:pPr lvl="2"/>
            <a:r>
              <a:rPr lang="en-US" dirty="0"/>
              <a:t>Jobs notify frontend components about input events </a:t>
            </a:r>
          </a:p>
          <a:p>
            <a:pPr lvl="1"/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QAction</a:t>
            </a:r>
            <a:r>
              <a:rPr lang="en-US" dirty="0"/>
              <a:t> links together action inputs, which trigger the same event </a:t>
            </a:r>
          </a:p>
          <a:p>
            <a:pPr lvl="1"/>
            <a:r>
              <a:rPr lang="en-US" dirty="0"/>
              <a:t>Action inputs store physical devices and buttons, triggering an event</a:t>
            </a:r>
          </a:p>
          <a:p>
            <a:pPr marL="357187" lvl="1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In addition to actions, input may affect the axis (</a:t>
            </a:r>
            <a:r>
              <a:rPr lang="en-US" dirty="0" err="1">
                <a:latin typeface="Courier New"/>
                <a:cs typeface="Courier New"/>
              </a:rPr>
              <a:t>QAxis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Like actions, </a:t>
            </a:r>
            <a:r>
              <a:rPr lang="en-US" dirty="0" err="1">
                <a:latin typeface="Courier New"/>
                <a:cs typeface="Courier New"/>
              </a:rPr>
              <a:t>QAxis</a:t>
            </a:r>
            <a:r>
              <a:rPr lang="en-US" dirty="0"/>
              <a:t> stores axis inputs, which trigger an event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QInputAspect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1611504798"/>
      </p:ext>
    </p:extLst>
  </p:cSld>
  <p:clrMapOvr>
    <a:masterClrMapping/>
  </p:clrMapOvr>
  <p:transition spd="med"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Physical devices (</a:t>
            </a:r>
            <a:r>
              <a:rPr lang="en-US" dirty="0" err="1">
                <a:latin typeface="Courier New"/>
                <a:cs typeface="Courier New"/>
              </a:rPr>
              <a:t>QMouseDevice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QKeyboardDevice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QGamepadInput</a:t>
            </a:r>
            <a:r>
              <a:rPr lang="en-US" dirty="0"/>
              <a:t>) dispatch events to input handlers </a:t>
            </a:r>
          </a:p>
          <a:p>
            <a:pPr lvl="1"/>
            <a:endParaRPr lang="en-US" dirty="0"/>
          </a:p>
          <a:p>
            <a:r>
              <a:rPr lang="en-US" dirty="0"/>
              <a:t>Input handlers (</a:t>
            </a:r>
            <a:r>
              <a:rPr lang="en-US" dirty="0" err="1">
                <a:latin typeface="Courier New"/>
                <a:cs typeface="Courier New"/>
              </a:rPr>
              <a:t>QKeyboardHandler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QMouseHandler</a:t>
            </a:r>
            <a:r>
              <a:rPr lang="en-US" dirty="0"/>
              <a:t>) provide event notifications when attached to physical devices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clicked(), entered(), pressed(), released()</a:t>
            </a:r>
          </a:p>
          <a:p>
            <a:pPr lvl="1"/>
            <a:endParaRPr lang="en-US" dirty="0">
              <a:latin typeface="Courier New"/>
              <a:cs typeface="Courier New"/>
            </a:endParaRPr>
          </a:p>
          <a:p>
            <a:r>
              <a:rPr lang="en-GB" dirty="0">
                <a:latin typeface="Courier New"/>
                <a:cs typeface="Courier New"/>
              </a:rPr>
              <a:t>Qt3DRender::</a:t>
            </a:r>
            <a:r>
              <a:rPr lang="en-GB" dirty="0" err="1">
                <a:latin typeface="Courier New"/>
                <a:cs typeface="Courier New"/>
              </a:rPr>
              <a:t>ObjectPicker</a:t>
            </a:r>
            <a:r>
              <a:rPr lang="en-GB" dirty="0">
                <a:latin typeface="Courier New"/>
                <a:cs typeface="Courier New"/>
              </a:rPr>
              <a:t> </a:t>
            </a:r>
            <a:r>
              <a:rPr lang="en-GB" dirty="0"/>
              <a:t>component provides high level picking</a:t>
            </a:r>
          </a:p>
          <a:p>
            <a:pPr lvl="1"/>
            <a:r>
              <a:rPr lang="en-GB" dirty="0"/>
              <a:t>Ray-cast-based picking </a:t>
            </a:r>
          </a:p>
          <a:p>
            <a:pPr lvl="1"/>
            <a:endParaRPr lang="en-GB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 smtClean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Input </a:t>
            </a:r>
          </a:p>
        </p:txBody>
      </p:sp>
    </p:spTree>
    <p:extLst>
      <p:ext uri="{BB962C8B-B14F-4D97-AF65-F5344CB8AC3E}">
        <p14:creationId xmlns:p14="http://schemas.microsoft.com/office/powerpoint/2010/main" val="3353723938"/>
      </p:ext>
    </p:extLst>
  </p:cSld>
  <p:clrMapOvr>
    <a:masterClrMapping/>
  </p:clrMapOvr>
  <p:transition spd="med">
    <p:fade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50720" y="1844825"/>
            <a:ext cx="11087386" cy="2088231"/>
          </a:xfrm>
        </p:spPr>
        <p:txBody>
          <a:bodyPr/>
          <a:lstStyle/>
          <a:p>
            <a:r>
              <a:rPr lang="en-US" dirty="0"/>
              <a:t>Provided by logical devices </a:t>
            </a:r>
            <a:r>
              <a:rPr lang="en-US" dirty="0" err="1">
                <a:latin typeface="Courier New"/>
                <a:cs typeface="Courier New"/>
              </a:rPr>
              <a:t>QLogicalDevice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endParaRPr lang="en-US" dirty="0"/>
          </a:p>
          <a:p>
            <a:r>
              <a:rPr lang="en-US" dirty="0"/>
              <a:t>Maps physical devices </a:t>
            </a:r>
          </a:p>
          <a:p>
            <a:endParaRPr lang="en-US" dirty="0"/>
          </a:p>
          <a:p>
            <a:r>
              <a:rPr lang="en-US" dirty="0"/>
              <a:t>Supports collections of actions and analog axis values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Input </a:t>
            </a: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20" y="3933056"/>
            <a:ext cx="10441160" cy="2421139"/>
          </a:xfrm>
          <a:prstGeom prst="rect">
            <a:avLst/>
          </a:prstGeom>
        </p:spPr>
      </p:pic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750528892"/>
      </p:ext>
    </p:extLst>
  </p:cSld>
  <p:clrMapOvr>
    <a:masterClrMapping/>
  </p:clrMapOvr>
  <p:transition spd="med">
    <p:fad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Input Aspect Front End 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49796" y="1772816"/>
            <a:ext cx="11089232" cy="45365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 err="1" smtClean="0">
                <a:solidFill>
                  <a:srgbClr val="800080"/>
                </a:solidFill>
              </a:rPr>
              <a:t>CameraController</a:t>
            </a:r>
            <a:r>
              <a:rPr lang="en-US" dirty="0">
                <a:solidFill>
                  <a:srgbClr val="000000"/>
                </a:solidFill>
              </a:rPr>
              <a:t>::</a:t>
            </a:r>
            <a:r>
              <a:rPr lang="en-US" dirty="0" err="1">
                <a:solidFill>
                  <a:srgbClr val="000000"/>
                </a:solidFill>
              </a:rPr>
              <a:t>CameraController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800080"/>
                </a:solidFill>
              </a:rPr>
              <a:t>Qt3DCore</a:t>
            </a:r>
            <a:r>
              <a:rPr lang="en-US" dirty="0">
                <a:solidFill>
                  <a:srgbClr val="000000"/>
                </a:solidFill>
              </a:rPr>
              <a:t>::</a:t>
            </a:r>
            <a:r>
              <a:rPr lang="en-US" dirty="0" err="1">
                <a:solidFill>
                  <a:srgbClr val="800080"/>
                </a:solidFill>
              </a:rPr>
              <a:t>QNode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*parent)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</a:rPr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endParaRPr lang="en-US" dirty="0" smtClean="0">
              <a:solidFill>
                <a:srgbClr val="C0C0C0"/>
              </a:solidFill>
            </a:endParaRP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smtClean="0">
                <a:solidFill>
                  <a:srgbClr val="C0C0C0"/>
                </a:solidFill>
              </a:rPr>
              <a:t>   </a:t>
            </a:r>
            <a:r>
              <a:rPr lang="en-US" dirty="0" smtClean="0">
                <a:solidFill>
                  <a:srgbClr val="800080"/>
                </a:solidFill>
              </a:rPr>
              <a:t>Qt3DCore</a:t>
            </a:r>
            <a:r>
              <a:rPr lang="en-US" dirty="0">
                <a:solidFill>
                  <a:srgbClr val="000000"/>
                </a:solidFill>
              </a:rPr>
              <a:t>::</a:t>
            </a:r>
            <a:r>
              <a:rPr lang="en-US" dirty="0" err="1">
                <a:solidFill>
                  <a:srgbClr val="800080"/>
                </a:solidFill>
              </a:rPr>
              <a:t>QEntity</a:t>
            </a:r>
            <a:r>
              <a:rPr lang="en-US" dirty="0">
                <a:solidFill>
                  <a:srgbClr val="000000"/>
                </a:solidFill>
              </a:rPr>
              <a:t>(parent</a:t>
            </a:r>
            <a:r>
              <a:rPr lang="en-US" dirty="0" smtClean="0">
                <a:solidFill>
                  <a:srgbClr val="000000"/>
                </a:solidFill>
              </a:rPr>
              <a:t>),</a:t>
            </a:r>
            <a:r>
              <a:rPr lang="en-US" dirty="0" smtClean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800000"/>
                </a:solidFill>
              </a:rPr>
              <a:t>    </a:t>
            </a:r>
            <a:r>
              <a:rPr lang="en-US" dirty="0" err="1" smtClean="0">
                <a:solidFill>
                  <a:srgbClr val="800000"/>
                </a:solidFill>
              </a:rPr>
              <a:t>m_logicalDevice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/>
              <a:t>new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>Qt3DInput</a:t>
            </a:r>
            <a:r>
              <a:rPr lang="en-US" dirty="0">
                <a:solidFill>
                  <a:srgbClr val="000000"/>
                </a:solidFill>
              </a:rPr>
              <a:t>::</a:t>
            </a:r>
            <a:r>
              <a:rPr lang="en-US" dirty="0" err="1">
                <a:solidFill>
                  <a:srgbClr val="800080"/>
                </a:solidFill>
              </a:rPr>
              <a:t>QLogicalDevice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smtClean="0">
                <a:solidFill>
                  <a:srgbClr val="000000"/>
                </a:solidFill>
              </a:rPr>
              <a:t>),</a:t>
            </a:r>
            <a:endParaRPr lang="en-US" dirty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C0C0C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m_mouseDevice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/>
              <a:t>new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>Qt3DInput</a:t>
            </a:r>
            <a:r>
              <a:rPr lang="en-US" dirty="0">
                <a:solidFill>
                  <a:srgbClr val="000000"/>
                </a:solidFill>
              </a:rPr>
              <a:t>::</a:t>
            </a:r>
            <a:r>
              <a:rPr lang="en-US" dirty="0" err="1">
                <a:solidFill>
                  <a:srgbClr val="800080"/>
                </a:solidFill>
              </a:rPr>
              <a:t>QMouseDevice</a:t>
            </a:r>
            <a:r>
              <a:rPr lang="en-US" dirty="0">
                <a:solidFill>
                  <a:srgbClr val="000000"/>
                </a:solidFill>
              </a:rPr>
              <a:t>()</a:t>
            </a:r>
            <a:r>
              <a:rPr lang="en-US" dirty="0" smtClean="0">
                <a:solidFill>
                  <a:srgbClr val="000000"/>
                </a:solidFill>
              </a:rPr>
              <a:t>),</a:t>
            </a:r>
            <a:endParaRPr lang="en-US" dirty="0">
              <a:solidFill>
                <a:srgbClr val="C0C0C0"/>
              </a:solidFill>
            </a:endParaRP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C0C0C0"/>
                </a:solidFill>
              </a:rPr>
              <a:t>    </a:t>
            </a:r>
            <a:r>
              <a:rPr lang="en-US" dirty="0" err="1" smtClean="0">
                <a:solidFill>
                  <a:srgbClr val="800000"/>
                </a:solidFill>
              </a:rPr>
              <a:t>m_leftMouseButtonAction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/>
              <a:t>new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>Qt3DInput</a:t>
            </a:r>
            <a:r>
              <a:rPr lang="en-US" dirty="0">
                <a:solidFill>
                  <a:srgbClr val="000000"/>
                </a:solidFill>
              </a:rPr>
              <a:t>::</a:t>
            </a:r>
            <a:r>
              <a:rPr lang="en-US" dirty="0" err="1">
                <a:solidFill>
                  <a:srgbClr val="800080"/>
                </a:solidFill>
              </a:rPr>
              <a:t>QAction</a:t>
            </a:r>
            <a:r>
              <a:rPr lang="en-US" dirty="0">
                <a:solidFill>
                  <a:srgbClr val="000000"/>
                </a:solidFill>
              </a:rPr>
              <a:t>()</a:t>
            </a:r>
            <a:r>
              <a:rPr lang="en-US" dirty="0" smtClean="0">
                <a:solidFill>
                  <a:srgbClr val="000000"/>
                </a:solidFill>
              </a:rPr>
              <a:t>),</a:t>
            </a:r>
            <a:r>
              <a:rPr lang="en-US" dirty="0" smtClean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smtClean="0">
                <a:solidFill>
                  <a:srgbClr val="C0C0C0"/>
                </a:solidFill>
              </a:rPr>
              <a:t>   </a:t>
            </a:r>
            <a:r>
              <a:rPr lang="en-US" dirty="0" err="1" smtClean="0">
                <a:solidFill>
                  <a:srgbClr val="800000"/>
                </a:solidFill>
              </a:rPr>
              <a:t>m_rxAxis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/>
              <a:t>new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>Qt3DInput</a:t>
            </a:r>
            <a:r>
              <a:rPr lang="en-US" dirty="0">
                <a:solidFill>
                  <a:srgbClr val="000000"/>
                </a:solidFill>
              </a:rPr>
              <a:t>::</a:t>
            </a:r>
            <a:r>
              <a:rPr lang="en-US" dirty="0" err="1">
                <a:solidFill>
                  <a:srgbClr val="800080"/>
                </a:solidFill>
              </a:rPr>
              <a:t>QAxis</a:t>
            </a:r>
            <a:r>
              <a:rPr lang="en-US" dirty="0">
                <a:solidFill>
                  <a:srgbClr val="000000"/>
                </a:solidFill>
              </a:rPr>
              <a:t>()</a:t>
            </a:r>
            <a:r>
              <a:rPr lang="en-US" dirty="0" smtClean="0">
                <a:solidFill>
                  <a:srgbClr val="000000"/>
                </a:solidFill>
              </a:rPr>
              <a:t>),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   </a:t>
            </a:r>
            <a:r>
              <a:rPr lang="en-US" dirty="0" err="1" smtClean="0">
                <a:solidFill>
                  <a:srgbClr val="800000"/>
                </a:solidFill>
              </a:rPr>
              <a:t>m_mouseRyInput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/>
              <a:t>new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>Qt3DInput</a:t>
            </a:r>
            <a:r>
              <a:rPr lang="en-US" dirty="0">
                <a:solidFill>
                  <a:srgbClr val="000000"/>
                </a:solidFill>
              </a:rPr>
              <a:t>::</a:t>
            </a:r>
            <a:r>
              <a:rPr lang="en-US" dirty="0" err="1">
                <a:solidFill>
                  <a:srgbClr val="800080"/>
                </a:solidFill>
              </a:rPr>
              <a:t>QAnalogAxisInput</a:t>
            </a:r>
            <a:r>
              <a:rPr lang="en-US" dirty="0">
                <a:solidFill>
                  <a:srgbClr val="000000"/>
                </a:solidFill>
              </a:rPr>
              <a:t>()</a:t>
            </a:r>
            <a:r>
              <a:rPr lang="en-US" dirty="0" smtClean="0">
                <a:solidFill>
                  <a:srgbClr val="000000"/>
                </a:solidFill>
              </a:rPr>
              <a:t>) </a:t>
            </a:r>
            <a:r>
              <a:rPr lang="en-US" dirty="0">
                <a:solidFill>
                  <a:srgbClr val="008000"/>
                </a:solidFill>
              </a:rPr>
              <a:t>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+ other actions, axes, and inputs</a:t>
            </a:r>
            <a:endParaRPr lang="en-US" dirty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</a:t>
            </a:r>
            <a:r>
              <a:rPr lang="en-US" dirty="0" smtClean="0">
                <a:solidFill>
                  <a:srgbClr val="008000"/>
                </a:solidFill>
              </a:rPr>
              <a:t>/</a:t>
            </a:r>
            <a:r>
              <a:rPr lang="en-US" dirty="0">
                <a:solidFill>
                  <a:srgbClr val="008000"/>
                </a:solidFill>
              </a:rPr>
              <a:t>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Left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Mouse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Button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Action</a:t>
            </a:r>
            <a:r>
              <a:rPr lang="en-US" dirty="0"/>
              <a:t>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>
                <a:solidFill>
                  <a:srgbClr val="800000"/>
                </a:solidFill>
              </a:rPr>
              <a:t>   </a:t>
            </a:r>
            <a:r>
              <a:rPr lang="en-US" dirty="0" err="1" smtClean="0">
                <a:solidFill>
                  <a:srgbClr val="800000"/>
                </a:solidFill>
              </a:rPr>
              <a:t>m_leftMouseButtonInput</a:t>
            </a:r>
            <a:r>
              <a:rPr lang="en-US" dirty="0">
                <a:solidFill>
                  <a:srgbClr val="000000"/>
                </a:solidFill>
              </a:rPr>
              <a:t>-&gt;</a:t>
            </a:r>
            <a:r>
              <a:rPr lang="en-US" dirty="0" err="1">
                <a:solidFill>
                  <a:srgbClr val="000000"/>
                </a:solidFill>
              </a:rPr>
              <a:t>setButtons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800080"/>
                </a:solidFill>
              </a:rPr>
              <a:t>QVector</a:t>
            </a:r>
            <a:r>
              <a:rPr lang="en-US" dirty="0">
                <a:solidFill>
                  <a:srgbClr val="000000"/>
                </a:solidFill>
              </a:rPr>
              <a:t>&lt;</a:t>
            </a:r>
            <a:r>
              <a:rPr lang="en-US" dirty="0" err="1"/>
              <a:t>int</a:t>
            </a:r>
            <a:r>
              <a:rPr lang="en-US" dirty="0">
                <a:solidFill>
                  <a:srgbClr val="000000"/>
                </a:solidFill>
              </a:rPr>
              <a:t>&gt;()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&lt;&lt;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>Qt</a:t>
            </a:r>
            <a:r>
              <a:rPr lang="en-US" dirty="0">
                <a:solidFill>
                  <a:srgbClr val="000000"/>
                </a:solidFill>
              </a:rPr>
              <a:t>::</a:t>
            </a:r>
            <a:r>
              <a:rPr lang="en-US" dirty="0" err="1">
                <a:solidFill>
                  <a:srgbClr val="800080"/>
                </a:solidFill>
              </a:rPr>
              <a:t>LeftButton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>
                <a:solidFill>
                  <a:srgbClr val="800000"/>
                </a:solidFill>
              </a:rPr>
              <a:t>   </a:t>
            </a:r>
            <a:r>
              <a:rPr lang="en-US" dirty="0" err="1" smtClean="0">
                <a:solidFill>
                  <a:srgbClr val="800000"/>
                </a:solidFill>
              </a:rPr>
              <a:t>m_leftMouseButtonInput</a:t>
            </a:r>
            <a:r>
              <a:rPr lang="en-US" dirty="0">
                <a:solidFill>
                  <a:srgbClr val="000000"/>
                </a:solidFill>
              </a:rPr>
              <a:t>-&gt;</a:t>
            </a:r>
            <a:r>
              <a:rPr lang="en-US" dirty="0" err="1">
                <a:solidFill>
                  <a:srgbClr val="000000"/>
                </a:solidFill>
              </a:rPr>
              <a:t>setSourceDevice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800000"/>
                </a:solidFill>
              </a:rPr>
              <a:t>m_mouseDevice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>
                <a:solidFill>
                  <a:srgbClr val="800000"/>
                </a:solidFill>
              </a:rPr>
              <a:t>   </a:t>
            </a:r>
            <a:r>
              <a:rPr lang="en-US" dirty="0" err="1" smtClean="0">
                <a:solidFill>
                  <a:srgbClr val="800000"/>
                </a:solidFill>
              </a:rPr>
              <a:t>m_leftMouseButtonAction</a:t>
            </a:r>
            <a:r>
              <a:rPr lang="en-US" dirty="0">
                <a:solidFill>
                  <a:srgbClr val="000000"/>
                </a:solidFill>
              </a:rPr>
              <a:t>-&gt;</a:t>
            </a:r>
            <a:r>
              <a:rPr lang="en-US" dirty="0" err="1">
                <a:solidFill>
                  <a:srgbClr val="000000"/>
                </a:solidFill>
              </a:rPr>
              <a:t>addInput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800000"/>
                </a:solidFill>
              </a:rPr>
              <a:t>m_leftMouseButtonInput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smtClean="0"/>
              <a:t>    </a:t>
            </a:r>
            <a:r>
              <a:rPr lang="en-US" dirty="0" smtClean="0">
                <a:solidFill>
                  <a:srgbClr val="008000"/>
                </a:solidFill>
              </a:rPr>
              <a:t>/</a:t>
            </a:r>
            <a:r>
              <a:rPr lang="en-US" dirty="0">
                <a:solidFill>
                  <a:srgbClr val="008000"/>
                </a:solidFill>
              </a:rPr>
              <a:t>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Mouse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X</a:t>
            </a:r>
            <a:r>
              <a:rPr lang="en-US" dirty="0"/>
              <a:t> </a:t>
            </a:r>
            <a:r>
              <a:rPr lang="en-US" dirty="0" smtClean="0"/>
              <a:t>axis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>
                <a:solidFill>
                  <a:srgbClr val="800000"/>
                </a:solidFill>
              </a:rPr>
              <a:t>   </a:t>
            </a:r>
            <a:r>
              <a:rPr lang="en-US" dirty="0" err="1" smtClean="0">
                <a:solidFill>
                  <a:srgbClr val="800000"/>
                </a:solidFill>
              </a:rPr>
              <a:t>m_mouseRxInput</a:t>
            </a:r>
            <a:r>
              <a:rPr lang="en-US" dirty="0">
                <a:solidFill>
                  <a:srgbClr val="000000"/>
                </a:solidFill>
              </a:rPr>
              <a:t>-&gt;</a:t>
            </a:r>
            <a:r>
              <a:rPr lang="en-US" dirty="0" err="1">
                <a:solidFill>
                  <a:srgbClr val="000000"/>
                </a:solidFill>
              </a:rPr>
              <a:t>setAxis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800080"/>
                </a:solidFill>
              </a:rPr>
              <a:t>Qt3DInput</a:t>
            </a:r>
            <a:r>
              <a:rPr lang="en-US" dirty="0">
                <a:solidFill>
                  <a:srgbClr val="000000"/>
                </a:solidFill>
              </a:rPr>
              <a:t>::</a:t>
            </a:r>
            <a:r>
              <a:rPr lang="en-US" dirty="0" err="1">
                <a:solidFill>
                  <a:srgbClr val="800080"/>
                </a:solidFill>
              </a:rPr>
              <a:t>QMouseDevice</a:t>
            </a:r>
            <a:r>
              <a:rPr lang="en-US" dirty="0">
                <a:solidFill>
                  <a:srgbClr val="000000"/>
                </a:solidFill>
              </a:rPr>
              <a:t>::</a:t>
            </a:r>
            <a:r>
              <a:rPr lang="en-US" dirty="0">
                <a:solidFill>
                  <a:srgbClr val="800080"/>
                </a:solidFill>
              </a:rPr>
              <a:t>X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>
                <a:solidFill>
                  <a:srgbClr val="800000"/>
                </a:solidFill>
              </a:rPr>
              <a:t>   </a:t>
            </a:r>
            <a:r>
              <a:rPr lang="en-US" dirty="0" err="1" smtClean="0">
                <a:solidFill>
                  <a:srgbClr val="800000"/>
                </a:solidFill>
              </a:rPr>
              <a:t>m_mouseRxInput</a:t>
            </a:r>
            <a:r>
              <a:rPr lang="en-US" dirty="0">
                <a:solidFill>
                  <a:srgbClr val="000000"/>
                </a:solidFill>
              </a:rPr>
              <a:t>-&gt;</a:t>
            </a:r>
            <a:r>
              <a:rPr lang="en-US" dirty="0" err="1">
                <a:solidFill>
                  <a:srgbClr val="000000"/>
                </a:solidFill>
              </a:rPr>
              <a:t>setSourceDevice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800000"/>
                </a:solidFill>
              </a:rPr>
              <a:t>m_mouseDevice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  <a:r>
              <a:rPr lang="en-US" dirty="0" err="1">
                <a:solidFill>
                  <a:srgbClr val="800000"/>
                </a:solidFill>
              </a:rPr>
              <a:t>m_rxAxis</a:t>
            </a:r>
            <a:r>
              <a:rPr lang="en-US" dirty="0">
                <a:solidFill>
                  <a:srgbClr val="000000"/>
                </a:solidFill>
              </a:rPr>
              <a:t>-&gt;</a:t>
            </a:r>
            <a:r>
              <a:rPr lang="en-US" dirty="0" err="1">
                <a:solidFill>
                  <a:srgbClr val="000000"/>
                </a:solidFill>
              </a:rPr>
              <a:t>addInput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800000"/>
                </a:solidFill>
              </a:rPr>
              <a:t>m_mouseRxInput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smtClean="0"/>
              <a:t>    </a:t>
            </a:r>
            <a:r>
              <a:rPr lang="en-US" dirty="0" smtClean="0">
                <a:solidFill>
                  <a:srgbClr val="008000"/>
                </a:solidFill>
              </a:rPr>
              <a:t>/</a:t>
            </a:r>
            <a:r>
              <a:rPr lang="en-US" dirty="0">
                <a:solidFill>
                  <a:srgbClr val="008000"/>
                </a:solidFill>
              </a:rPr>
              <a:t>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Logical device </a:t>
            </a:r>
            <a:endParaRPr lang="en-US" dirty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    </a:t>
            </a:r>
            <a:r>
              <a:rPr lang="en-US" dirty="0" err="1" smtClean="0">
                <a:solidFill>
                  <a:srgbClr val="800000"/>
                </a:solidFill>
              </a:rPr>
              <a:t>m_logicalDevice</a:t>
            </a:r>
            <a:r>
              <a:rPr lang="en-US" dirty="0">
                <a:solidFill>
                  <a:srgbClr val="000000"/>
                </a:solidFill>
              </a:rPr>
              <a:t>-&gt;</a:t>
            </a:r>
            <a:r>
              <a:rPr lang="en-US" dirty="0" err="1">
                <a:solidFill>
                  <a:srgbClr val="000000"/>
                </a:solidFill>
              </a:rPr>
              <a:t>addAction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800000"/>
                </a:solidFill>
              </a:rPr>
              <a:t>m_leftMouseButtonAction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>
                <a:solidFill>
                  <a:srgbClr val="800000"/>
                </a:solidFill>
              </a:rPr>
              <a:t>   </a:t>
            </a:r>
            <a:r>
              <a:rPr lang="en-US" dirty="0" err="1" smtClean="0">
                <a:solidFill>
                  <a:srgbClr val="800000"/>
                </a:solidFill>
              </a:rPr>
              <a:t>m_logicalDevice</a:t>
            </a:r>
            <a:r>
              <a:rPr lang="en-US" dirty="0">
                <a:solidFill>
                  <a:srgbClr val="000000"/>
                </a:solidFill>
              </a:rPr>
              <a:t>-&gt;</a:t>
            </a:r>
            <a:r>
              <a:rPr lang="en-US" dirty="0" err="1">
                <a:solidFill>
                  <a:srgbClr val="000000"/>
                </a:solidFill>
              </a:rPr>
              <a:t>addAxis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800000"/>
                </a:solidFill>
              </a:rPr>
              <a:t>m_rxAxis</a:t>
            </a:r>
            <a:r>
              <a:rPr lang="en-US" dirty="0" smtClean="0">
                <a:solidFill>
                  <a:srgbClr val="000000"/>
                </a:solidFill>
              </a:rPr>
              <a:t>);</a:t>
            </a:r>
            <a:r>
              <a:rPr lang="en-US" dirty="0" smtClean="0"/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   </a:t>
            </a:r>
            <a:r>
              <a:rPr lang="en-US" dirty="0" err="1" smtClean="0">
                <a:solidFill>
                  <a:srgbClr val="000000"/>
                </a:solidFill>
              </a:rPr>
              <a:t>addComponent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800000"/>
                </a:solidFill>
              </a:rPr>
              <a:t>m_logicalDevice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>
                <a:solidFill>
                  <a:srgbClr val="008000"/>
                </a:solidFill>
              </a:rPr>
              <a:t>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+ other actions, axes, and </a:t>
            </a:r>
            <a:r>
              <a:rPr lang="en-US" dirty="0" smtClean="0">
                <a:solidFill>
                  <a:srgbClr val="008000"/>
                </a:solidFill>
              </a:rPr>
              <a:t>inputs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}</a:t>
            </a: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endParaRPr lang="en-US" dirty="0">
              <a:solidFill>
                <a:srgbClr val="C0C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54090" y="332657"/>
            <a:ext cx="3671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en-US" sz="1400" dirty="0" smtClean="0"/>
              <a:t>Qt3DInputAspect</a:t>
            </a:r>
            <a:endParaRPr lang="en-US" sz="1400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2442669618"/>
      </p:ext>
    </p:extLst>
  </p:cSld>
  <p:clrMapOvr>
    <a:masterClrMapping/>
  </p:clrMapOvr>
  <p:transition spd="med">
    <p:fad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116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Input Aspect Front End 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49796" y="1772817"/>
            <a:ext cx="11089232" cy="25922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void</a:t>
            </a:r>
            <a:r>
              <a:rPr lang="en-US" dirty="0" smtClean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CameraController</a:t>
            </a:r>
            <a:r>
              <a:rPr lang="en-US" dirty="0">
                <a:solidFill>
                  <a:srgbClr val="000000"/>
                </a:solidFill>
              </a:rPr>
              <a:t>::</a:t>
            </a:r>
            <a:r>
              <a:rPr lang="en-US" dirty="0" err="1">
                <a:solidFill>
                  <a:srgbClr val="000000"/>
                </a:solidFill>
              </a:rPr>
              <a:t>frameActionTriggered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/>
              <a:t>float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dt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/>
              <a:t>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{</a:t>
            </a:r>
            <a:r>
              <a:rPr lang="en-US" dirty="0" smtClean="0"/>
              <a:t> </a:t>
            </a:r>
            <a:endParaRPr lang="en-US" dirty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8000"/>
                </a:solidFill>
              </a:rPr>
              <a:t>    /</a:t>
            </a:r>
            <a:r>
              <a:rPr lang="en-US" dirty="0">
                <a:solidFill>
                  <a:srgbClr val="008000"/>
                </a:solidFill>
              </a:rPr>
              <a:t>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Mouse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input</a:t>
            </a:r>
            <a:r>
              <a:rPr lang="en-US" dirty="0"/>
              <a:t>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  <a:r>
              <a:rPr lang="en-US" dirty="0" smtClean="0"/>
              <a:t>   if</a:t>
            </a:r>
            <a:r>
              <a:rPr lang="en-US" dirty="0" smtClean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800000"/>
                </a:solidFill>
              </a:rPr>
              <a:t>m_leftMouseButtonAction</a:t>
            </a:r>
            <a:r>
              <a:rPr lang="en-US" dirty="0">
                <a:solidFill>
                  <a:srgbClr val="000000"/>
                </a:solidFill>
              </a:rPr>
              <a:t>-&gt;</a:t>
            </a:r>
            <a:r>
              <a:rPr lang="en-US" dirty="0" err="1">
                <a:solidFill>
                  <a:srgbClr val="000000"/>
                </a:solidFill>
              </a:rPr>
              <a:t>isActive</a:t>
            </a:r>
            <a:r>
              <a:rPr lang="en-US" dirty="0">
                <a:solidFill>
                  <a:srgbClr val="000000"/>
                </a:solidFill>
              </a:rPr>
              <a:t>())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  <a:r>
              <a:rPr lang="en-US" dirty="0"/>
              <a:t>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  <a:r>
              <a:rPr lang="en-US" dirty="0" smtClean="0"/>
              <a:t>       if</a:t>
            </a:r>
            <a:r>
              <a:rPr lang="en-US" dirty="0" smtClean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800000"/>
                </a:solidFill>
              </a:rPr>
              <a:t>m_rightMouseButtonAction</a:t>
            </a:r>
            <a:r>
              <a:rPr lang="en-US" dirty="0">
                <a:solidFill>
                  <a:srgbClr val="000000"/>
                </a:solidFill>
              </a:rPr>
              <a:t>-&gt;</a:t>
            </a:r>
            <a:r>
              <a:rPr lang="en-US" dirty="0" err="1">
                <a:solidFill>
                  <a:srgbClr val="000000"/>
                </a:solidFill>
              </a:rPr>
              <a:t>isActive</a:t>
            </a:r>
            <a:r>
              <a:rPr lang="en-US" dirty="0">
                <a:solidFill>
                  <a:srgbClr val="000000"/>
                </a:solidFill>
              </a:rPr>
              <a:t>())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  <a:r>
              <a:rPr lang="en-US" dirty="0"/>
              <a:t>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smtClean="0">
                <a:solidFill>
                  <a:srgbClr val="008000"/>
                </a:solidFill>
              </a:rPr>
              <a:t>//Do something with the input value </a:t>
            </a:r>
            <a:r>
              <a:rPr lang="en-US" dirty="0" smtClean="0"/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>
                <a:solidFill>
                  <a:srgbClr val="800000"/>
                </a:solidFill>
              </a:rPr>
              <a:t>           </a:t>
            </a:r>
            <a:r>
              <a:rPr lang="en-US" dirty="0" err="1" smtClean="0">
                <a:solidFill>
                  <a:srgbClr val="800000"/>
                </a:solidFill>
              </a:rPr>
              <a:t>m_camera</a:t>
            </a:r>
            <a:r>
              <a:rPr lang="en-US" dirty="0">
                <a:solidFill>
                  <a:srgbClr val="000000"/>
                </a:solidFill>
              </a:rPr>
              <a:t>-&gt;translate(</a:t>
            </a:r>
            <a:r>
              <a:rPr lang="en-US" dirty="0">
                <a:solidFill>
                  <a:srgbClr val="800080"/>
                </a:solidFill>
              </a:rPr>
              <a:t>QVector3D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8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00"/>
                </a:solidFill>
              </a:rPr>
              <a:t>m_ryAxis</a:t>
            </a:r>
            <a:r>
              <a:rPr lang="en-US" dirty="0">
                <a:solidFill>
                  <a:srgbClr val="000000"/>
                </a:solidFill>
              </a:rPr>
              <a:t>-&gt;value()),</a:t>
            </a:r>
            <a:r>
              <a:rPr lang="en-US" dirty="0">
                <a:solidFill>
                  <a:srgbClr val="C0C0C0"/>
                </a:solidFill>
              </a:rPr>
              <a:t> </a:t>
            </a:r>
            <a:endParaRPr lang="en-US" dirty="0" smtClean="0">
              <a:solidFill>
                <a:srgbClr val="C0C0C0"/>
              </a:solidFill>
            </a:endParaRP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smtClean="0">
                <a:solidFill>
                  <a:srgbClr val="C0C0C0"/>
                </a:solidFill>
              </a:rPr>
              <a:t>                                         </a:t>
            </a:r>
            <a:r>
              <a:rPr lang="en-US" dirty="0" err="1" smtClean="0">
                <a:solidFill>
                  <a:srgbClr val="800000"/>
                </a:solidFill>
              </a:rPr>
              <a:t>m_camera</a:t>
            </a:r>
            <a:r>
              <a:rPr lang="en-US" dirty="0">
                <a:solidFill>
                  <a:srgbClr val="000000"/>
                </a:solidFill>
              </a:rPr>
              <a:t>-&gt;</a:t>
            </a:r>
            <a:r>
              <a:rPr lang="en-US" dirty="0" err="1"/>
              <a:t>DontTranslateViewCenter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       }</a:t>
            </a:r>
            <a:r>
              <a:rPr lang="en-US" dirty="0" smtClean="0"/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   }</a:t>
            </a:r>
            <a:r>
              <a:rPr lang="en-US" dirty="0" smtClean="0"/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}</a:t>
            </a:r>
            <a:r>
              <a:rPr lang="en-US" dirty="0" smtClean="0"/>
              <a:t> </a:t>
            </a:r>
            <a:endParaRPr lang="en-US" dirty="0">
              <a:solidFill>
                <a:srgbClr val="C0C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54090" y="332657"/>
            <a:ext cx="3671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en-US" sz="1400" dirty="0" smtClean="0"/>
              <a:t>Qt3DInputAspect</a:t>
            </a:r>
            <a:endParaRPr lang="en-US" sz="1400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4252237325"/>
      </p:ext>
    </p:extLst>
  </p:cSld>
  <p:clrMapOvr>
    <a:masterClrMapping/>
  </p:clrMapOvr>
  <p:transition spd="med">
    <p:fade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Subclass at least </a:t>
            </a:r>
            <a:r>
              <a:rPr lang="en-US" dirty="0" err="1">
                <a:latin typeface="Courier New"/>
                <a:cs typeface="Courier New"/>
              </a:rPr>
              <a:t>QAbstractAspect</a:t>
            </a:r>
            <a:r>
              <a:rPr lang="en-US" dirty="0"/>
              <a:t> and </a:t>
            </a:r>
            <a:r>
              <a:rPr lang="en-US" dirty="0" err="1">
                <a:latin typeface="Courier New"/>
                <a:cs typeface="Courier New"/>
              </a:rPr>
              <a:t>QAspectJob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Additionally, any number of backend classes, executed by the aspect engine and corresponding frontend classes with configurable properties</a:t>
            </a:r>
          </a:p>
          <a:p>
            <a:pPr lvl="1"/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QAbstractAspect</a:t>
            </a:r>
            <a:r>
              <a:rPr lang="en-US" dirty="0"/>
              <a:t>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onRegistered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low the aspect to do some work now that it is registered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onEngineStartup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/>
              <a:t>Behavior consists of a set of jobs and commands, created in the backend nodes</a:t>
            </a:r>
          </a:p>
          <a:p>
            <a:pPr lvl="2"/>
            <a:r>
              <a:rPr lang="en-US" dirty="0">
                <a:latin typeface="Courier New"/>
                <a:cs typeface="Courier New"/>
              </a:rPr>
              <a:t>virtual </a:t>
            </a:r>
            <a:r>
              <a:rPr lang="en-US" dirty="0" err="1">
                <a:latin typeface="Courier New"/>
                <a:cs typeface="Courier New"/>
              </a:rPr>
              <a:t>QVector</a:t>
            </a:r>
            <a:r>
              <a:rPr lang="en-US" dirty="0">
                <a:latin typeface="Courier New"/>
                <a:cs typeface="Courier New"/>
              </a:rPr>
              <a:t>&lt;</a:t>
            </a:r>
            <a:r>
              <a:rPr lang="en-US" dirty="0" err="1">
                <a:latin typeface="Courier New"/>
                <a:cs typeface="Courier New"/>
              </a:rPr>
              <a:t>QAspectJobPtr</a:t>
            </a:r>
            <a:r>
              <a:rPr lang="en-US" dirty="0">
                <a:latin typeface="Courier New"/>
                <a:cs typeface="Courier New"/>
              </a:rPr>
              <a:t>&gt; </a:t>
            </a:r>
            <a:r>
              <a:rPr lang="en-US" dirty="0" err="1">
                <a:latin typeface="Courier New"/>
                <a:cs typeface="Courier New"/>
              </a:rPr>
              <a:t>jobsToExecute</a:t>
            </a:r>
            <a:r>
              <a:rPr lang="en-US" dirty="0">
                <a:latin typeface="Courier New"/>
                <a:cs typeface="Courier New"/>
              </a:rPr>
              <a:t>(qint64 time);</a:t>
            </a:r>
          </a:p>
          <a:p>
            <a:pPr lvl="2"/>
            <a:r>
              <a:rPr lang="en-US" dirty="0">
                <a:latin typeface="Courier New"/>
                <a:cs typeface="Courier New"/>
              </a:rPr>
              <a:t>virtual </a:t>
            </a:r>
            <a:r>
              <a:rPr lang="en-US" dirty="0" err="1">
                <a:latin typeface="Courier New"/>
                <a:cs typeface="Courier New"/>
              </a:rPr>
              <a:t>QVariant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executeCommand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QStringList</a:t>
            </a:r>
            <a:r>
              <a:rPr lang="en-US" dirty="0">
                <a:latin typeface="Courier New"/>
                <a:cs typeface="Courier New"/>
              </a:rPr>
              <a:t> &amp;</a:t>
            </a:r>
            <a:r>
              <a:rPr lang="en-US" dirty="0" err="1">
                <a:latin typeface="Courier New"/>
                <a:cs typeface="Courier New"/>
              </a:rPr>
              <a:t>args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r>
              <a:rPr lang="en-US" dirty="0" err="1">
                <a:latin typeface="Courier New"/>
                <a:cs typeface="Courier New"/>
              </a:rPr>
              <a:t>QAspectJob</a:t>
            </a:r>
            <a:endParaRPr lang="en-US" dirty="0"/>
          </a:p>
          <a:p>
            <a:pPr lvl="1"/>
            <a:r>
              <a:rPr lang="en-US" dirty="0"/>
              <a:t>Has pure virtual </a:t>
            </a:r>
            <a:r>
              <a:rPr lang="en-US" dirty="0">
                <a:latin typeface="Courier New"/>
                <a:cs typeface="Courier New"/>
              </a:rPr>
              <a:t>run()</a:t>
            </a:r>
            <a:r>
              <a:rPr lang="en-US" dirty="0"/>
              <a:t> function</a:t>
            </a:r>
          </a:p>
          <a:p>
            <a:pPr lvl="1"/>
            <a:r>
              <a:rPr lang="en-US" dirty="0"/>
              <a:t>Jobs may have dependencies =&gt; queued by the same thread 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117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Aspects 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14554804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50720" y="1844825"/>
            <a:ext cx="11087386" cy="1512167"/>
          </a:xfrm>
        </p:spPr>
        <p:txBody>
          <a:bodyPr/>
          <a:lstStyle/>
          <a:p>
            <a:r>
              <a:rPr lang="en-US" dirty="0"/>
              <a:t>Rather basic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/>
              <a:t> subclass</a:t>
            </a:r>
          </a:p>
          <a:p>
            <a:pPr lvl="1"/>
            <a:r>
              <a:rPr lang="en-US" dirty="0"/>
              <a:t>Typically derived from </a:t>
            </a:r>
            <a:r>
              <a:rPr lang="en-US" dirty="0">
                <a:latin typeface="Courier New"/>
                <a:cs typeface="Courier New"/>
              </a:rPr>
              <a:t>Node</a:t>
            </a:r>
            <a:r>
              <a:rPr lang="en-US" dirty="0"/>
              <a:t> or </a:t>
            </a:r>
            <a:r>
              <a:rPr lang="en-US" dirty="0">
                <a:latin typeface="Courier New"/>
                <a:cs typeface="Courier New"/>
              </a:rPr>
              <a:t>Component</a:t>
            </a:r>
          </a:p>
          <a:p>
            <a:pPr lvl="1"/>
            <a:r>
              <a:rPr lang="en-US" dirty="0"/>
              <a:t>Add properties for providing data to backend nodes</a:t>
            </a:r>
          </a:p>
          <a:p>
            <a:pPr lvl="1"/>
            <a:r>
              <a:rPr lang="en-US" dirty="0"/>
              <a:t>Add signals for backend communication and for notifying entities 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118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Frontend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51384" y="3501008"/>
            <a:ext cx="11089232" cy="23042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c</a:t>
            </a:r>
            <a:r>
              <a:rPr lang="en-US" dirty="0" smtClean="0"/>
              <a:t>lass</a:t>
            </a:r>
            <a:r>
              <a:rPr lang="en-US" dirty="0" smtClean="0">
                <a:solidFill>
                  <a:srgbClr val="C0C0C0"/>
                </a:solidFill>
              </a:rPr>
              <a:t> </a:t>
            </a:r>
            <a:r>
              <a:rPr lang="en-US" dirty="0" err="1" smtClean="0">
                <a:solidFill>
                  <a:srgbClr val="800080"/>
                </a:solidFill>
              </a:rPr>
              <a:t>FrontendClass</a:t>
            </a:r>
            <a:r>
              <a:rPr lang="en-US" dirty="0" smtClean="0"/>
              <a:t>:</a:t>
            </a:r>
            <a:r>
              <a:rPr lang="en-US" dirty="0" smtClean="0">
                <a:solidFill>
                  <a:srgbClr val="C0C0C0"/>
                </a:solidFill>
              </a:rPr>
              <a:t> </a:t>
            </a:r>
            <a:r>
              <a:rPr lang="en-US" dirty="0"/>
              <a:t>public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>Qt3DCore</a:t>
            </a:r>
            <a:r>
              <a:rPr lang="en-US" dirty="0"/>
              <a:t>::</a:t>
            </a:r>
            <a:r>
              <a:rPr lang="en-US" dirty="0" err="1">
                <a:solidFill>
                  <a:srgbClr val="800080"/>
                </a:solidFill>
              </a:rPr>
              <a:t>QComponent</a:t>
            </a:r>
            <a:r>
              <a:rPr lang="en-US" dirty="0"/>
              <a:t>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{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80"/>
                </a:solidFill>
              </a:rPr>
              <a:t> </a:t>
            </a:r>
            <a:r>
              <a:rPr lang="en-US" dirty="0" smtClean="0">
                <a:solidFill>
                  <a:srgbClr val="000080"/>
                </a:solidFill>
              </a:rPr>
              <a:t>   Q_OBJECT</a:t>
            </a:r>
            <a:r>
              <a:rPr lang="en-US" dirty="0" smtClean="0"/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800080"/>
                </a:solidFill>
              </a:rPr>
              <a:t>    Q_PROPERTY</a:t>
            </a:r>
            <a:r>
              <a:rPr lang="en-US" dirty="0"/>
              <a:t>(</a:t>
            </a:r>
            <a:r>
              <a:rPr lang="en-US" dirty="0" err="1"/>
              <a:t>bool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focus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READ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focus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WRITE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setFocus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NOTIFY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focusChanged</a:t>
            </a:r>
            <a:r>
              <a:rPr lang="en-US" dirty="0"/>
              <a:t>)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public</a:t>
            </a:r>
            <a:r>
              <a:rPr lang="en-US" dirty="0"/>
              <a:t>: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  <a:r>
              <a:rPr lang="en-US" dirty="0" smtClean="0"/>
              <a:t>   explicit</a:t>
            </a:r>
            <a:r>
              <a:rPr lang="en-US" dirty="0" smtClean="0">
                <a:solidFill>
                  <a:srgbClr val="C0C0C0"/>
                </a:solidFill>
              </a:rPr>
              <a:t> </a:t>
            </a:r>
            <a:r>
              <a:rPr lang="en-US" dirty="0" err="1" smtClean="0">
                <a:solidFill>
                  <a:srgbClr val="800080"/>
                </a:solidFill>
              </a:rPr>
              <a:t>FrontendClass</a:t>
            </a:r>
            <a:r>
              <a:rPr lang="en-US" dirty="0" smtClean="0"/>
              <a:t>(</a:t>
            </a:r>
            <a:r>
              <a:rPr lang="en-US" dirty="0" err="1">
                <a:solidFill>
                  <a:srgbClr val="800080"/>
                </a:solidFill>
              </a:rPr>
              <a:t>QNode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*parent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nullptr</a:t>
            </a:r>
            <a:r>
              <a:rPr lang="en-US" dirty="0"/>
              <a:t>);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  <a:r>
              <a:rPr lang="en-US" dirty="0" smtClean="0"/>
              <a:t>   ~</a:t>
            </a:r>
            <a:r>
              <a:rPr lang="en-US" dirty="0" err="1" smtClean="0">
                <a:solidFill>
                  <a:srgbClr val="800080"/>
                </a:solidFill>
              </a:rPr>
              <a:t>FrontendClass</a:t>
            </a:r>
            <a:r>
              <a:rPr lang="en-US" dirty="0" smtClean="0"/>
              <a:t>(</a:t>
            </a:r>
            <a:r>
              <a:rPr lang="en-US" dirty="0"/>
              <a:t>); </a:t>
            </a:r>
            <a:br>
              <a:rPr lang="en-US" dirty="0"/>
            </a:br>
            <a:r>
              <a:rPr lang="en-US" dirty="0">
                <a:solidFill>
                  <a:srgbClr val="800000"/>
                </a:solidFill>
              </a:rPr>
              <a:t>Q_SIGNALS</a:t>
            </a:r>
            <a:r>
              <a:rPr lang="en-US" dirty="0"/>
              <a:t>: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    void</a:t>
            </a:r>
            <a:r>
              <a:rPr lang="en-US" dirty="0" smtClean="0">
                <a:solidFill>
                  <a:srgbClr val="C0C0C0"/>
                </a:solidFill>
              </a:rPr>
              <a:t> </a:t>
            </a:r>
            <a:r>
              <a:rPr lang="en-US" dirty="0" err="1"/>
              <a:t>focusChanged</a:t>
            </a:r>
            <a:r>
              <a:rPr lang="en-US" dirty="0"/>
              <a:t>(</a:t>
            </a:r>
            <a:r>
              <a:rPr lang="en-US" dirty="0" err="1"/>
              <a:t>bool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focus); </a:t>
            </a:r>
            <a:br>
              <a:rPr lang="en-US" dirty="0"/>
            </a:br>
            <a:endParaRPr lang="en-US" dirty="0">
              <a:solidFill>
                <a:srgbClr val="C0C0C0"/>
              </a:solidFill>
            </a:endParaRP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1085402624"/>
      </p:ext>
    </p:extLst>
  </p:cSld>
  <p:clrMapOvr>
    <a:masterClrMapping/>
  </p:clrMapOvr>
  <p:transition spd="med">
    <p:fade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50720" y="1844825"/>
            <a:ext cx="11087386" cy="1512167"/>
          </a:xfrm>
        </p:spPr>
        <p:txBody>
          <a:bodyPr/>
          <a:lstStyle/>
          <a:p>
            <a:r>
              <a:rPr lang="en-US" dirty="0"/>
              <a:t>Map frontend and backend nodes </a:t>
            </a:r>
          </a:p>
          <a:p>
            <a:r>
              <a:rPr lang="en-US" dirty="0"/>
              <a:t>Nodes are created, if needed</a:t>
            </a:r>
          </a:p>
          <a:p>
            <a:r>
              <a:rPr lang="en-US" dirty="0"/>
              <a:t>Provide jobs </a:t>
            </a:r>
          </a:p>
          <a:p>
            <a:pPr lvl="1"/>
            <a:r>
              <a:rPr lang="en-US" dirty="0"/>
              <a:t>Jobs are executed for each frame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119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Aspect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51384" y="3501008"/>
            <a:ext cx="11089232" cy="27363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srgbClr val="800080"/>
                </a:solidFill>
              </a:rPr>
              <a:t>CustomAspect</a:t>
            </a:r>
            <a:r>
              <a:rPr lang="en-US" dirty="0"/>
              <a:t>::</a:t>
            </a:r>
            <a:r>
              <a:rPr lang="en-US" dirty="0" err="1">
                <a:solidFill>
                  <a:srgbClr val="800080"/>
                </a:solidFill>
              </a:rPr>
              <a:t>CustomAspect</a:t>
            </a:r>
            <a:r>
              <a:rPr lang="en-US" dirty="0"/>
              <a:t>(</a:t>
            </a:r>
            <a:r>
              <a:rPr lang="en-US" dirty="0" err="1">
                <a:solidFill>
                  <a:srgbClr val="800080"/>
                </a:solidFill>
              </a:rPr>
              <a:t>QObject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*parent)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QAbstractAspect</a:t>
            </a:r>
            <a:r>
              <a:rPr lang="en-US" dirty="0"/>
              <a:t>(parent)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{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   </a:t>
            </a:r>
            <a:r>
              <a:rPr lang="en-US" dirty="0" err="1"/>
              <a:t>registerBackendType</a:t>
            </a:r>
            <a:r>
              <a:rPr lang="en-US" dirty="0"/>
              <a:t>&lt;</a:t>
            </a:r>
            <a:r>
              <a:rPr lang="en-US" dirty="0" err="1">
                <a:solidFill>
                  <a:srgbClr val="800080"/>
                </a:solidFill>
              </a:rPr>
              <a:t>FrontendClass</a:t>
            </a:r>
            <a:r>
              <a:rPr lang="en-US" dirty="0"/>
              <a:t>&gt;(</a:t>
            </a:r>
            <a:r>
              <a:rPr lang="en-US" dirty="0" err="1">
                <a:solidFill>
                  <a:srgbClr val="800080"/>
                </a:solidFill>
              </a:rPr>
              <a:t>QBackendNodeMapperPtr</a:t>
            </a:r>
            <a:r>
              <a:rPr lang="en-US" dirty="0"/>
              <a:t>(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       new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BackendNodeFunctor</a:t>
            </a:r>
            <a:r>
              <a:rPr lang="en-US" dirty="0"/>
              <a:t>(this,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00"/>
                </a:solidFill>
              </a:rPr>
              <a:t>m_handler</a:t>
            </a:r>
            <a:r>
              <a:rPr lang="en-US" dirty="0" err="1"/>
              <a:t>.data</a:t>
            </a:r>
            <a:r>
              <a:rPr lang="en-US" dirty="0"/>
              <a:t>())));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}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C0C0C0"/>
              </a:solidFill>
            </a:endParaRP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srgbClr val="800080"/>
                </a:solidFill>
              </a:rPr>
              <a:t>QVector</a:t>
            </a:r>
            <a:r>
              <a:rPr lang="en-US" dirty="0"/>
              <a:t>&lt;</a:t>
            </a:r>
            <a:r>
              <a:rPr lang="en-US" dirty="0" err="1">
                <a:solidFill>
                  <a:srgbClr val="800080"/>
                </a:solidFill>
              </a:rPr>
              <a:t>QAspectJobPtr</a:t>
            </a:r>
            <a:r>
              <a:rPr lang="en-US" dirty="0"/>
              <a:t>&gt;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CustomAspect</a:t>
            </a:r>
            <a:r>
              <a:rPr lang="en-US" dirty="0"/>
              <a:t>::</a:t>
            </a:r>
            <a:r>
              <a:rPr lang="en-US" i="1" dirty="0" err="1">
                <a:solidFill>
                  <a:srgbClr val="000000"/>
                </a:solidFill>
              </a:rPr>
              <a:t>jobsToExecute</a:t>
            </a:r>
            <a:r>
              <a:rPr lang="en-US" dirty="0"/>
              <a:t>(</a:t>
            </a:r>
            <a:r>
              <a:rPr lang="en-US" dirty="0">
                <a:solidFill>
                  <a:srgbClr val="800080"/>
                </a:solidFill>
              </a:rPr>
              <a:t>qint64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time)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>
                <a:solidFill>
                  <a:srgbClr val="800080"/>
                </a:solidFill>
              </a:rPr>
              <a:t>QVector</a:t>
            </a:r>
            <a:r>
              <a:rPr lang="en-US" dirty="0"/>
              <a:t>&lt;</a:t>
            </a:r>
            <a:r>
              <a:rPr lang="en-US" dirty="0" err="1">
                <a:solidFill>
                  <a:srgbClr val="800080"/>
                </a:solidFill>
              </a:rPr>
              <a:t>QAspectJobPtr</a:t>
            </a:r>
            <a:r>
              <a:rPr lang="en-US" dirty="0"/>
              <a:t>&gt;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jobs;  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jobs.append</a:t>
            </a:r>
            <a:r>
              <a:rPr lang="en-US" dirty="0"/>
              <a:t>(</a:t>
            </a:r>
            <a:r>
              <a:rPr lang="en-US" dirty="0" err="1">
                <a:solidFill>
                  <a:srgbClr val="800000"/>
                </a:solidFill>
              </a:rPr>
              <a:t>m_handler</a:t>
            </a:r>
            <a:r>
              <a:rPr lang="en-US" dirty="0"/>
              <a:t>-&gt;jobs());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}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1594835945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Qt, there is always a window</a:t>
            </a:r>
          </a:p>
          <a:p>
            <a:pPr lvl="1"/>
            <a:r>
              <a:rPr lang="en-US" dirty="0" smtClean="0"/>
              <a:t>No matter if widgets, OpenGL, Qt Quick, or web engine is used </a:t>
            </a:r>
          </a:p>
          <a:p>
            <a:pPr lvl="1"/>
            <a:endParaRPr lang="en-US" dirty="0"/>
          </a:p>
          <a:p>
            <a:r>
              <a:rPr lang="en-US" dirty="0" smtClean="0"/>
              <a:t>Possible to sub-class </a:t>
            </a:r>
            <a:r>
              <a:rPr lang="en-US" dirty="0" err="1" smtClean="0">
                <a:latin typeface="Courier New"/>
                <a:cs typeface="Courier New"/>
              </a:rPr>
              <a:t>QWindow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Does not provide any render functions – must be implemented by the developer</a:t>
            </a:r>
          </a:p>
          <a:p>
            <a:pPr lvl="1"/>
            <a:r>
              <a:rPr lang="en-US" dirty="0" smtClean="0"/>
              <a:t>Before rendering, an OpenGL context must be created and made current – API available in </a:t>
            </a:r>
            <a:r>
              <a:rPr lang="en-US" dirty="0" err="1" smtClean="0">
                <a:latin typeface="Courier New"/>
                <a:cs typeface="Courier New"/>
              </a:rPr>
              <a:t>QOpenGLcontext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Window re-paint is requested with </a:t>
            </a:r>
            <a:r>
              <a:rPr lang="en-US" dirty="0" err="1" smtClean="0">
                <a:latin typeface="Courier New"/>
                <a:cs typeface="Courier New"/>
              </a:rPr>
              <a:t>QWindow</a:t>
            </a:r>
            <a:r>
              <a:rPr lang="en-US" dirty="0" smtClean="0">
                <a:latin typeface="Courier New"/>
                <a:cs typeface="Courier New"/>
              </a:rPr>
              <a:t>::update() </a:t>
            </a:r>
            <a:r>
              <a:rPr lang="en-US" dirty="0" smtClean="0"/>
              <a:t>in an event handler</a:t>
            </a:r>
          </a:p>
          <a:p>
            <a:pPr lvl="2"/>
            <a:r>
              <a:rPr lang="en-US" dirty="0" smtClean="0"/>
              <a:t>For example, when an animation timer expires or any mouse, touch, key event changes the model</a:t>
            </a:r>
          </a:p>
          <a:p>
            <a:pPr lvl="1"/>
            <a:r>
              <a:rPr lang="en-US" dirty="0" smtClean="0"/>
              <a:t>Custom event handler implemented for </a:t>
            </a:r>
            <a:r>
              <a:rPr lang="en-US" dirty="0" err="1" smtClean="0">
                <a:latin typeface="Courier New"/>
                <a:cs typeface="Courier New"/>
              </a:rPr>
              <a:t>QEvent</a:t>
            </a:r>
            <a:r>
              <a:rPr lang="en-US" dirty="0" smtClean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UpdateRequest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event, which calls the </a:t>
            </a:r>
            <a:r>
              <a:rPr lang="en-US" dirty="0" smtClean="0">
                <a:latin typeface="Courier New"/>
                <a:cs typeface="Courier New"/>
              </a:rPr>
              <a:t>render()</a:t>
            </a:r>
            <a:r>
              <a:rPr lang="en-US" dirty="0" smtClean="0"/>
              <a:t> function</a:t>
            </a:r>
          </a:p>
          <a:p>
            <a:endParaRPr lang="en-US" dirty="0"/>
          </a:p>
          <a:p>
            <a:r>
              <a:rPr lang="en-US" dirty="0" smtClean="0"/>
              <a:t>More convenient to use </a:t>
            </a:r>
            <a:r>
              <a:rPr lang="en-US" dirty="0" err="1" smtClean="0">
                <a:latin typeface="Courier New"/>
                <a:cs typeface="Courier New"/>
              </a:rPr>
              <a:t>QOpenGLWidget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/>
                <a:cs typeface="Courier New"/>
              </a:rPr>
              <a:t>QOpenGLWindow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No need to explicitly manage the context object</a:t>
            </a:r>
          </a:p>
          <a:p>
            <a:pPr lvl="1"/>
            <a:r>
              <a:rPr lang="en-US" dirty="0" smtClean="0"/>
              <a:t>Provide common API: </a:t>
            </a:r>
            <a:r>
              <a:rPr lang="en-US" dirty="0" err="1" smtClean="0">
                <a:latin typeface="Courier New"/>
                <a:cs typeface="Courier New"/>
              </a:rPr>
              <a:t>initializeGL</a:t>
            </a:r>
            <a:r>
              <a:rPr lang="en-US" dirty="0" smtClean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paintGL</a:t>
            </a:r>
            <a:r>
              <a:rPr lang="en-US" dirty="0" smtClean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resizeGL</a:t>
            </a:r>
            <a:r>
              <a:rPr lang="en-US" dirty="0" smtClean="0">
                <a:latin typeface="Courier New"/>
                <a:cs typeface="Courier New"/>
              </a:rPr>
              <a:t>()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 </a:t>
            </a:r>
            <a:r>
              <a:rPr lang="en-US" dirty="0" err="1" smtClean="0"/>
              <a:t>Gui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276052188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50720" y="1844825"/>
            <a:ext cx="11087386" cy="1512167"/>
          </a:xfrm>
        </p:spPr>
        <p:txBody>
          <a:bodyPr/>
          <a:lstStyle/>
          <a:p>
            <a:r>
              <a:rPr lang="en-US" dirty="0"/>
              <a:t>Derive from </a:t>
            </a:r>
            <a:r>
              <a:rPr lang="en-US" dirty="0" err="1">
                <a:latin typeface="Courier New"/>
                <a:cs typeface="Courier New"/>
              </a:rPr>
              <a:t>QBackendNode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/>
                <a:cs typeface="Courier New"/>
              </a:rPr>
              <a:t>sceneChangeEvent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to notify property changes in the frontend class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initializeFromPeer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is used for further initialization after the backend has been created 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Nodes or node ids often managed by a custom class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120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Nodes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51384" y="3501008"/>
            <a:ext cx="11089232" cy="27363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class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BackendNode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public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>Qt3DCore</a:t>
            </a:r>
            <a:r>
              <a:rPr lang="en-US" dirty="0"/>
              <a:t>::</a:t>
            </a:r>
            <a:r>
              <a:rPr lang="en-US" dirty="0" err="1">
                <a:solidFill>
                  <a:srgbClr val="800080"/>
                </a:solidFill>
              </a:rPr>
              <a:t>QBackendNode</a:t>
            </a:r>
            <a:r>
              <a:rPr lang="en-US" dirty="0"/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{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public: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80"/>
                </a:solidFill>
              </a:rPr>
              <a:t>    </a:t>
            </a:r>
            <a:r>
              <a:rPr lang="en-US" dirty="0" err="1">
                <a:solidFill>
                  <a:srgbClr val="800080"/>
                </a:solidFill>
              </a:rPr>
              <a:t>BackendNode</a:t>
            </a:r>
            <a:r>
              <a:rPr lang="en-US" dirty="0"/>
              <a:t>(); </a:t>
            </a:r>
            <a:br>
              <a:rPr lang="en-US" dirty="0"/>
            </a:br>
            <a:r>
              <a:rPr lang="en-US" dirty="0"/>
              <a:t>    void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sceneChangeEvent</a:t>
            </a:r>
            <a:r>
              <a:rPr lang="en-US" dirty="0"/>
              <a:t>(</a:t>
            </a:r>
            <a:r>
              <a:rPr lang="en-US" dirty="0" err="1"/>
              <a:t>const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>Qt3DCore</a:t>
            </a:r>
            <a:r>
              <a:rPr lang="en-US" dirty="0"/>
              <a:t>::</a:t>
            </a:r>
            <a:r>
              <a:rPr lang="en-US" dirty="0" err="1">
                <a:solidFill>
                  <a:srgbClr val="800080"/>
                </a:solidFill>
              </a:rPr>
              <a:t>QSceneChangePtr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&amp;e)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Q_DECL_OVERRIDE</a:t>
            </a:r>
            <a:r>
              <a:rPr lang="en-US" dirty="0"/>
              <a:t>; </a:t>
            </a:r>
            <a:br>
              <a:rPr lang="en-US" dirty="0"/>
            </a:br>
            <a:r>
              <a:rPr lang="en-US" dirty="0"/>
              <a:t>protected: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   void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requestFocus</a:t>
            </a:r>
            <a:r>
              <a:rPr lang="en-US" dirty="0"/>
              <a:t>(); </a:t>
            </a:r>
            <a:br>
              <a:rPr lang="en-US" dirty="0"/>
            </a:br>
            <a:r>
              <a:rPr lang="en-US" dirty="0"/>
              <a:t>private: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   void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initializeFromPeer</a:t>
            </a:r>
            <a:r>
              <a:rPr lang="en-US" dirty="0"/>
              <a:t>(</a:t>
            </a:r>
            <a:r>
              <a:rPr lang="en-US" dirty="0" err="1"/>
              <a:t>const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>Qt3DCore</a:t>
            </a:r>
            <a:r>
              <a:rPr lang="en-US" dirty="0"/>
              <a:t>::</a:t>
            </a:r>
            <a:r>
              <a:rPr lang="en-US" dirty="0" err="1">
                <a:solidFill>
                  <a:srgbClr val="800080"/>
                </a:solidFill>
              </a:rPr>
              <a:t>QNodeCreatedChangeBasePtr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&amp;change)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Q_DECL_FINAL</a:t>
            </a:r>
            <a:r>
              <a:rPr lang="en-US" dirty="0"/>
              <a:t>; 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800080"/>
                </a:solidFill>
              </a:rPr>
              <a:t>Handler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*</a:t>
            </a:r>
            <a:r>
              <a:rPr lang="en-US" dirty="0" err="1">
                <a:solidFill>
                  <a:srgbClr val="800000"/>
                </a:solidFill>
              </a:rPr>
              <a:t>m_Handler</a:t>
            </a:r>
            <a:r>
              <a:rPr lang="en-US" dirty="0"/>
              <a:t>;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   </a:t>
            </a:r>
            <a:r>
              <a:rPr lang="en-US" dirty="0" err="1"/>
              <a:t>bool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00"/>
                </a:solidFill>
              </a:rPr>
              <a:t>m_focus</a:t>
            </a:r>
            <a:r>
              <a:rPr lang="en-US" dirty="0"/>
              <a:t>;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}; </a:t>
            </a:r>
            <a:endParaRPr lang="en-US" dirty="0">
              <a:solidFill>
                <a:srgbClr val="C0C0C0"/>
              </a:solidFill>
            </a:endParaRP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2346227325"/>
      </p:ext>
    </p:extLst>
  </p:cSld>
  <p:clrMapOvr>
    <a:masterClrMapping/>
  </p:clrMapOvr>
  <p:transition spd="med">
    <p:fade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50720" y="1844825"/>
            <a:ext cx="11087386" cy="720079"/>
          </a:xfrm>
        </p:spPr>
        <p:txBody>
          <a:bodyPr/>
          <a:lstStyle/>
          <a:p>
            <a:r>
              <a:rPr lang="en-US" dirty="0"/>
              <a:t>Creates and maps backend nodes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 smtClean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121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Node Mapper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49796" y="2348880"/>
            <a:ext cx="11089232" cy="38884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80"/>
                </a:solidFill>
              </a:rPr>
              <a:t>Qt3DCore</a:t>
            </a:r>
            <a:r>
              <a:rPr lang="en-US" dirty="0"/>
              <a:t>::</a:t>
            </a:r>
            <a:r>
              <a:rPr lang="en-US" dirty="0" err="1">
                <a:solidFill>
                  <a:srgbClr val="800080"/>
                </a:solidFill>
              </a:rPr>
              <a:t>QBackendNode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*</a:t>
            </a:r>
            <a:r>
              <a:rPr lang="en-US" dirty="0" err="1">
                <a:solidFill>
                  <a:srgbClr val="800080"/>
                </a:solidFill>
              </a:rPr>
              <a:t>BackendFunctor</a:t>
            </a:r>
            <a:r>
              <a:rPr lang="en-US" dirty="0"/>
              <a:t>::</a:t>
            </a:r>
            <a:r>
              <a:rPr lang="en-US" i="1" dirty="0">
                <a:solidFill>
                  <a:srgbClr val="000000"/>
                </a:solidFill>
              </a:rPr>
              <a:t>create</a:t>
            </a:r>
            <a:r>
              <a:rPr lang="en-US" dirty="0"/>
              <a:t>(</a:t>
            </a:r>
            <a:r>
              <a:rPr lang="en-US" dirty="0" err="1"/>
              <a:t>const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>Qt3DCore</a:t>
            </a:r>
            <a:r>
              <a:rPr lang="en-US" dirty="0"/>
              <a:t>::</a:t>
            </a:r>
            <a:r>
              <a:rPr lang="en-US" dirty="0" err="1">
                <a:solidFill>
                  <a:srgbClr val="800080"/>
                </a:solidFill>
              </a:rPr>
              <a:t>QNodeCreatedChangeBasePtr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&amp;change)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const</a:t>
            </a:r>
            <a:r>
              <a:rPr lang="en-US" dirty="0"/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{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80"/>
                </a:solidFill>
              </a:rPr>
              <a:t>    </a:t>
            </a:r>
            <a:r>
              <a:rPr lang="en-US" dirty="0" err="1">
                <a:solidFill>
                  <a:srgbClr val="800080"/>
                </a:solidFill>
              </a:rPr>
              <a:t>BackendNode</a:t>
            </a:r>
            <a:r>
              <a:rPr lang="en-US" dirty="0">
                <a:solidFill>
                  <a:srgbClr val="800080"/>
                </a:solidFill>
              </a:rPr>
              <a:t> </a:t>
            </a:r>
            <a:r>
              <a:rPr lang="en-US" dirty="0"/>
              <a:t>*node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00"/>
                </a:solidFill>
              </a:rPr>
              <a:t>m_handler</a:t>
            </a:r>
            <a:r>
              <a:rPr lang="en-US" dirty="0"/>
              <a:t>-&gt;</a:t>
            </a:r>
            <a:r>
              <a:rPr lang="en-US" dirty="0" err="1"/>
              <a:t>resourceManager</a:t>
            </a:r>
            <a:r>
              <a:rPr lang="en-US" dirty="0"/>
              <a:t>()-&gt;</a:t>
            </a:r>
            <a:r>
              <a:rPr lang="en-US" dirty="0" err="1"/>
              <a:t>getOrCreateResource</a:t>
            </a:r>
            <a:r>
              <a:rPr lang="en-US" dirty="0"/>
              <a:t>(change-&gt;</a:t>
            </a:r>
            <a:r>
              <a:rPr lang="en-US" dirty="0" err="1"/>
              <a:t>subjectId</a:t>
            </a:r>
            <a:r>
              <a:rPr lang="en-US" dirty="0"/>
              <a:t>());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   node-&gt;</a:t>
            </a:r>
            <a:r>
              <a:rPr lang="en-US" dirty="0" err="1"/>
              <a:t>setCustomAspect</a:t>
            </a:r>
            <a:r>
              <a:rPr lang="en-US" dirty="0"/>
              <a:t>(</a:t>
            </a:r>
            <a:r>
              <a:rPr lang="en-US" dirty="0" err="1">
                <a:solidFill>
                  <a:srgbClr val="800000"/>
                </a:solidFill>
              </a:rPr>
              <a:t>m_customAspect</a:t>
            </a:r>
            <a:r>
              <a:rPr lang="en-US" dirty="0"/>
              <a:t>);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   node-&gt;</a:t>
            </a:r>
            <a:r>
              <a:rPr lang="en-US" dirty="0" err="1"/>
              <a:t>setHandler</a:t>
            </a:r>
            <a:r>
              <a:rPr lang="en-US" dirty="0"/>
              <a:t>(</a:t>
            </a:r>
            <a:r>
              <a:rPr lang="en-US" dirty="0" err="1">
                <a:solidFill>
                  <a:srgbClr val="800000"/>
                </a:solidFill>
              </a:rPr>
              <a:t>m_handler</a:t>
            </a:r>
            <a:r>
              <a:rPr lang="en-US" dirty="0"/>
              <a:t>);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00"/>
                </a:solidFill>
              </a:rPr>
              <a:t>    </a:t>
            </a:r>
            <a:r>
              <a:rPr lang="en-US" dirty="0"/>
              <a:t>return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node;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} </a:t>
            </a:r>
            <a:br>
              <a:rPr lang="en-US" dirty="0"/>
            </a:br>
            <a:r>
              <a:rPr lang="en-US" dirty="0">
                <a:solidFill>
                  <a:srgbClr val="800080"/>
                </a:solidFill>
              </a:rPr>
              <a:t>Qt3DCore</a:t>
            </a:r>
            <a:r>
              <a:rPr lang="en-US" dirty="0"/>
              <a:t>::</a:t>
            </a:r>
            <a:r>
              <a:rPr lang="en-US" dirty="0" err="1">
                <a:solidFill>
                  <a:srgbClr val="800080"/>
                </a:solidFill>
              </a:rPr>
              <a:t>QBackendNode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*</a:t>
            </a:r>
            <a:r>
              <a:rPr lang="en-US" dirty="0" err="1">
                <a:solidFill>
                  <a:srgbClr val="800080"/>
                </a:solidFill>
              </a:rPr>
              <a:t>BackendFunctor</a:t>
            </a:r>
            <a:r>
              <a:rPr lang="en-US" dirty="0"/>
              <a:t>::</a:t>
            </a:r>
            <a:r>
              <a:rPr lang="en-US" i="1" dirty="0">
                <a:solidFill>
                  <a:srgbClr val="000000"/>
                </a:solidFill>
              </a:rPr>
              <a:t>get</a:t>
            </a:r>
            <a:r>
              <a:rPr lang="en-US" dirty="0"/>
              <a:t>(</a:t>
            </a:r>
            <a:r>
              <a:rPr lang="en-US" dirty="0">
                <a:solidFill>
                  <a:srgbClr val="800080"/>
                </a:solidFill>
              </a:rPr>
              <a:t>Qt3DCore</a:t>
            </a:r>
            <a:r>
              <a:rPr lang="en-US" dirty="0"/>
              <a:t>::</a:t>
            </a:r>
            <a:r>
              <a:rPr lang="en-US" dirty="0" err="1">
                <a:solidFill>
                  <a:srgbClr val="800080"/>
                </a:solidFill>
              </a:rPr>
              <a:t>QNodeId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id)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const</a:t>
            </a:r>
            <a:r>
              <a:rPr lang="en-US" dirty="0"/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{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   return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00"/>
                </a:solidFill>
              </a:rPr>
              <a:t>m_handler</a:t>
            </a:r>
            <a:r>
              <a:rPr lang="en-US" dirty="0"/>
              <a:t>-&gt;</a:t>
            </a:r>
            <a:r>
              <a:rPr lang="en-US" dirty="0" err="1"/>
              <a:t>resourceManager</a:t>
            </a:r>
            <a:r>
              <a:rPr lang="en-US" dirty="0"/>
              <a:t> ()-&gt;</a:t>
            </a:r>
            <a:r>
              <a:rPr lang="en-US" dirty="0" err="1"/>
              <a:t>lookupResource</a:t>
            </a:r>
            <a:r>
              <a:rPr lang="en-US" dirty="0"/>
              <a:t>(id);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} </a:t>
            </a:r>
            <a:br>
              <a:rPr lang="en-US" dirty="0"/>
            </a:br>
            <a:r>
              <a:rPr lang="en-US" dirty="0"/>
              <a:t>void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QBackendNode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::</a:t>
            </a:r>
            <a:r>
              <a:rPr lang="en-US" i="1" dirty="0">
                <a:solidFill>
                  <a:srgbClr val="000000"/>
                </a:solidFill>
              </a:rPr>
              <a:t>destroy</a:t>
            </a:r>
            <a:r>
              <a:rPr lang="en-US" dirty="0"/>
              <a:t>(</a:t>
            </a:r>
            <a:r>
              <a:rPr lang="en-US" dirty="0">
                <a:solidFill>
                  <a:srgbClr val="800080"/>
                </a:solidFill>
              </a:rPr>
              <a:t>Qt3DCore</a:t>
            </a:r>
            <a:r>
              <a:rPr lang="en-US" dirty="0"/>
              <a:t>::</a:t>
            </a:r>
            <a:r>
              <a:rPr lang="en-US" dirty="0" err="1">
                <a:solidFill>
                  <a:srgbClr val="800080"/>
                </a:solidFill>
              </a:rPr>
              <a:t>QNodeId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id)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const</a:t>
            </a:r>
            <a:r>
              <a:rPr lang="en-US" dirty="0"/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{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0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m_handler</a:t>
            </a:r>
            <a:r>
              <a:rPr lang="en-US" dirty="0"/>
              <a:t>-&gt;</a:t>
            </a:r>
            <a:r>
              <a:rPr lang="en-US" dirty="0" err="1"/>
              <a:t>removeBackendNode</a:t>
            </a:r>
            <a:r>
              <a:rPr lang="en-US" dirty="0"/>
              <a:t>(</a:t>
            </a:r>
            <a:r>
              <a:rPr lang="en-US" dirty="0" err="1">
                <a:solidFill>
                  <a:srgbClr val="800000"/>
                </a:solidFill>
              </a:rPr>
              <a:t>m_handler</a:t>
            </a:r>
            <a:r>
              <a:rPr lang="en-US" dirty="0"/>
              <a:t>-&gt;</a:t>
            </a:r>
            <a:r>
              <a:rPr lang="en-US" dirty="0" err="1"/>
              <a:t>resourceManager</a:t>
            </a:r>
            <a:r>
              <a:rPr lang="en-US" dirty="0"/>
              <a:t>()-&gt;</a:t>
            </a:r>
            <a:r>
              <a:rPr lang="en-US" dirty="0" err="1"/>
              <a:t>lookupHandle</a:t>
            </a:r>
            <a:r>
              <a:rPr lang="en-US" dirty="0"/>
              <a:t>(id));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0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m_handler</a:t>
            </a:r>
            <a:r>
              <a:rPr lang="en-US" dirty="0"/>
              <a:t>-&gt;</a:t>
            </a:r>
            <a:r>
              <a:rPr lang="en-US" dirty="0" err="1"/>
              <a:t>resourceManager</a:t>
            </a:r>
            <a:r>
              <a:rPr lang="en-US" dirty="0"/>
              <a:t> ()-&gt;</a:t>
            </a:r>
            <a:r>
              <a:rPr lang="en-US" dirty="0" err="1"/>
              <a:t>releaseResource</a:t>
            </a:r>
            <a:r>
              <a:rPr lang="en-US" dirty="0"/>
              <a:t>(id);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}</a:t>
            </a:r>
            <a:endParaRPr lang="en-US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747446"/>
      </p:ext>
    </p:extLst>
  </p:cSld>
  <p:clrMapOvr>
    <a:masterClrMapping/>
  </p:clrMapOvr>
  <p:transition spd="med">
    <p:fade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50720" y="1844825"/>
            <a:ext cx="11087386" cy="1512167"/>
          </a:xfrm>
        </p:spPr>
        <p:txBody>
          <a:bodyPr/>
          <a:lstStyle/>
          <a:p>
            <a:r>
              <a:rPr lang="en-US" dirty="0"/>
              <a:t>Implement the required behavior </a:t>
            </a:r>
          </a:p>
          <a:p>
            <a:r>
              <a:rPr lang="en-US" dirty="0"/>
              <a:t>Notify frontend by using properties or signals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 smtClean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122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51384" y="2780928"/>
            <a:ext cx="11089232" cy="34563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void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>Handler</a:t>
            </a:r>
            <a:r>
              <a:rPr lang="en-US" dirty="0"/>
              <a:t>::</a:t>
            </a:r>
            <a:r>
              <a:rPr lang="en-US" dirty="0" err="1"/>
              <a:t>keyEvent</a:t>
            </a:r>
            <a:r>
              <a:rPr lang="en-US" dirty="0"/>
              <a:t>(</a:t>
            </a:r>
            <a:r>
              <a:rPr lang="en-US" dirty="0" err="1"/>
              <a:t>const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QKeyEventPtr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&amp;event)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{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   auto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>Qt3DCore</a:t>
            </a:r>
            <a:r>
              <a:rPr lang="en-US" dirty="0"/>
              <a:t>::</a:t>
            </a:r>
            <a:r>
              <a:rPr lang="en-US" dirty="0" err="1">
                <a:solidFill>
                  <a:srgbClr val="800080"/>
                </a:solidFill>
              </a:rPr>
              <a:t>QPropertyUpdatedChangePtr</a:t>
            </a:r>
            <a:r>
              <a:rPr lang="en-US" dirty="0"/>
              <a:t>::create(</a:t>
            </a:r>
            <a:r>
              <a:rPr lang="en-US" dirty="0" err="1"/>
              <a:t>peerId</a:t>
            </a:r>
            <a:r>
              <a:rPr lang="en-US" dirty="0"/>
              <a:t>());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   e-&gt;</a:t>
            </a:r>
            <a:r>
              <a:rPr lang="en-US" dirty="0" err="1"/>
              <a:t>setDeliveryFlags</a:t>
            </a:r>
            <a:r>
              <a:rPr lang="en-US" dirty="0"/>
              <a:t>(</a:t>
            </a:r>
            <a:r>
              <a:rPr lang="en-US" dirty="0">
                <a:solidFill>
                  <a:srgbClr val="800080"/>
                </a:solidFill>
              </a:rPr>
              <a:t>Qt3DCore</a:t>
            </a:r>
            <a:r>
              <a:rPr lang="en-US" dirty="0"/>
              <a:t>::</a:t>
            </a:r>
            <a:r>
              <a:rPr lang="en-US" dirty="0" err="1">
                <a:solidFill>
                  <a:srgbClr val="800080"/>
                </a:solidFill>
              </a:rPr>
              <a:t>QSceneChange</a:t>
            </a:r>
            <a:r>
              <a:rPr lang="en-US" dirty="0"/>
              <a:t>::</a:t>
            </a:r>
            <a:r>
              <a:rPr lang="en-US" dirty="0" err="1">
                <a:solidFill>
                  <a:srgbClr val="800080"/>
                </a:solidFill>
              </a:rPr>
              <a:t>DeliverToAll</a:t>
            </a:r>
            <a:r>
              <a:rPr lang="en-US" dirty="0"/>
              <a:t>);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   e-&gt;</a:t>
            </a:r>
            <a:r>
              <a:rPr lang="en-US" dirty="0" err="1"/>
              <a:t>setPropertyName</a:t>
            </a:r>
            <a:r>
              <a:rPr lang="en-US" dirty="0"/>
              <a:t>(</a:t>
            </a:r>
            <a:r>
              <a:rPr lang="en-US" dirty="0">
                <a:solidFill>
                  <a:srgbClr val="008000"/>
                </a:solidFill>
              </a:rPr>
              <a:t>"event"</a:t>
            </a:r>
            <a:r>
              <a:rPr lang="en-US" dirty="0"/>
              <a:t>);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   e-&gt;</a:t>
            </a:r>
            <a:r>
              <a:rPr lang="en-US" dirty="0" err="1"/>
              <a:t>setValue</a:t>
            </a:r>
            <a:r>
              <a:rPr lang="en-US" dirty="0"/>
              <a:t>(</a:t>
            </a:r>
            <a:r>
              <a:rPr lang="en-US" dirty="0" err="1">
                <a:solidFill>
                  <a:srgbClr val="800080"/>
                </a:solidFill>
              </a:rPr>
              <a:t>QVariant</a:t>
            </a:r>
            <a:r>
              <a:rPr lang="en-US" dirty="0"/>
              <a:t>::</a:t>
            </a:r>
            <a:r>
              <a:rPr lang="en-US" dirty="0" err="1"/>
              <a:t>fromValue</a:t>
            </a:r>
            <a:r>
              <a:rPr lang="en-US" dirty="0"/>
              <a:t>(event));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   </a:t>
            </a:r>
            <a:r>
              <a:rPr lang="en-US" dirty="0" err="1"/>
              <a:t>notifyObservers</a:t>
            </a:r>
            <a:r>
              <a:rPr lang="en-US" dirty="0"/>
              <a:t>(e);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}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endParaRPr lang="en-US" dirty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void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AnotherHandler</a:t>
            </a:r>
            <a:r>
              <a:rPr lang="en-US" dirty="0"/>
              <a:t>::</a:t>
            </a:r>
            <a:r>
              <a:rPr lang="en-US" dirty="0" err="1"/>
              <a:t>triggerSignal</a:t>
            </a:r>
            <a:r>
              <a:rPr lang="en-US" dirty="0"/>
              <a:t>()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{ </a:t>
            </a:r>
            <a:br>
              <a:rPr lang="en-US" dirty="0"/>
            </a:br>
            <a:r>
              <a:rPr lang="en-US" dirty="0">
                <a:solidFill>
                  <a:srgbClr val="008000"/>
                </a:solidFill>
              </a:rPr>
              <a:t>   // Send an event to an object in GUI thread. That object asks frontend class to emit signals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80"/>
                </a:solidFill>
              </a:rPr>
              <a:t>   </a:t>
            </a:r>
            <a:r>
              <a:rPr lang="en-US" dirty="0" err="1">
                <a:solidFill>
                  <a:srgbClr val="000080"/>
                </a:solidFill>
              </a:rPr>
              <a:t>qApp</a:t>
            </a:r>
            <a:r>
              <a:rPr lang="en-US" dirty="0"/>
              <a:t>-&gt;</a:t>
            </a:r>
            <a:r>
              <a:rPr lang="en-US" dirty="0" err="1"/>
              <a:t>postEvent</a:t>
            </a:r>
            <a:r>
              <a:rPr lang="en-US" dirty="0"/>
              <a:t>(</a:t>
            </a:r>
            <a:r>
              <a:rPr lang="en-US" dirty="0" err="1">
                <a:solidFill>
                  <a:srgbClr val="800000"/>
                </a:solidFill>
              </a:rPr>
              <a:t>m_notifier</a:t>
            </a:r>
            <a:r>
              <a:rPr lang="en-US" dirty="0"/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new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CustomEvent</a:t>
            </a:r>
            <a:r>
              <a:rPr lang="en-US" dirty="0"/>
              <a:t>(</a:t>
            </a:r>
            <a:r>
              <a:rPr lang="en-US" dirty="0" err="1">
                <a:solidFill>
                  <a:srgbClr val="800000"/>
                </a:solidFill>
              </a:rPr>
              <a:t>m_dt</a:t>
            </a:r>
            <a:r>
              <a:rPr lang="en-US" dirty="0"/>
              <a:t>));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}</a:t>
            </a:r>
            <a:endParaRPr lang="en-US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99648"/>
      </p:ext>
    </p:extLst>
  </p:cSld>
  <p:clrMapOvr>
    <a:masterClrMapping/>
  </p:clrMapOvr>
  <p:transition spd="med">
    <p:fade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550720" y="1844825"/>
            <a:ext cx="11160316" cy="4248471"/>
          </a:xfrm>
        </p:spPr>
        <p:txBody>
          <a:bodyPr/>
          <a:lstStyle/>
          <a:p>
            <a:r>
              <a:rPr lang="en-US" dirty="0"/>
              <a:t>Materials specify the rendering of an entity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QPhong</a:t>
            </a:r>
            <a:r>
              <a:rPr lang="en-US" dirty="0">
                <a:latin typeface="Courier New"/>
                <a:cs typeface="Courier New"/>
              </a:rPr>
              <a:t>(Alpha)Material, </a:t>
            </a:r>
            <a:r>
              <a:rPr lang="en-US" dirty="0" err="1">
                <a:latin typeface="Courier New"/>
                <a:cs typeface="Courier New"/>
              </a:rPr>
              <a:t>QPerVertexColorMaterial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QDiffuseMapMaterial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QNormalDiffuseMapMaterial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Effect defines with a technique, how the material is rendered </a:t>
            </a:r>
          </a:p>
          <a:p>
            <a:pPr lvl="2"/>
            <a:r>
              <a:rPr lang="en-US" dirty="0"/>
              <a:t>Easy to change the effect without touching any </a:t>
            </a:r>
            <a:r>
              <a:rPr lang="en-US" dirty="0" err="1"/>
              <a:t>shader</a:t>
            </a:r>
            <a:r>
              <a:rPr lang="en-US" dirty="0"/>
              <a:t> code </a:t>
            </a:r>
          </a:p>
          <a:p>
            <a:endParaRPr lang="en-US" dirty="0"/>
          </a:p>
          <a:p>
            <a:r>
              <a:rPr lang="en-US" dirty="0"/>
              <a:t>Material properties are defined with </a:t>
            </a:r>
            <a:r>
              <a:rPr lang="en-US" dirty="0">
                <a:latin typeface="Courier New"/>
                <a:cs typeface="Courier New"/>
              </a:rPr>
              <a:t>&lt;name, value&gt;</a:t>
            </a:r>
            <a:r>
              <a:rPr lang="en-US" dirty="0"/>
              <a:t> pairs – </a:t>
            </a:r>
            <a:r>
              <a:rPr lang="en-US" dirty="0" err="1">
                <a:latin typeface="Courier New"/>
                <a:cs typeface="Courier New"/>
              </a:rPr>
              <a:t>QParameter</a:t>
            </a:r>
            <a:endParaRPr lang="en-US" dirty="0"/>
          </a:p>
          <a:p>
            <a:pPr lvl="1"/>
            <a:r>
              <a:rPr lang="en-US" dirty="0"/>
              <a:t>Textures, lighting, colors</a:t>
            </a:r>
          </a:p>
          <a:p>
            <a:pPr lvl="1"/>
            <a:r>
              <a:rPr lang="en-US" dirty="0"/>
              <a:t>Parameters are exposed to </a:t>
            </a:r>
            <a:r>
              <a:rPr lang="en-US" dirty="0" err="1"/>
              <a:t>shaders</a:t>
            </a:r>
            <a:r>
              <a:rPr lang="en-US" dirty="0"/>
              <a:t> as uniforms </a:t>
            </a:r>
          </a:p>
          <a:p>
            <a:pPr lvl="2"/>
            <a:r>
              <a:rPr lang="en-US" dirty="0"/>
              <a:t>In a material class: </a:t>
            </a:r>
            <a:r>
              <a:rPr lang="en-US" dirty="0" err="1">
                <a:latin typeface="Courier New"/>
                <a:cs typeface="Courier New"/>
              </a:rPr>
              <a:t>QParameter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QStringLiteral</a:t>
            </a:r>
            <a:r>
              <a:rPr lang="en-US" dirty="0">
                <a:latin typeface="Courier New"/>
                <a:cs typeface="Courier New"/>
              </a:rPr>
              <a:t>(“</a:t>
            </a:r>
            <a:r>
              <a:rPr lang="en-US" dirty="0" err="1">
                <a:latin typeface="Courier New"/>
                <a:cs typeface="Courier New"/>
              </a:rPr>
              <a:t>aColor</a:t>
            </a:r>
            <a:r>
              <a:rPr lang="en-US" dirty="0">
                <a:latin typeface="Courier New"/>
                <a:cs typeface="Courier New"/>
              </a:rPr>
              <a:t>”), </a:t>
            </a:r>
          </a:p>
          <a:p>
            <a:pPr marL="714375" lvl="2" indent="0">
              <a:buNone/>
            </a:pPr>
            <a:r>
              <a:rPr lang="en-US" dirty="0">
                <a:latin typeface="Courier New"/>
                <a:cs typeface="Courier New"/>
              </a:rPr>
              <a:t>                          </a:t>
            </a:r>
            <a:r>
              <a:rPr lang="en-US" dirty="0" err="1">
                <a:latin typeface="Courier New"/>
                <a:cs typeface="Courier New"/>
              </a:rPr>
              <a:t>QColor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fromRgbF</a:t>
            </a:r>
            <a:r>
              <a:rPr lang="en-US" dirty="0">
                <a:latin typeface="Courier New"/>
                <a:cs typeface="Courier New"/>
              </a:rPr>
              <a:t>(0.01f, 0.01f, 0.01f, 1.0f))</a:t>
            </a:r>
          </a:p>
          <a:p>
            <a:pPr lvl="2"/>
            <a:r>
              <a:rPr lang="en-US" dirty="0"/>
              <a:t>In a </a:t>
            </a:r>
            <a:r>
              <a:rPr lang="en-US" dirty="0" err="1"/>
              <a:t>shader</a:t>
            </a:r>
            <a:r>
              <a:rPr lang="en-US" dirty="0"/>
              <a:t>: </a:t>
            </a:r>
            <a:r>
              <a:rPr lang="en-US" dirty="0">
                <a:latin typeface="Courier New"/>
                <a:cs typeface="Courier New"/>
              </a:rPr>
              <a:t>uniform vec4 </a:t>
            </a:r>
            <a:r>
              <a:rPr lang="en-US" dirty="0" err="1">
                <a:latin typeface="Courier New"/>
                <a:cs typeface="Courier New"/>
              </a:rPr>
              <a:t>aColor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lvl="1"/>
            <a:endParaRPr lang="en-US" dirty="0"/>
          </a:p>
          <a:p>
            <a:pPr marL="357187" lvl="1" indent="0">
              <a:buNone/>
            </a:pPr>
            <a:endParaRPr lang="en-US" sz="1500" dirty="0">
              <a:latin typeface="Courier New"/>
              <a:cs typeface="Courier New"/>
            </a:endParaRPr>
          </a:p>
          <a:p>
            <a:endParaRPr lang="en-US" sz="1900" dirty="0">
              <a:latin typeface="Courier New"/>
              <a:cs typeface="Courier New"/>
            </a:endParaRPr>
          </a:p>
          <a:p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 and Effects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88423649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Material is rendered using one of possibly several rendering techniques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QGraphicsApiFilter</a:t>
            </a:r>
            <a:r>
              <a:rPr lang="en-US" dirty="0" smtClean="0"/>
              <a:t> defines the required API for the technique</a:t>
            </a:r>
          </a:p>
          <a:p>
            <a:pPr lvl="2"/>
            <a:r>
              <a:rPr lang="en-US" dirty="0" smtClean="0"/>
              <a:t>OpenGL version, profile, platform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QFilterKey</a:t>
            </a:r>
            <a:r>
              <a:rPr lang="en-US" dirty="0" smtClean="0">
                <a:latin typeface="Courier New"/>
                <a:cs typeface="Courier New"/>
              </a:rPr>
              <a:t>(s)</a:t>
            </a:r>
            <a:r>
              <a:rPr lang="en-US" dirty="0" smtClean="0"/>
              <a:t> define, when the renderer should use the defined rendering configuration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QRenderPass</a:t>
            </a:r>
            <a:r>
              <a:rPr lang="en-US" dirty="0" smtClean="0"/>
              <a:t> defines the </a:t>
            </a:r>
            <a:r>
              <a:rPr lang="en-US" dirty="0" err="1" smtClean="0"/>
              <a:t>shader</a:t>
            </a:r>
            <a:r>
              <a:rPr lang="en-US" dirty="0" smtClean="0"/>
              <a:t> program and render state </a:t>
            </a: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QRenderState</a:t>
            </a:r>
            <a:r>
              <a:rPr lang="en-US" dirty="0" smtClean="0"/>
              <a:t> allows modifying global render state (blend, clip, stencil, color mask properties) </a:t>
            </a:r>
          </a:p>
          <a:p>
            <a:pPr lvl="1"/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124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 Techniques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36" y="4077072"/>
            <a:ext cx="10466037" cy="2016224"/>
          </a:xfrm>
          <a:prstGeom prst="rect">
            <a:avLst/>
          </a:prstGeom>
        </p:spPr>
      </p:pic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2597779407"/>
      </p:ext>
    </p:extLst>
  </p:cSld>
  <p:clrMapOvr>
    <a:masterClrMapping/>
  </p:clrMapOvr>
  <p:transition spd="med">
    <p:fade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Material 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49796" y="1484784"/>
            <a:ext cx="11089232" cy="4824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 err="1" smtClean="0">
                <a:solidFill>
                  <a:srgbClr val="800080"/>
                </a:solidFill>
              </a:rPr>
              <a:t>CustomMaterial</a:t>
            </a:r>
            <a:r>
              <a:rPr lang="en-US" dirty="0" smtClean="0">
                <a:solidFill>
                  <a:srgbClr val="000000"/>
                </a:solidFill>
              </a:rPr>
              <a:t>::</a:t>
            </a:r>
            <a:r>
              <a:rPr lang="en-US" dirty="0" err="1" smtClean="0">
                <a:solidFill>
                  <a:srgbClr val="800080"/>
                </a:solidFill>
              </a:rPr>
              <a:t>CustomMaterial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 err="1" smtClean="0">
                <a:solidFill>
                  <a:srgbClr val="800080"/>
                </a:solidFill>
              </a:rPr>
              <a:t>QNode</a:t>
            </a:r>
            <a:r>
              <a:rPr lang="en-US" dirty="0" smtClean="0">
                <a:solidFill>
                  <a:srgbClr val="80008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*parent)</a:t>
            </a:r>
            <a:r>
              <a:rPr lang="en-US" dirty="0" smtClean="0"/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    : </a:t>
            </a:r>
            <a:r>
              <a:rPr lang="en-US" dirty="0" err="1" smtClean="0">
                <a:solidFill>
                  <a:srgbClr val="800080"/>
                </a:solidFill>
              </a:rPr>
              <a:t>QMaterial</a:t>
            </a:r>
            <a:r>
              <a:rPr lang="en-US" dirty="0" smtClean="0">
                <a:solidFill>
                  <a:srgbClr val="000000"/>
                </a:solidFill>
              </a:rPr>
              <a:t>(parent), </a:t>
            </a:r>
            <a:r>
              <a:rPr lang="en-US" dirty="0" smtClean="0">
                <a:solidFill>
                  <a:srgbClr val="800080"/>
                </a:solidFill>
              </a:rPr>
              <a:t>m_materialGL3Shader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800080"/>
                </a:solidFill>
              </a:rPr>
              <a:t>new </a:t>
            </a:r>
            <a:r>
              <a:rPr lang="en-US" dirty="0" err="1">
                <a:solidFill>
                  <a:srgbClr val="800080"/>
                </a:solidFill>
              </a:rPr>
              <a:t>QShaderProgram</a:t>
            </a:r>
            <a:r>
              <a:rPr lang="en-US" dirty="0">
                <a:solidFill>
                  <a:srgbClr val="800080"/>
                </a:solidFill>
              </a:rPr>
              <a:t>(</a:t>
            </a:r>
            <a:r>
              <a:rPr lang="en-US" dirty="0"/>
              <a:t>this</a:t>
            </a:r>
            <a:r>
              <a:rPr lang="en-US" dirty="0" smtClean="0">
                <a:solidFill>
                  <a:srgbClr val="000000"/>
                </a:solidFill>
              </a:rPr>
              <a:t>)), </a:t>
            </a:r>
            <a:r>
              <a:rPr lang="en-US" dirty="0" smtClean="0">
                <a:solidFill>
                  <a:srgbClr val="008000"/>
                </a:solidFill>
              </a:rPr>
              <a:t>// allocate other members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{</a:t>
            </a:r>
            <a:r>
              <a:rPr lang="en-US" dirty="0" smtClean="0"/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800080"/>
                </a:solidFill>
              </a:rPr>
              <a:t>    </a:t>
            </a:r>
            <a:r>
              <a:rPr lang="en-US" dirty="0" err="1" smtClean="0">
                <a:solidFill>
                  <a:srgbClr val="800080"/>
                </a:solidFill>
              </a:rPr>
              <a:t>m_myParameter</a:t>
            </a:r>
            <a:r>
              <a:rPr lang="en-US" dirty="0">
                <a:solidFill>
                  <a:srgbClr val="800080"/>
                </a:solidFill>
              </a:rPr>
              <a:t> </a:t>
            </a:r>
            <a:r>
              <a:rPr lang="en-US" dirty="0" smtClean="0">
                <a:solidFill>
                  <a:srgbClr val="800080"/>
                </a:solidFill>
              </a:rPr>
              <a:t>= new </a:t>
            </a:r>
            <a:r>
              <a:rPr lang="en-US" dirty="0" err="1" smtClean="0">
                <a:solidFill>
                  <a:srgbClr val="800080"/>
                </a:solidFill>
              </a:rPr>
              <a:t>QParameter</a:t>
            </a:r>
            <a:r>
              <a:rPr lang="en-US" dirty="0" smtClean="0">
                <a:solidFill>
                  <a:srgbClr val="800080"/>
                </a:solidFill>
              </a:rPr>
              <a:t>(</a:t>
            </a:r>
            <a:r>
              <a:rPr lang="en-US" dirty="0" err="1">
                <a:solidFill>
                  <a:srgbClr val="000080"/>
                </a:solidFill>
              </a:rPr>
              <a:t>QStringLiteral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 err="1" smtClean="0">
                <a:solidFill>
                  <a:srgbClr val="008000"/>
                </a:solidFill>
              </a:rPr>
              <a:t>parameterName</a:t>
            </a:r>
            <a:r>
              <a:rPr lang="en-US" dirty="0" smtClean="0">
                <a:solidFill>
                  <a:srgbClr val="008000"/>
                </a:solidFill>
              </a:rPr>
              <a:t>"</a:t>
            </a:r>
            <a:r>
              <a:rPr lang="en-US" dirty="0" smtClean="0">
                <a:solidFill>
                  <a:srgbClr val="000000"/>
                </a:solidFill>
              </a:rPr>
              <a:t>), 42);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   </a:t>
            </a:r>
            <a:r>
              <a:rPr lang="en-US" dirty="0" smtClean="0">
                <a:solidFill>
                  <a:srgbClr val="008000"/>
                </a:solidFill>
              </a:rPr>
              <a:t>// Notify parameter changes with parameter-specific signals: void </a:t>
            </a:r>
            <a:r>
              <a:rPr lang="en-US" dirty="0" err="1" smtClean="0">
                <a:solidFill>
                  <a:srgbClr val="008000"/>
                </a:solidFill>
              </a:rPr>
              <a:t>parameterNameChanged</a:t>
            </a:r>
            <a:r>
              <a:rPr lang="en-US" dirty="0" smtClean="0">
                <a:solidFill>
                  <a:srgbClr val="008000"/>
                </a:solidFill>
              </a:rPr>
              <a:t>(</a:t>
            </a:r>
            <a:r>
              <a:rPr lang="en-US" dirty="0" err="1" smtClean="0">
                <a:solidFill>
                  <a:srgbClr val="008000"/>
                </a:solidFill>
              </a:rPr>
              <a:t>int</a:t>
            </a:r>
            <a:r>
              <a:rPr lang="en-US" dirty="0" smtClean="0">
                <a:solidFill>
                  <a:srgbClr val="008000"/>
                </a:solidFill>
              </a:rPr>
              <a:t>)</a:t>
            </a:r>
            <a:endParaRPr lang="en-US" dirty="0" smtClean="0">
              <a:solidFill>
                <a:srgbClr val="000000"/>
              </a:solidFill>
            </a:endParaRP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    connect(</a:t>
            </a:r>
            <a:r>
              <a:rPr lang="en-US" dirty="0" err="1" smtClean="0">
                <a:solidFill>
                  <a:srgbClr val="800080"/>
                </a:solidFill>
              </a:rPr>
              <a:t>m_myParameter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&amp;</a:t>
            </a:r>
            <a:r>
              <a:rPr lang="en-US" dirty="0">
                <a:solidFill>
                  <a:srgbClr val="800080"/>
                </a:solidFill>
              </a:rPr>
              <a:t>Qt3DRender</a:t>
            </a:r>
            <a:r>
              <a:rPr lang="en-US" dirty="0">
                <a:solidFill>
                  <a:srgbClr val="000000"/>
                </a:solidFill>
              </a:rPr>
              <a:t>::</a:t>
            </a:r>
            <a:r>
              <a:rPr lang="en-US" dirty="0" err="1">
                <a:solidFill>
                  <a:srgbClr val="800080"/>
                </a:solidFill>
              </a:rPr>
              <a:t>QParameter</a:t>
            </a:r>
            <a:r>
              <a:rPr lang="en-US" dirty="0">
                <a:solidFill>
                  <a:srgbClr val="000000"/>
                </a:solidFill>
              </a:rPr>
              <a:t>::</a:t>
            </a:r>
            <a:r>
              <a:rPr lang="en-US" dirty="0" err="1"/>
              <a:t>valueChanged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/>
              <a:t> </a:t>
            </a:r>
            <a:r>
              <a:rPr lang="en-US" dirty="0" smtClean="0"/>
              <a:t>this</a:t>
            </a:r>
            <a:r>
              <a:rPr lang="en-US" dirty="0" smtClean="0">
                <a:solidFill>
                  <a:srgbClr val="000000"/>
                </a:solidFill>
              </a:rPr>
              <a:t>, … );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</a:t>
            </a:r>
            <a:r>
              <a:rPr lang="en-US" dirty="0">
                <a:solidFill>
                  <a:srgbClr val="800080"/>
                </a:solidFill>
              </a:rPr>
              <a:t>m_materialGL3Shader </a:t>
            </a:r>
            <a:r>
              <a:rPr lang="en-US" dirty="0" smtClean="0">
                <a:solidFill>
                  <a:srgbClr val="000000"/>
                </a:solidFill>
              </a:rPr>
              <a:t>-</a:t>
            </a:r>
            <a:r>
              <a:rPr lang="en-US" dirty="0">
                <a:solidFill>
                  <a:srgbClr val="000000"/>
                </a:solidFill>
              </a:rPr>
              <a:t>&gt;</a:t>
            </a:r>
            <a:r>
              <a:rPr lang="en-US" dirty="0" err="1">
                <a:solidFill>
                  <a:srgbClr val="000000"/>
                </a:solidFill>
              </a:rPr>
              <a:t>setVertexShaderCode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800080"/>
                </a:solidFill>
              </a:rPr>
              <a:t>QShaderProgram</a:t>
            </a:r>
            <a:r>
              <a:rPr lang="en-US" dirty="0">
                <a:solidFill>
                  <a:srgbClr val="000000"/>
                </a:solidFill>
              </a:rPr>
              <a:t>::</a:t>
            </a:r>
            <a:r>
              <a:rPr lang="en-US" dirty="0" err="1">
                <a:solidFill>
                  <a:srgbClr val="000000"/>
                </a:solidFill>
              </a:rPr>
              <a:t>loadSource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800080"/>
                </a:solidFill>
              </a:rPr>
              <a:t>QUrl</a:t>
            </a:r>
            <a:r>
              <a:rPr lang="en-US" dirty="0" smtClean="0">
                <a:solidFill>
                  <a:srgbClr val="000000"/>
                </a:solidFill>
              </a:rPr>
              <a:t>( … ));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smtClean="0">
                <a:solidFill>
                  <a:srgbClr val="008000"/>
                </a:solidFill>
              </a:rPr>
              <a:t>/</a:t>
            </a:r>
            <a:r>
              <a:rPr lang="en-US" dirty="0">
                <a:solidFill>
                  <a:srgbClr val="008000"/>
                </a:solidFill>
              </a:rPr>
              <a:t>/ </a:t>
            </a:r>
            <a:r>
              <a:rPr lang="en-US" dirty="0" smtClean="0">
                <a:solidFill>
                  <a:srgbClr val="008000"/>
                </a:solidFill>
              </a:rPr>
              <a:t>Similarly </a:t>
            </a:r>
            <a:r>
              <a:rPr lang="en-US" dirty="0" err="1" smtClean="0">
                <a:solidFill>
                  <a:srgbClr val="008000"/>
                </a:solidFill>
              </a:rPr>
              <a:t>shader</a:t>
            </a:r>
            <a:r>
              <a:rPr lang="en-US" dirty="0" smtClean="0">
                <a:solidFill>
                  <a:srgbClr val="008000"/>
                </a:solidFill>
              </a:rPr>
              <a:t> program for </a:t>
            </a:r>
            <a:r>
              <a:rPr lang="en-US" dirty="0" err="1" smtClean="0">
                <a:solidFill>
                  <a:srgbClr val="008000"/>
                </a:solidFill>
              </a:rPr>
              <a:t>OpenGLES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etc.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   </a:t>
            </a:r>
            <a:r>
              <a:rPr lang="en-US" dirty="0">
                <a:solidFill>
                  <a:srgbClr val="008000"/>
                </a:solidFill>
              </a:rPr>
              <a:t>// </a:t>
            </a:r>
            <a:r>
              <a:rPr lang="en-US" dirty="0" smtClean="0">
                <a:solidFill>
                  <a:srgbClr val="008000"/>
                </a:solidFill>
              </a:rPr>
              <a:t>Define the OpenGL version and profile required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800000"/>
                </a:solidFill>
              </a:rPr>
              <a:t>    m_materialGL3Technique</a:t>
            </a:r>
            <a:r>
              <a:rPr lang="en-US" dirty="0" smtClean="0">
                <a:solidFill>
                  <a:srgbClr val="000000"/>
                </a:solidFill>
              </a:rPr>
              <a:t>-</a:t>
            </a:r>
            <a:r>
              <a:rPr lang="en-US" dirty="0">
                <a:solidFill>
                  <a:srgbClr val="000000"/>
                </a:solidFill>
              </a:rPr>
              <a:t>&gt;</a:t>
            </a:r>
            <a:r>
              <a:rPr lang="en-US" dirty="0" err="1">
                <a:solidFill>
                  <a:srgbClr val="000000"/>
                </a:solidFill>
              </a:rPr>
              <a:t>graphicsApiFilter</a:t>
            </a:r>
            <a:r>
              <a:rPr lang="en-US" dirty="0">
                <a:solidFill>
                  <a:srgbClr val="000000"/>
                </a:solidFill>
              </a:rPr>
              <a:t>()-&gt;</a:t>
            </a:r>
            <a:r>
              <a:rPr lang="en-US" dirty="0" err="1">
                <a:solidFill>
                  <a:srgbClr val="000000"/>
                </a:solidFill>
              </a:rPr>
              <a:t>setApi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800080"/>
                </a:solidFill>
              </a:rPr>
              <a:t>QGraphicsApiFilter</a:t>
            </a:r>
            <a:r>
              <a:rPr lang="en-US" dirty="0">
                <a:solidFill>
                  <a:srgbClr val="000000"/>
                </a:solidFill>
              </a:rPr>
              <a:t>::</a:t>
            </a:r>
            <a:r>
              <a:rPr lang="en-US" dirty="0">
                <a:solidFill>
                  <a:srgbClr val="800080"/>
                </a:solidFill>
              </a:rPr>
              <a:t>OpenGL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smtClean="0"/>
              <a:t>    </a:t>
            </a:r>
            <a:r>
              <a:rPr lang="en-US" dirty="0" smtClean="0">
                <a:solidFill>
                  <a:srgbClr val="800000"/>
                </a:solidFill>
              </a:rPr>
              <a:t>m_materialGL3RenderPass</a:t>
            </a:r>
            <a:r>
              <a:rPr lang="en-US" dirty="0">
                <a:solidFill>
                  <a:srgbClr val="000000"/>
                </a:solidFill>
              </a:rPr>
              <a:t>-&gt;</a:t>
            </a:r>
            <a:r>
              <a:rPr lang="en-US" dirty="0" err="1">
                <a:solidFill>
                  <a:srgbClr val="000000"/>
                </a:solidFill>
              </a:rPr>
              <a:t>setShaderProgram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 smtClean="0">
                <a:solidFill>
                  <a:srgbClr val="800080"/>
                </a:solidFill>
              </a:rPr>
              <a:t>m_materialGL3Shader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000000"/>
                </a:solidFill>
              </a:rPr>
              <a:t>;</a:t>
            </a:r>
            <a:r>
              <a:rPr lang="en-US" dirty="0"/>
              <a:t>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800000"/>
                </a:solidFill>
              </a:rPr>
              <a:t>    m_materialGL3Technique</a:t>
            </a:r>
            <a:r>
              <a:rPr lang="en-US" dirty="0" smtClean="0">
                <a:solidFill>
                  <a:srgbClr val="000000"/>
                </a:solidFill>
              </a:rPr>
              <a:t>-</a:t>
            </a:r>
            <a:r>
              <a:rPr lang="en-US" dirty="0">
                <a:solidFill>
                  <a:srgbClr val="000000"/>
                </a:solidFill>
              </a:rPr>
              <a:t>&gt;</a:t>
            </a:r>
            <a:r>
              <a:rPr lang="en-US" dirty="0" err="1">
                <a:solidFill>
                  <a:srgbClr val="000000"/>
                </a:solidFill>
              </a:rPr>
              <a:t>addRenderPass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800000"/>
                </a:solidFill>
              </a:rPr>
              <a:t>m_materialGL3RenderPass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000000"/>
                </a:solidFill>
              </a:rPr>
              <a:t>;</a:t>
            </a:r>
            <a:r>
              <a:rPr lang="en-US" dirty="0"/>
              <a:t> </a:t>
            </a:r>
            <a:endParaRPr lang="en-US" dirty="0">
              <a:solidFill>
                <a:srgbClr val="800000"/>
              </a:solidFill>
            </a:endParaRP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800000"/>
                </a:solidFill>
              </a:rPr>
              <a:t>   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>
                <a:solidFill>
                  <a:srgbClr val="800000"/>
                </a:solidFill>
              </a:rPr>
              <a:t>   </a:t>
            </a:r>
            <a:r>
              <a:rPr lang="en-US" dirty="0" err="1" smtClean="0">
                <a:solidFill>
                  <a:srgbClr val="800000"/>
                </a:solidFill>
              </a:rPr>
              <a:t>m_filterKey</a:t>
            </a:r>
            <a:r>
              <a:rPr lang="en-US" dirty="0">
                <a:solidFill>
                  <a:srgbClr val="000000"/>
                </a:solidFill>
              </a:rPr>
              <a:t>-&gt;</a:t>
            </a:r>
            <a:r>
              <a:rPr lang="en-US" dirty="0" err="1">
                <a:solidFill>
                  <a:srgbClr val="000000"/>
                </a:solidFill>
              </a:rPr>
              <a:t>setName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80"/>
                </a:solidFill>
              </a:rPr>
              <a:t>QStringLiteral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 err="1">
                <a:solidFill>
                  <a:srgbClr val="008000"/>
                </a:solidFill>
              </a:rPr>
              <a:t>renderingStyle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>
                <a:solidFill>
                  <a:srgbClr val="000000"/>
                </a:solidFill>
              </a:rPr>
              <a:t>));</a:t>
            </a:r>
            <a:r>
              <a:rPr lang="en-US" dirty="0"/>
              <a:t>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>
                <a:solidFill>
                  <a:srgbClr val="800000"/>
                </a:solidFill>
              </a:rPr>
              <a:t>   </a:t>
            </a:r>
            <a:r>
              <a:rPr lang="en-US" dirty="0" err="1" smtClean="0">
                <a:solidFill>
                  <a:srgbClr val="800000"/>
                </a:solidFill>
              </a:rPr>
              <a:t>m_filterKey</a:t>
            </a:r>
            <a:r>
              <a:rPr lang="en-US" dirty="0">
                <a:solidFill>
                  <a:srgbClr val="000000"/>
                </a:solidFill>
              </a:rPr>
              <a:t>-&gt;</a:t>
            </a:r>
            <a:r>
              <a:rPr lang="en-US" dirty="0" err="1">
                <a:solidFill>
                  <a:srgbClr val="000000"/>
                </a:solidFill>
              </a:rPr>
              <a:t>setValue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80"/>
                </a:solidFill>
              </a:rPr>
              <a:t>QStringLiteral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8000"/>
                </a:solidFill>
              </a:rPr>
              <a:t>"forward"</a:t>
            </a:r>
            <a:r>
              <a:rPr lang="en-US" dirty="0">
                <a:solidFill>
                  <a:srgbClr val="000000"/>
                </a:solidFill>
              </a:rPr>
              <a:t>));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smtClean="0"/>
              <a:t>    </a:t>
            </a:r>
            <a:r>
              <a:rPr lang="en-US" dirty="0" smtClean="0">
                <a:solidFill>
                  <a:srgbClr val="800000"/>
                </a:solidFill>
              </a:rPr>
              <a:t>m_materialGL3Technique</a:t>
            </a:r>
            <a:r>
              <a:rPr lang="en-US" dirty="0" smtClean="0">
                <a:solidFill>
                  <a:srgbClr val="000000"/>
                </a:solidFill>
              </a:rPr>
              <a:t>-</a:t>
            </a:r>
            <a:r>
              <a:rPr lang="en-US" dirty="0">
                <a:solidFill>
                  <a:srgbClr val="000000"/>
                </a:solidFill>
              </a:rPr>
              <a:t>&gt;</a:t>
            </a:r>
            <a:r>
              <a:rPr lang="en-US" dirty="0" err="1">
                <a:solidFill>
                  <a:srgbClr val="000000"/>
                </a:solidFill>
              </a:rPr>
              <a:t>addFilterKey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800000"/>
                </a:solidFill>
              </a:rPr>
              <a:t>m_filterKey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000000"/>
                </a:solidFill>
              </a:rPr>
              <a:t>;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  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   </a:t>
            </a:r>
            <a:r>
              <a:rPr lang="en-US" dirty="0" err="1" smtClean="0">
                <a:solidFill>
                  <a:srgbClr val="800000"/>
                </a:solidFill>
              </a:rPr>
              <a:t>m_customEffect</a:t>
            </a:r>
            <a:r>
              <a:rPr lang="en-US" dirty="0">
                <a:solidFill>
                  <a:srgbClr val="000000"/>
                </a:solidFill>
              </a:rPr>
              <a:t>-&gt;</a:t>
            </a:r>
            <a:r>
              <a:rPr lang="en-US" dirty="0" err="1">
                <a:solidFill>
                  <a:srgbClr val="000000"/>
                </a:solidFill>
              </a:rPr>
              <a:t>addTechnique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800000"/>
                </a:solidFill>
              </a:rPr>
              <a:t>m_materialGL3Technique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000000"/>
                </a:solidFill>
              </a:rPr>
              <a:t>;</a:t>
            </a:r>
            <a:r>
              <a:rPr lang="en-US" dirty="0"/>
              <a:t>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>
                <a:solidFill>
                  <a:srgbClr val="800000"/>
                </a:solidFill>
              </a:rPr>
              <a:t>   </a:t>
            </a:r>
            <a:r>
              <a:rPr lang="en-US" dirty="0" err="1">
                <a:solidFill>
                  <a:srgbClr val="800000"/>
                </a:solidFill>
              </a:rPr>
              <a:t>m_customEffect</a:t>
            </a:r>
            <a:r>
              <a:rPr lang="en-US" dirty="0" smtClean="0">
                <a:solidFill>
                  <a:srgbClr val="000000"/>
                </a:solidFill>
              </a:rPr>
              <a:t>-</a:t>
            </a:r>
            <a:r>
              <a:rPr lang="en-US" dirty="0">
                <a:solidFill>
                  <a:srgbClr val="000000"/>
                </a:solidFill>
              </a:rPr>
              <a:t>&gt;</a:t>
            </a:r>
            <a:r>
              <a:rPr lang="en-US" dirty="0" err="1">
                <a:solidFill>
                  <a:srgbClr val="000000"/>
                </a:solidFill>
              </a:rPr>
              <a:t>addParameter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 err="1" smtClean="0">
                <a:solidFill>
                  <a:srgbClr val="800080"/>
                </a:solidFill>
              </a:rPr>
              <a:t>m_myParameter</a:t>
            </a:r>
            <a:r>
              <a:rPr lang="en-US" dirty="0" smtClean="0">
                <a:solidFill>
                  <a:srgbClr val="000000"/>
                </a:solidFill>
              </a:rPr>
              <a:t>);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   </a:t>
            </a:r>
            <a:r>
              <a:rPr lang="en-US" dirty="0" err="1" smtClean="0">
                <a:solidFill>
                  <a:srgbClr val="000000"/>
                </a:solidFill>
              </a:rPr>
              <a:t>setEffect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800000"/>
                </a:solidFill>
              </a:rPr>
              <a:t>m_customEffect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000000"/>
                </a:solidFill>
              </a:rPr>
              <a:t>;</a:t>
            </a:r>
            <a:r>
              <a:rPr lang="en-US" dirty="0"/>
              <a:t>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}</a:t>
            </a:r>
            <a:endParaRPr lang="en-US" dirty="0">
              <a:solidFill>
                <a:srgbClr val="C0C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54090" y="332657"/>
            <a:ext cx="3671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en-US" sz="1400" dirty="0" smtClean="0"/>
              <a:t>Qt3DCustomAspect</a:t>
            </a:r>
            <a:endParaRPr lang="en-US" sz="1400" dirty="0"/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209789983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Subclasses of </a:t>
            </a:r>
            <a:r>
              <a:rPr lang="en-GB" dirty="0">
                <a:latin typeface="Courier New"/>
                <a:cs typeface="Courier New"/>
              </a:rPr>
              <a:t>Qt3DRender::</a:t>
            </a:r>
            <a:r>
              <a:rPr lang="en-GB" dirty="0" err="1">
                <a:latin typeface="Courier New"/>
                <a:cs typeface="Courier New"/>
              </a:rPr>
              <a:t>QAbstractTexture</a:t>
            </a:r>
            <a:r>
              <a:rPr lang="en-GB" dirty="0">
                <a:latin typeface="Courier New"/>
                <a:cs typeface="Courier New"/>
              </a:rPr>
              <a:t> </a:t>
            </a:r>
            <a:r>
              <a:rPr lang="en-GB" dirty="0"/>
              <a:t>provide various texture types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1D – useful for lookup functions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2D – most commonly used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3D – typically volumetric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Arrays of 2D…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ourier New"/>
                <a:cs typeface="Courier New"/>
              </a:rPr>
              <a:t>Qt3DRender::</a:t>
            </a:r>
            <a:r>
              <a:rPr lang="en-GB" dirty="0" err="1">
                <a:latin typeface="Courier New"/>
                <a:cs typeface="Courier New"/>
              </a:rPr>
              <a:t>QTextureLoader</a:t>
            </a:r>
            <a:r>
              <a:rPr lang="en-GB" dirty="0">
                <a:latin typeface="Courier New"/>
                <a:cs typeface="Courier New"/>
              </a:rPr>
              <a:t> </a:t>
            </a:r>
            <a:r>
              <a:rPr lang="en-GB" dirty="0"/>
              <a:t>supports all texture types loaded from DDS files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built-in materials work with </a:t>
            </a:r>
            <a:r>
              <a:rPr lang="en-GB" dirty="0">
                <a:solidFill>
                  <a:schemeClr val="accent3"/>
                </a:solidFill>
              </a:rPr>
              <a:t>lights - </a:t>
            </a:r>
            <a:r>
              <a:rPr lang="en-GB" dirty="0">
                <a:latin typeface="Courier New"/>
                <a:cs typeface="Courier New"/>
              </a:rPr>
              <a:t>Qt3DRender::</a:t>
            </a:r>
            <a:r>
              <a:rPr lang="en-GB" dirty="0" err="1">
                <a:latin typeface="Courier New"/>
                <a:cs typeface="Courier New"/>
              </a:rPr>
              <a:t>QAbstractLight</a:t>
            </a:r>
            <a:r>
              <a:rPr lang="en-GB" dirty="0">
                <a:latin typeface="Courier New"/>
                <a:cs typeface="Courier New"/>
              </a:rPr>
              <a:t> </a:t>
            </a:r>
            <a:r>
              <a:rPr lang="en-GB" dirty="0"/>
              <a:t>component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Point light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Directional light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Spotlight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Lights do not get rendered, we only see their effect on other entities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 smtClean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126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Textures and Lights </a:t>
            </a:r>
          </a:p>
        </p:txBody>
      </p:sp>
    </p:spTree>
    <p:extLst>
      <p:ext uri="{BB962C8B-B14F-4D97-AF65-F5344CB8AC3E}">
        <p14:creationId xmlns:p14="http://schemas.microsoft.com/office/powerpoint/2010/main" val="1738385913"/>
      </p:ext>
    </p:extLst>
  </p:cSld>
  <p:clrMapOvr>
    <a:masterClrMapping/>
  </p:clrMapOvr>
  <p:transition spd="med">
    <p:fad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792" y="1700808"/>
            <a:ext cx="7813033" cy="324375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550720" y="1844825"/>
            <a:ext cx="4391564" cy="4321025"/>
          </a:xfrm>
        </p:spPr>
        <p:txBody>
          <a:bodyPr/>
          <a:lstStyle/>
          <a:p>
            <a:r>
              <a:rPr lang="en-US" dirty="0"/>
              <a:t>Draws entities with a shape and material </a:t>
            </a:r>
          </a:p>
          <a:p>
            <a:r>
              <a:rPr lang="en-US" dirty="0"/>
              <a:t>Uses a frame graph node for describing the rendering algorithm </a:t>
            </a:r>
          </a:p>
          <a:p>
            <a:pPr lvl="1"/>
            <a:r>
              <a:rPr lang="en-US" dirty="0"/>
              <a:t>Render settings component defines the active frame graph </a:t>
            </a:r>
          </a:p>
          <a:p>
            <a:pPr lvl="1"/>
            <a:r>
              <a:rPr lang="en-GB" dirty="0"/>
              <a:t>Data-driven – can be changed dynamically at run time</a:t>
            </a:r>
            <a:endParaRPr lang="en-US" dirty="0"/>
          </a:p>
          <a:p>
            <a:r>
              <a:rPr lang="en-GB" dirty="0"/>
              <a:t>Several node types for selecting the camera, render target, layers of entities, viewport dimensions, render state, material etc.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Rendering – Render Aspect</a:t>
            </a:r>
            <a:endParaRPr lang="en-US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187495037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 rendering a single frame requires states and data sets </a:t>
            </a:r>
          </a:p>
          <a:p>
            <a:pPr lvl="1"/>
            <a:r>
              <a:rPr lang="en-US" dirty="0"/>
              <a:t>Each path to a render graph leaf defines a state (</a:t>
            </a:r>
            <a:r>
              <a:rPr lang="en-US" dirty="0" err="1">
                <a:latin typeface="Courier New"/>
                <a:cs typeface="Courier New"/>
              </a:rPr>
              <a:t>RenderView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Renderer uses the depth-first search to collect state information from the graph nodes </a:t>
            </a:r>
          </a:p>
          <a:p>
            <a:pPr lvl="1"/>
            <a:r>
              <a:rPr lang="en-US" dirty="0"/>
              <a:t>Renderer collects all entities to be rendered into a set of </a:t>
            </a:r>
            <a:r>
              <a:rPr lang="en-US" dirty="0" err="1">
                <a:latin typeface="Courier New"/>
                <a:cs typeface="Courier New"/>
              </a:rPr>
              <a:t>RenderCommands</a:t>
            </a:r>
            <a:r>
              <a:rPr lang="en-US" dirty="0"/>
              <a:t> and associates a </a:t>
            </a:r>
            <a:r>
              <a:rPr lang="en-US" dirty="0" err="1">
                <a:latin typeface="Courier New"/>
                <a:cs typeface="Courier New"/>
              </a:rPr>
              <a:t>RenderView</a:t>
            </a:r>
            <a:r>
              <a:rPr lang="en-US" dirty="0"/>
              <a:t> with them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RederView</a:t>
            </a:r>
            <a:r>
              <a:rPr lang="en-US" dirty="0"/>
              <a:t> and </a:t>
            </a:r>
            <a:r>
              <a:rPr lang="en-US" dirty="0" err="1">
                <a:latin typeface="Courier New"/>
                <a:cs typeface="Courier New"/>
              </a:rPr>
              <a:t>RenderCommands</a:t>
            </a:r>
            <a:r>
              <a:rPr lang="en-US" dirty="0"/>
              <a:t> are passed over for submission to OpenGL</a:t>
            </a:r>
          </a:p>
          <a:p>
            <a:endParaRPr lang="en-US" dirty="0"/>
          </a:p>
          <a:p>
            <a:r>
              <a:rPr lang="en-US" dirty="0"/>
              <a:t>Forward rendering, deferred rendering, reflections, shadows, multiple viewports etc.</a:t>
            </a:r>
          </a:p>
          <a:p>
            <a:pPr marL="357187" lvl="1" indent="0">
              <a:buNone/>
            </a:pPr>
            <a:endParaRPr lang="en-US" dirty="0"/>
          </a:p>
          <a:p>
            <a:r>
              <a:rPr lang="en-US" dirty="0"/>
              <a:t>The actual </a:t>
            </a:r>
            <a:r>
              <a:rPr lang="en-US" dirty="0" err="1"/>
              <a:t>shaders</a:t>
            </a:r>
            <a:r>
              <a:rPr lang="en-US" dirty="0"/>
              <a:t> selected using </a:t>
            </a:r>
            <a:r>
              <a:rPr lang="en-US" sz="2100" dirty="0" err="1">
                <a:latin typeface="Courier New"/>
                <a:cs typeface="Courier New"/>
              </a:rPr>
              <a:t>RenderPassFilter</a:t>
            </a:r>
            <a:r>
              <a:rPr lang="en-US" dirty="0"/>
              <a:t> and </a:t>
            </a:r>
            <a:r>
              <a:rPr lang="en-US" sz="2100" dirty="0">
                <a:latin typeface="Courier New"/>
                <a:cs typeface="Courier New"/>
              </a:rPr>
              <a:t>Annotations</a:t>
            </a:r>
            <a:endParaRPr lang="en-US" sz="2400" dirty="0"/>
          </a:p>
          <a:p>
            <a:pPr lvl="1"/>
            <a:r>
              <a:rPr lang="en-US" dirty="0"/>
              <a:t>Select only Entities in the scene that have a Material and Technique matching the annotations in the </a:t>
            </a:r>
            <a:r>
              <a:rPr lang="en-US" dirty="0" err="1">
                <a:latin typeface="Courier New"/>
                <a:cs typeface="Courier New"/>
              </a:rPr>
              <a:t>RenderPassFilter</a:t>
            </a:r>
            <a:endParaRPr lang="en-US" dirty="0">
              <a:latin typeface="Courier New"/>
              <a:cs typeface="Courier New"/>
            </a:endParaRPr>
          </a:p>
          <a:p>
            <a:endParaRPr lang="en-US" sz="2100" dirty="0">
              <a:latin typeface="Courier New"/>
              <a:cs typeface="Courier New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128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Frame Graph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3991168048"/>
      </p:ext>
    </p:extLst>
  </p:cSld>
  <p:clrMapOvr>
    <a:masterClrMapping/>
  </p:clrMapOvr>
  <p:transition spd="med">
    <p:fade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129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Single Render Pass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49796" y="1412776"/>
            <a:ext cx="11089232" cy="48965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800080"/>
                </a:solidFill>
              </a:rPr>
              <a:t>Entity</a:t>
            </a:r>
            <a:r>
              <a:rPr lang="en-US" dirty="0" smtClean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>
                <a:solidFill>
                  <a:srgbClr val="800000"/>
                </a:solidFill>
              </a:rPr>
              <a:t>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sceneRoot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smtClean="0"/>
              <a:t>    </a:t>
            </a:r>
            <a:r>
              <a:rPr lang="en-US" dirty="0" smtClean="0">
                <a:solidFill>
                  <a:srgbClr val="800080"/>
                </a:solidFill>
              </a:rPr>
              <a:t>Camera</a:t>
            </a:r>
            <a:r>
              <a:rPr lang="en-US" dirty="0" smtClean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>
                <a:solidFill>
                  <a:srgbClr val="800000"/>
                </a:solidFill>
              </a:rPr>
              <a:t>    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camera</a:t>
            </a:r>
            <a:r>
              <a:rPr lang="en-US" dirty="0"/>
              <a:t>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>
                <a:solidFill>
                  <a:srgbClr val="800000"/>
                </a:solidFill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</a:rPr>
              <a:t>projectionType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CameraLens</a:t>
            </a:r>
            <a:r>
              <a:rPr lang="en-US" dirty="0" err="1"/>
              <a:t>.PerspectiveProjection</a:t>
            </a:r>
            <a:r>
              <a:rPr lang="en-US" dirty="0"/>
              <a:t>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>
                <a:solidFill>
                  <a:srgbClr val="800000"/>
                </a:solidFill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</a:rPr>
              <a:t>fieldOfView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45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>
                <a:solidFill>
                  <a:srgbClr val="800000"/>
                </a:solidFill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</a:rPr>
              <a:t>nearPlane</a:t>
            </a:r>
            <a:r>
              <a:rPr lang="en-US" dirty="0" smtClean="0">
                <a:solidFill>
                  <a:srgbClr val="C0C0C0"/>
                </a:solidFill>
              </a:rPr>
              <a:t> 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0.1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>
                <a:solidFill>
                  <a:srgbClr val="800000"/>
                </a:solidFill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</a:rPr>
              <a:t>farPlane</a:t>
            </a:r>
            <a:r>
              <a:rPr lang="en-US" dirty="0" smtClean="0">
                <a:solidFill>
                  <a:srgbClr val="C0C0C0"/>
                </a:solidFill>
              </a:rPr>
              <a:t> 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1000.0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>
                <a:solidFill>
                  <a:srgbClr val="800000"/>
                </a:solidFill>
              </a:rPr>
              <a:t>       position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55AF"/>
                </a:solidFill>
              </a:rPr>
              <a:t>Qt</a:t>
            </a:r>
            <a:r>
              <a:rPr lang="en-US" dirty="0"/>
              <a:t>.vector3d</a:t>
            </a:r>
            <a:r>
              <a:rPr lang="en-US" dirty="0" smtClean="0"/>
              <a:t>(0.0</a:t>
            </a:r>
            <a:r>
              <a:rPr lang="en-US" dirty="0"/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0.0,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smtClean="0"/>
              <a:t>40.0)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>
                <a:solidFill>
                  <a:srgbClr val="800000"/>
                </a:solidFill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</a:rPr>
              <a:t>upVector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55AF"/>
                </a:solidFill>
              </a:rPr>
              <a:t>Qt</a:t>
            </a:r>
            <a:r>
              <a:rPr lang="en-US" dirty="0"/>
              <a:t>.vector3d(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0.0,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1.0,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0.0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)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>
                <a:solidFill>
                  <a:srgbClr val="800000"/>
                </a:solidFill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</a:rPr>
              <a:t>viewCenter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55AF"/>
                </a:solidFill>
              </a:rPr>
              <a:t>Qt</a:t>
            </a:r>
            <a:r>
              <a:rPr lang="en-US" dirty="0"/>
              <a:t>.vector3d(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0.0,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0.0,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0.0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)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  <a:r>
              <a:rPr lang="en-US" dirty="0" smtClean="0"/>
              <a:t>   }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</a:t>
            </a:r>
            <a:r>
              <a:rPr lang="en-US" dirty="0" smtClean="0">
                <a:solidFill>
                  <a:srgbClr val="800000"/>
                </a:solidFill>
              </a:rPr>
              <a:t>components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[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80"/>
                </a:solidFill>
              </a:rPr>
              <a:t> </a:t>
            </a:r>
            <a:r>
              <a:rPr lang="en-US" dirty="0" smtClean="0">
                <a:solidFill>
                  <a:srgbClr val="800080"/>
                </a:solidFill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</a:rPr>
              <a:t>RenderSettings</a:t>
            </a:r>
            <a:r>
              <a:rPr lang="en-US" dirty="0" smtClean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>
                <a:solidFill>
                  <a:srgbClr val="800000"/>
                </a:solidFill>
              </a:rPr>
              <a:t>           </a:t>
            </a:r>
            <a:r>
              <a:rPr lang="en-US" dirty="0" err="1" smtClean="0">
                <a:solidFill>
                  <a:srgbClr val="800000"/>
                </a:solidFill>
              </a:rPr>
              <a:t>activeFrameGraph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ForwardRenderer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>
                <a:solidFill>
                  <a:srgbClr val="800000"/>
                </a:solidFill>
              </a:rPr>
              <a:t>               camera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camera</a:t>
            </a:r>
            <a:r>
              <a:rPr lang="en-US" dirty="0"/>
              <a:t>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>
                <a:solidFill>
                  <a:srgbClr val="800000"/>
                </a:solidFill>
              </a:rPr>
              <a:t>               </a:t>
            </a:r>
            <a:r>
              <a:rPr lang="en-US" dirty="0" err="1" smtClean="0">
                <a:solidFill>
                  <a:srgbClr val="800000"/>
                </a:solidFill>
              </a:rPr>
              <a:t>clearColor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"transparent"</a:t>
            </a:r>
            <a:r>
              <a:rPr lang="en-US" dirty="0"/>
              <a:t>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  <a:r>
              <a:rPr lang="en-US" dirty="0" smtClean="0"/>
              <a:t>           }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  <a:r>
              <a:rPr lang="en-US" dirty="0" smtClean="0"/>
              <a:t>      }</a:t>
            </a:r>
            <a:r>
              <a:rPr lang="en-US" dirty="0"/>
              <a:t>,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80"/>
                </a:solidFill>
              </a:rPr>
              <a:t> </a:t>
            </a:r>
            <a:r>
              <a:rPr lang="en-US" dirty="0" smtClean="0">
                <a:solidFill>
                  <a:srgbClr val="800080"/>
                </a:solidFill>
              </a:rPr>
              <a:t>      </a:t>
            </a:r>
            <a:r>
              <a:rPr lang="en-US" dirty="0" err="1" smtClean="0">
                <a:solidFill>
                  <a:srgbClr val="800080"/>
                </a:solidFill>
              </a:rPr>
              <a:t>InputSettings</a:t>
            </a:r>
            <a:r>
              <a:rPr lang="en-US" dirty="0" smtClean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} </a:t>
            </a:r>
            <a:endParaRPr lang="en-US" dirty="0" smtClean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]</a:t>
            </a:r>
            <a:endParaRPr lang="en-US" dirty="0">
              <a:solidFill>
                <a:srgbClr val="C0C0C0"/>
              </a:solidFill>
            </a:endParaRP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1049588840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Rather new classes, introduced in Qt 5.4</a:t>
            </a:r>
            <a:endParaRPr lang="en-US" dirty="0"/>
          </a:p>
          <a:p>
            <a:r>
              <a:rPr lang="en-US" dirty="0" smtClean="0"/>
              <a:t>Similar APIs in both classes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initializeGL</a:t>
            </a:r>
            <a:r>
              <a:rPr lang="en-US" dirty="0" smtClean="0">
                <a:latin typeface="Courier New"/>
                <a:cs typeface="Courier New"/>
              </a:rPr>
              <a:t>() </a:t>
            </a:r>
            <a:r>
              <a:rPr lang="en-US" dirty="0" smtClean="0"/>
              <a:t>– initialize your resources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resizeGL</a:t>
            </a:r>
            <a:r>
              <a:rPr lang="en-US" dirty="0" smtClean="0">
                <a:latin typeface="Courier New"/>
                <a:cs typeface="Courier New"/>
              </a:rPr>
              <a:t>() </a:t>
            </a:r>
            <a:r>
              <a:rPr lang="en-US" dirty="0" smtClean="0"/>
              <a:t>– set the viewport or projection, when window size changes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paintGL</a:t>
            </a:r>
            <a:r>
              <a:rPr lang="en-US" dirty="0" smtClean="0">
                <a:latin typeface="Courier New"/>
                <a:cs typeface="Courier New"/>
              </a:rPr>
              <a:t>() </a:t>
            </a:r>
            <a:r>
              <a:rPr lang="en-US" dirty="0" smtClean="0"/>
              <a:t>– render</a:t>
            </a:r>
          </a:p>
          <a:p>
            <a:pPr lvl="1"/>
            <a:endParaRPr lang="en-US" dirty="0"/>
          </a:p>
          <a:p>
            <a:r>
              <a:rPr lang="en-US" dirty="0"/>
              <a:t>Both render to FBO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Both </a:t>
            </a:r>
            <a:r>
              <a:rPr lang="en-US" dirty="0"/>
              <a:t>supports partial </a:t>
            </a:r>
            <a:r>
              <a:rPr lang="en-US" dirty="0" smtClean="0"/>
              <a:t>rendering with </a:t>
            </a:r>
            <a:r>
              <a:rPr lang="en-US" dirty="0" err="1" smtClean="0">
                <a:latin typeface="Courier New"/>
                <a:cs typeface="Courier New"/>
              </a:rPr>
              <a:t>QPainter</a:t>
            </a:r>
            <a:endParaRPr lang="en-US" dirty="0">
              <a:latin typeface="Courier New"/>
              <a:cs typeface="Courier New"/>
            </a:endParaRPr>
          </a:p>
          <a:p>
            <a:pPr marL="586130" lvl="1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QOpenGLWidget</a:t>
            </a:r>
            <a:r>
              <a:rPr lang="en-US" dirty="0" smtClean="0"/>
              <a:t> vs. </a:t>
            </a:r>
            <a:r>
              <a:rPr lang="en-US" dirty="0" err="1" smtClean="0"/>
              <a:t>QOpenGLWindow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6879416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130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Multiple Render Passes 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49796" y="1412776"/>
            <a:ext cx="11089232" cy="48965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srgbClr val="800080"/>
                </a:solidFill>
              </a:rPr>
              <a:t>RenderSettings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00"/>
                </a:solidFill>
              </a:rPr>
              <a:t> 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root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readonly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property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>Texture2D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00"/>
                </a:solidFill>
              </a:rPr>
              <a:t>shadowTexture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depthTexture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>
                <a:solidFill>
                  <a:srgbClr val="800000"/>
                </a:solidFill>
              </a:rPr>
              <a:t>activeFrameGraph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>Viewport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00"/>
                </a:solidFill>
              </a:rPr>
              <a:t>        </a:t>
            </a:r>
            <a:r>
              <a:rPr lang="en-US" dirty="0" err="1">
                <a:solidFill>
                  <a:srgbClr val="800000"/>
                </a:solidFill>
              </a:rPr>
              <a:t>normalizedRect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55AF"/>
                </a:solidFill>
              </a:rPr>
              <a:t>Qt</a:t>
            </a:r>
            <a:r>
              <a:rPr lang="en-US" dirty="0" err="1"/>
              <a:t>.rect</a:t>
            </a:r>
            <a:r>
              <a:rPr lang="en-US" dirty="0"/>
              <a:t>(0.0,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0.0,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1.0,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1.0) 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>
                <a:solidFill>
                  <a:srgbClr val="800080"/>
                </a:solidFill>
              </a:rPr>
              <a:t>RenderSurfaceSelector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80"/>
                </a:solidFill>
              </a:rPr>
              <a:t>            </a:t>
            </a:r>
            <a:r>
              <a:rPr lang="en-US" dirty="0" err="1">
                <a:solidFill>
                  <a:srgbClr val="800080"/>
                </a:solidFill>
              </a:rPr>
              <a:t>RenderPassFilter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00"/>
                </a:solidFill>
              </a:rPr>
              <a:t>                </a:t>
            </a:r>
            <a:r>
              <a:rPr lang="en-US" dirty="0" err="1">
                <a:solidFill>
                  <a:srgbClr val="800000"/>
                </a:solidFill>
              </a:rPr>
              <a:t>matchAny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[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FilterKey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name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"pass"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value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 err="1">
                <a:solidFill>
                  <a:srgbClr val="008000"/>
                </a:solidFill>
              </a:rPr>
              <a:t>shadowmap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}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] </a:t>
            </a:r>
            <a:br>
              <a:rPr lang="en-US" dirty="0"/>
            </a:br>
            <a:r>
              <a:rPr lang="en-US" dirty="0"/>
              <a:t>                </a:t>
            </a:r>
            <a:r>
              <a:rPr lang="en-US" dirty="0" err="1">
                <a:solidFill>
                  <a:srgbClr val="800080"/>
                </a:solidFill>
              </a:rPr>
              <a:t>RenderTargetSelector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00"/>
                </a:solidFill>
              </a:rPr>
              <a:t>                    target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RenderTarget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00"/>
                </a:solidFill>
              </a:rPr>
              <a:t>                        attachments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[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80"/>
                </a:solidFill>
              </a:rPr>
              <a:t>                            </a:t>
            </a:r>
            <a:r>
              <a:rPr lang="en-US" dirty="0" err="1">
                <a:solidFill>
                  <a:srgbClr val="800080"/>
                </a:solidFill>
              </a:rPr>
              <a:t>RenderTargetOutput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  <a:r>
              <a:rPr lang="en-US" dirty="0" err="1">
                <a:solidFill>
                  <a:srgbClr val="800000"/>
                </a:solidFill>
              </a:rPr>
              <a:t>objectName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"depth"</a:t>
            </a:r>
            <a:r>
              <a:rPr lang="en-US" dirty="0"/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00"/>
                </a:solidFill>
              </a:rPr>
              <a:t>                                </a:t>
            </a:r>
            <a:r>
              <a:rPr lang="en-US" dirty="0" err="1">
                <a:solidFill>
                  <a:srgbClr val="800000"/>
                </a:solidFill>
              </a:rPr>
              <a:t>attachmentPoint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RenderTargetOutput</a:t>
            </a:r>
            <a:r>
              <a:rPr lang="en-US" dirty="0" err="1"/>
              <a:t>.Depth</a:t>
            </a:r>
            <a:r>
              <a:rPr lang="en-US" dirty="0"/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00"/>
                </a:solidFill>
              </a:rPr>
              <a:t>                                texture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>Texture2D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{} } ] } </a:t>
            </a:r>
            <a:br>
              <a:rPr lang="en-US" dirty="0"/>
            </a:br>
            <a:r>
              <a:rPr lang="en-US" dirty="0"/>
              <a:t>                    </a:t>
            </a:r>
            <a:r>
              <a:rPr lang="en-US" dirty="0" err="1">
                <a:solidFill>
                  <a:srgbClr val="800080"/>
                </a:solidFill>
              </a:rPr>
              <a:t>ClearBuffers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  <a:r>
              <a:rPr lang="en-US" dirty="0">
                <a:solidFill>
                  <a:srgbClr val="800000"/>
                </a:solidFill>
              </a:rPr>
              <a:t>buffers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ClearBuffers</a:t>
            </a:r>
            <a:r>
              <a:rPr lang="en-US" dirty="0" err="1"/>
              <a:t>.DepthBuffer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                      </a:t>
            </a:r>
            <a:r>
              <a:rPr lang="en-US" dirty="0" err="1">
                <a:solidFill>
                  <a:srgbClr val="800080"/>
                </a:solidFill>
              </a:rPr>
              <a:t>CameraSelector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  <a:r>
              <a:rPr lang="en-US" dirty="0">
                <a:solidFill>
                  <a:srgbClr val="800000"/>
                </a:solidFill>
              </a:rPr>
              <a:t>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lightCameraSelector</a:t>
            </a:r>
            <a:r>
              <a:rPr lang="en-US" dirty="0"/>
              <a:t> } } } } </a:t>
            </a:r>
            <a:br>
              <a:rPr lang="en-US" dirty="0"/>
            </a:br>
            <a:endParaRPr lang="en-US" dirty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80"/>
                </a:solidFill>
              </a:rPr>
              <a:t>            </a:t>
            </a:r>
            <a:r>
              <a:rPr lang="en-US" dirty="0" err="1">
                <a:solidFill>
                  <a:srgbClr val="800080"/>
                </a:solidFill>
              </a:rPr>
              <a:t>RenderPassFilter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  <a:r>
              <a:rPr lang="en-US" dirty="0" err="1">
                <a:solidFill>
                  <a:srgbClr val="800000"/>
                </a:solidFill>
              </a:rPr>
              <a:t>matchAny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[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FilterKey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name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"pass"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value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"forward"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}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] </a:t>
            </a:r>
            <a:br>
              <a:rPr lang="en-US" dirty="0"/>
            </a:br>
            <a:r>
              <a:rPr lang="en-US" dirty="0"/>
              <a:t>                </a:t>
            </a:r>
            <a:r>
              <a:rPr lang="en-US" dirty="0" err="1">
                <a:solidFill>
                  <a:srgbClr val="800080"/>
                </a:solidFill>
              </a:rPr>
              <a:t>ClearBuffers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  <a:r>
              <a:rPr lang="en-US" dirty="0" err="1">
                <a:solidFill>
                  <a:srgbClr val="800000"/>
                </a:solidFill>
              </a:rPr>
              <a:t>clearColor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55AF"/>
                </a:solidFill>
              </a:rPr>
              <a:t>Qt</a:t>
            </a:r>
            <a:r>
              <a:rPr lang="en-US" dirty="0" err="1"/>
              <a:t>.rgba</a:t>
            </a:r>
            <a:r>
              <a:rPr lang="en-US" dirty="0"/>
              <a:t>(0.0,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0.4,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0.7,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1.0)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00"/>
                </a:solidFill>
              </a:rPr>
              <a:t>                    buffers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ClearBuffers</a:t>
            </a:r>
            <a:r>
              <a:rPr lang="en-US" dirty="0" err="1"/>
              <a:t>.ColorDepthBuffer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              </a:t>
            </a:r>
            <a:r>
              <a:rPr lang="en-US" dirty="0" err="1">
                <a:solidFill>
                  <a:srgbClr val="800080"/>
                </a:solidFill>
              </a:rPr>
              <a:t>CameraSelector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  <a:r>
              <a:rPr lang="en-US" dirty="0">
                <a:solidFill>
                  <a:srgbClr val="800000"/>
                </a:solidFill>
              </a:rPr>
              <a:t>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viewCameraSelector</a:t>
            </a:r>
            <a:r>
              <a:rPr lang="en-US" dirty="0"/>
              <a:t> } } } } } } </a:t>
            </a:r>
            <a:br>
              <a:rPr lang="en-US" dirty="0"/>
            </a:br>
            <a:endParaRPr lang="en-US" dirty="0">
              <a:solidFill>
                <a:srgbClr val="C0C0C0"/>
              </a:solidFill>
            </a:endParaRP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3373960662"/>
      </p:ext>
    </p:extLst>
  </p:cSld>
  <p:clrMapOvr>
    <a:masterClrMapping/>
  </p:clrMapOvr>
  <p:transition spd="med">
    <p:fade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Startup time</a:t>
            </a:r>
          </a:p>
          <a:p>
            <a:pPr lvl="1"/>
            <a:r>
              <a:rPr lang="en-US" dirty="0"/>
              <a:t>Postpone memory allocations – use lazy loading</a:t>
            </a:r>
          </a:p>
          <a:p>
            <a:pPr lvl="1"/>
            <a:r>
              <a:rPr lang="en-US" dirty="0"/>
              <a:t>Use compressed texture formats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qltf</a:t>
            </a:r>
            <a:r>
              <a:rPr lang="en-US" dirty="0"/>
              <a:t> for 3D assets</a:t>
            </a:r>
          </a:p>
          <a:p>
            <a:pPr lvl="1"/>
            <a:r>
              <a:rPr lang="en-US" dirty="0"/>
              <a:t>Shared backend nodes  </a:t>
            </a:r>
          </a:p>
          <a:p>
            <a:r>
              <a:rPr lang="en-US" dirty="0"/>
              <a:t>GUI thread </a:t>
            </a:r>
          </a:p>
          <a:p>
            <a:pPr lvl="1"/>
            <a:r>
              <a:rPr lang="en-US" dirty="0"/>
              <a:t>Do not overload GUI thread with notify events </a:t>
            </a:r>
          </a:p>
          <a:p>
            <a:r>
              <a:rPr lang="en-US" dirty="0"/>
              <a:t>Rendering </a:t>
            </a:r>
          </a:p>
          <a:p>
            <a:pPr lvl="1"/>
            <a:r>
              <a:rPr lang="en-US" dirty="0"/>
              <a:t>Minimize the number of </a:t>
            </a:r>
            <a:r>
              <a:rPr lang="en-US" dirty="0" err="1">
                <a:latin typeface="Courier New"/>
                <a:cs typeface="Courier New"/>
              </a:rPr>
              <a:t>RenderViews</a:t>
            </a:r>
            <a:endParaRPr lang="en-US" dirty="0">
              <a:latin typeface="Courier New"/>
              <a:cs typeface="Courier New"/>
            </a:endParaRPr>
          </a:p>
          <a:p>
            <a:pPr lvl="2"/>
            <a:r>
              <a:rPr lang="en-US" dirty="0"/>
              <a:t>Put state that remains constant longest close to the root node</a:t>
            </a:r>
          </a:p>
          <a:p>
            <a:r>
              <a:rPr lang="en-US" dirty="0"/>
              <a:t>Qt 3D profiler tool lab exists in </a:t>
            </a:r>
            <a:r>
              <a:rPr lang="en-US" dirty="0" err="1"/>
              <a:t>code.qt.io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131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Performance Considerations 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973001564"/>
      </p:ext>
    </p:extLst>
  </p:cSld>
  <p:clrMapOvr>
    <a:masterClrMapping/>
  </p:clrMapOvr>
  <p:transition spd="med">
    <p:fade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Qt3D provides a general-purpose framework for creating near real-time 2D/3D simulations</a:t>
            </a:r>
          </a:p>
          <a:p>
            <a:endParaRPr lang="en-US" dirty="0" smtClean="0"/>
          </a:p>
          <a:p>
            <a:r>
              <a:rPr lang="en-US" dirty="0" smtClean="0"/>
              <a:t>Compared to QML scene graph, which minimizes the number of state changes using batches, Qt3D uses a frame graph to make it easy to manage a set of states in a frame</a:t>
            </a:r>
          </a:p>
          <a:p>
            <a:endParaRPr lang="en-US" dirty="0"/>
          </a:p>
          <a:p>
            <a:r>
              <a:rPr lang="en-US" dirty="0" smtClean="0"/>
              <a:t>Developer provides an ECS tree, defining what to render (3D world)</a:t>
            </a:r>
          </a:p>
          <a:p>
            <a:endParaRPr lang="en-US" dirty="0" smtClean="0"/>
          </a:p>
          <a:p>
            <a:r>
              <a:rPr lang="en-US" dirty="0" smtClean="0"/>
              <a:t>Qt3D engine uses aspects, which are component sets aggregating entities, to define the behavior of 3D world entities</a:t>
            </a:r>
          </a:p>
          <a:p>
            <a:endParaRPr lang="en-US" dirty="0" smtClean="0"/>
          </a:p>
          <a:p>
            <a:r>
              <a:rPr lang="en-US" dirty="0" smtClean="0"/>
              <a:t>Render uses a frame graph to easily allow developers to change, how the world entities are rendered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390528082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18080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Types</a:t>
            </a:r>
          </a:p>
          <a:p>
            <a:r>
              <a:rPr lang="en-US" dirty="0" smtClean="0"/>
              <a:t>Item Model Use</a:t>
            </a:r>
          </a:p>
          <a:p>
            <a:r>
              <a:rPr lang="en-US" dirty="0" smtClean="0"/>
              <a:t>Rendering </a:t>
            </a:r>
          </a:p>
          <a:p>
            <a:r>
              <a:rPr lang="en-US" dirty="0" smtClean="0"/>
              <a:t>Customization</a:t>
            </a:r>
          </a:p>
          <a:p>
            <a:r>
              <a:rPr lang="en-US" dirty="0" smtClean="0"/>
              <a:t>Performance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211077580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Module, allowing data to </a:t>
            </a:r>
            <a:r>
              <a:rPr lang="en-US" dirty="0"/>
              <a:t>be visualized as 3D bars 3D scatter, and 3D </a:t>
            </a:r>
            <a:r>
              <a:rPr lang="en-US" dirty="0" smtClean="0"/>
              <a:t>surface</a:t>
            </a:r>
          </a:p>
          <a:p>
            <a:r>
              <a:rPr lang="en-US" dirty="0"/>
              <a:t>Similar interactions to Qt Charts: rotate, zoom, data </a:t>
            </a:r>
            <a:r>
              <a:rPr lang="en-US" dirty="0" smtClean="0"/>
              <a:t>highlight</a:t>
            </a:r>
          </a:p>
          <a:p>
            <a:r>
              <a:rPr lang="en-US" dirty="0" smtClean="0"/>
              <a:t>OpenGL-based rendering</a:t>
            </a:r>
          </a:p>
          <a:p>
            <a:r>
              <a:rPr lang="en-US" dirty="0" smtClean="0"/>
              <a:t>Customizable: themes, input handling, items, labels</a:t>
            </a:r>
          </a:p>
          <a:p>
            <a:r>
              <a:rPr lang="en-US" dirty="0" smtClean="0"/>
              <a:t>2D slice views of the 3D data</a:t>
            </a:r>
          </a:p>
          <a:p>
            <a:r>
              <a:rPr lang="en-US" dirty="0" smtClean="0"/>
              <a:t>Item model support</a:t>
            </a:r>
          </a:p>
          <a:p>
            <a:r>
              <a:rPr lang="en-US" dirty="0" smtClean="0"/>
              <a:t>Perspective and orthographic projections</a:t>
            </a:r>
          </a:p>
          <a:p>
            <a:r>
              <a:rPr lang="en-US" dirty="0" smtClean="0"/>
              <a:t>Volumetric custom items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227408817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3D data is renderer in one of </a:t>
            </a:r>
            <a:r>
              <a:rPr lang="en-US" dirty="0" err="1" smtClean="0">
                <a:latin typeface="Courier New"/>
                <a:cs typeface="Courier New"/>
              </a:rPr>
              <a:t>QWindow</a:t>
            </a:r>
            <a:r>
              <a:rPr lang="en-US" dirty="0" smtClean="0"/>
              <a:t> sub-classes</a:t>
            </a:r>
          </a:p>
          <a:p>
            <a:pPr lvl="1"/>
            <a:r>
              <a:rPr lang="en-US" dirty="0" smtClean="0"/>
              <a:t>Defines a render loop for the visualization type </a:t>
            </a:r>
          </a:p>
          <a:p>
            <a:pPr lvl="1"/>
            <a:r>
              <a:rPr lang="en-US" dirty="0" smtClean="0"/>
              <a:t>Q3DBars (Bars3D), Q3DSurface (Surface3D), Q3DScatter (Scatter3D)</a:t>
            </a:r>
          </a:p>
          <a:p>
            <a:pPr lvl="1"/>
            <a:r>
              <a:rPr lang="en-US" dirty="0" smtClean="0"/>
              <a:t>By default a frameless window</a:t>
            </a:r>
          </a:p>
          <a:p>
            <a:pPr lvl="1"/>
            <a:r>
              <a:rPr lang="en-US" dirty="0" smtClean="0"/>
              <a:t>By default anti-aliasing enabled</a:t>
            </a:r>
          </a:p>
          <a:p>
            <a:pPr marL="586130" lvl="1" indent="0">
              <a:buNone/>
            </a:pPr>
            <a:endParaRPr lang="en-US" dirty="0"/>
          </a:p>
          <a:p>
            <a:r>
              <a:rPr lang="en-US" dirty="0" smtClean="0"/>
              <a:t>Data items are handled with </a:t>
            </a:r>
            <a:r>
              <a:rPr lang="en-US" dirty="0"/>
              <a:t>visualization </a:t>
            </a:r>
            <a:r>
              <a:rPr lang="en-US" dirty="0" smtClean="0"/>
              <a:t>type-dependent proxies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BarDataProxy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SurfaceDataProxy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ScatterDataProxy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/>
              <a:t>Uncreatable</a:t>
            </a:r>
            <a:r>
              <a:rPr lang="en-US" dirty="0" smtClean="0"/>
              <a:t> types, but provide properties for creatable sub-types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084" y="1421787"/>
            <a:ext cx="6577642" cy="3972598"/>
          </a:xfrm>
          <a:prstGeom prst="rect">
            <a:avLst/>
          </a:prstGeom>
        </p:spPr>
      </p:pic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42363928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>
          <a:xfrm>
            <a:off x="550719" y="1844825"/>
            <a:ext cx="5111759" cy="432102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Data items are provided to windows using data series </a:t>
            </a:r>
            <a:endParaRPr lang="en-US" dirty="0"/>
          </a:p>
          <a:p>
            <a:pPr lvl="1"/>
            <a:r>
              <a:rPr lang="en-US" dirty="0" smtClean="0"/>
              <a:t>Defines how data items in the proxy should be rendered </a:t>
            </a:r>
            <a:r>
              <a:rPr lang="en-US" dirty="0"/>
              <a:t>(</a:t>
            </a:r>
            <a:r>
              <a:rPr lang="en-US" dirty="0">
                <a:latin typeface="Courier New"/>
                <a:cs typeface="Courier New"/>
              </a:rPr>
              <a:t>mesh</a:t>
            </a:r>
            <a:r>
              <a:rPr lang="en-US" dirty="0"/>
              <a:t>, </a:t>
            </a:r>
            <a:r>
              <a:rPr lang="en-US" dirty="0" err="1" smtClean="0">
                <a:latin typeface="Courier New"/>
                <a:cs typeface="Courier New"/>
              </a:rPr>
              <a:t>baseColor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itemLabel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itemLabelFormat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Bar3DSeries</a:t>
            </a:r>
            <a:r>
              <a:rPr lang="en-US" dirty="0"/>
              <a:t>, </a:t>
            </a:r>
            <a:r>
              <a:rPr lang="en-US" dirty="0" smtClean="0">
                <a:latin typeface="Courier New"/>
                <a:cs typeface="Courier New"/>
              </a:rPr>
              <a:t>Surface3DSeries</a:t>
            </a:r>
            <a:r>
              <a:rPr lang="en-US" dirty="0"/>
              <a:t>, </a:t>
            </a:r>
            <a:r>
              <a:rPr lang="en-US" dirty="0" smtClean="0">
                <a:latin typeface="Courier New"/>
                <a:cs typeface="Courier New"/>
              </a:rPr>
              <a:t>Scatter3DSeries</a:t>
            </a:r>
          </a:p>
          <a:p>
            <a:endParaRPr lang="en-US" dirty="0" smtClean="0"/>
          </a:p>
          <a:p>
            <a:r>
              <a:rPr lang="en-US" dirty="0" smtClean="0"/>
              <a:t>Series may own only a single proxy at a time</a:t>
            </a:r>
          </a:p>
          <a:p>
            <a:endParaRPr lang="en-US" dirty="0" smtClean="0"/>
          </a:p>
          <a:p>
            <a:r>
              <a:rPr lang="en-US" dirty="0" smtClean="0"/>
              <a:t>Windows may have several series though </a:t>
            </a:r>
          </a:p>
          <a:p>
            <a:endParaRPr lang="en-US" dirty="0" smtClean="0"/>
          </a:p>
          <a:p>
            <a:r>
              <a:rPr lang="en-US" dirty="0" smtClean="0"/>
              <a:t>Switching series is typically more efficient than switching proxies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084" y="1421787"/>
            <a:ext cx="6577642" cy="3972598"/>
          </a:xfrm>
          <a:prstGeom prst="rect">
            <a:avLst/>
          </a:prstGeom>
        </p:spPr>
      </p:pic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244417232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Visualization Hello World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9667" y="1421788"/>
            <a:ext cx="10561875" cy="47758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 err="1"/>
              <a:t>int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main(</a:t>
            </a:r>
            <a:r>
              <a:rPr lang="en-US" dirty="0" err="1"/>
              <a:t>int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argc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char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*</a:t>
            </a:r>
            <a:r>
              <a:rPr lang="en-US" dirty="0" err="1">
                <a:solidFill>
                  <a:srgbClr val="000000"/>
                </a:solidFill>
              </a:rPr>
              <a:t>argv</a:t>
            </a:r>
            <a:r>
              <a:rPr lang="en-US" dirty="0">
                <a:solidFill>
                  <a:srgbClr val="000000"/>
                </a:solidFill>
              </a:rPr>
              <a:t>[])</a:t>
            </a:r>
            <a:r>
              <a:rPr lang="en-US" dirty="0"/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{</a:t>
            </a:r>
            <a:r>
              <a:rPr lang="en-US" dirty="0"/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80"/>
                </a:solidFill>
              </a:rPr>
              <a:t>    </a:t>
            </a:r>
            <a:r>
              <a:rPr lang="en-US" dirty="0" err="1">
                <a:solidFill>
                  <a:srgbClr val="800080"/>
                </a:solidFill>
              </a:rPr>
              <a:t>QApplication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a(</a:t>
            </a:r>
            <a:r>
              <a:rPr lang="en-US" dirty="0" err="1">
                <a:solidFill>
                  <a:srgbClr val="000000"/>
                </a:solidFill>
              </a:rPr>
              <a:t>argc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argv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800080"/>
                </a:solidFill>
              </a:rPr>
              <a:t>Q3DBars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graph;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>
                <a:solidFill>
                  <a:srgbClr val="800080"/>
                </a:solidFill>
              </a:rPr>
              <a:t>QBarDataProxy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*</a:t>
            </a:r>
            <a:r>
              <a:rPr lang="en-US" dirty="0" err="1">
                <a:solidFill>
                  <a:srgbClr val="000000"/>
                </a:solidFill>
              </a:rPr>
              <a:t>newProxy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new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QBarDataProxy</a:t>
            </a:r>
            <a:r>
              <a:rPr lang="en-US" dirty="0">
                <a:solidFill>
                  <a:srgbClr val="000000"/>
                </a:solidFill>
              </a:rPr>
              <a:t>;</a:t>
            </a:r>
            <a:r>
              <a:rPr lang="en-US" dirty="0"/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80"/>
                </a:solidFill>
              </a:rPr>
              <a:t>    </a:t>
            </a:r>
            <a:r>
              <a:rPr lang="en-US" dirty="0" err="1">
                <a:solidFill>
                  <a:srgbClr val="800080"/>
                </a:solidFill>
              </a:rPr>
              <a:t>QBarDataArray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*</a:t>
            </a:r>
            <a:r>
              <a:rPr lang="en-US" dirty="0" err="1">
                <a:solidFill>
                  <a:srgbClr val="000000"/>
                </a:solidFill>
              </a:rPr>
              <a:t>dataArray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new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QBarDataArray</a:t>
            </a:r>
            <a:r>
              <a:rPr lang="en-US" dirty="0">
                <a:solidFill>
                  <a:srgbClr val="000000"/>
                </a:solidFill>
              </a:rPr>
              <a:t>;</a:t>
            </a:r>
            <a:r>
              <a:rPr lang="en-US" dirty="0"/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    </a:t>
            </a:r>
            <a:r>
              <a:rPr lang="en-US" dirty="0" err="1">
                <a:solidFill>
                  <a:srgbClr val="000000"/>
                </a:solidFill>
              </a:rPr>
              <a:t>dataArray</a:t>
            </a:r>
            <a:r>
              <a:rPr lang="en-US" dirty="0">
                <a:solidFill>
                  <a:srgbClr val="000000"/>
                </a:solidFill>
              </a:rPr>
              <a:t>-&gt;reserve(</a:t>
            </a:r>
            <a:r>
              <a:rPr lang="en-US" dirty="0">
                <a:solidFill>
                  <a:srgbClr val="000080"/>
                </a:solidFill>
              </a:rPr>
              <a:t>10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   for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/>
              <a:t>int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i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i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&lt;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10</a:t>
            </a:r>
            <a:r>
              <a:rPr lang="en-US" dirty="0">
                <a:solidFill>
                  <a:srgbClr val="000000"/>
                </a:solidFill>
              </a:rPr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i</a:t>
            </a:r>
            <a:r>
              <a:rPr lang="en-US" dirty="0">
                <a:solidFill>
                  <a:srgbClr val="000000"/>
                </a:solidFill>
              </a:rPr>
              <a:t>++)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  <a:r>
              <a:rPr lang="en-US" dirty="0"/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80"/>
                </a:solidFill>
              </a:rPr>
              <a:t>        </a:t>
            </a:r>
            <a:r>
              <a:rPr lang="en-US" dirty="0" err="1">
                <a:solidFill>
                  <a:srgbClr val="800080"/>
                </a:solidFill>
              </a:rPr>
              <a:t>QBarDataRow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*</a:t>
            </a:r>
            <a:r>
              <a:rPr lang="en-US" dirty="0" err="1">
                <a:solidFill>
                  <a:srgbClr val="000000"/>
                </a:solidFill>
              </a:rPr>
              <a:t>dataRow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new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QBarDataRow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80"/>
                </a:solidFill>
              </a:rPr>
              <a:t>5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       for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/>
              <a:t>int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j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j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&lt;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5</a:t>
            </a:r>
            <a:r>
              <a:rPr lang="en-US" dirty="0">
                <a:solidFill>
                  <a:srgbClr val="000000"/>
                </a:solidFill>
              </a:rPr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j++)</a:t>
            </a:r>
            <a:r>
              <a:rPr lang="en-US" dirty="0"/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            (*</a:t>
            </a:r>
            <a:r>
              <a:rPr lang="en-US" dirty="0" err="1">
                <a:solidFill>
                  <a:srgbClr val="000000"/>
                </a:solidFill>
              </a:rPr>
              <a:t>dataRow</a:t>
            </a:r>
            <a:r>
              <a:rPr lang="en-US" dirty="0">
                <a:solidFill>
                  <a:srgbClr val="000000"/>
                </a:solidFill>
              </a:rPr>
              <a:t>)[j].</a:t>
            </a:r>
            <a:r>
              <a:rPr lang="en-US" dirty="0" err="1">
                <a:solidFill>
                  <a:srgbClr val="000000"/>
                </a:solidFill>
              </a:rPr>
              <a:t>setValue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80"/>
                </a:solidFill>
              </a:rPr>
              <a:t>0.7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*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i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+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2.6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*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j);</a:t>
            </a:r>
            <a:r>
              <a:rPr lang="en-US" dirty="0"/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        </a:t>
            </a:r>
            <a:r>
              <a:rPr lang="en-US" dirty="0" err="1">
                <a:solidFill>
                  <a:srgbClr val="000000"/>
                </a:solidFill>
              </a:rPr>
              <a:t>dataArray</a:t>
            </a:r>
            <a:r>
              <a:rPr lang="en-US" dirty="0">
                <a:solidFill>
                  <a:srgbClr val="000000"/>
                </a:solidFill>
              </a:rPr>
              <a:t>-&gt;append(</a:t>
            </a:r>
            <a:r>
              <a:rPr lang="en-US" dirty="0" err="1">
                <a:solidFill>
                  <a:srgbClr val="000000"/>
                </a:solidFill>
              </a:rPr>
              <a:t>dataRow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    }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>
                <a:solidFill>
                  <a:srgbClr val="000000"/>
                </a:solidFill>
              </a:rPr>
              <a:t>newProxy</a:t>
            </a:r>
            <a:r>
              <a:rPr lang="en-US" dirty="0">
                <a:solidFill>
                  <a:srgbClr val="000000"/>
                </a:solidFill>
              </a:rPr>
              <a:t>-&gt;</a:t>
            </a:r>
            <a:r>
              <a:rPr lang="en-US" dirty="0" err="1">
                <a:solidFill>
                  <a:srgbClr val="000000"/>
                </a:solidFill>
              </a:rPr>
              <a:t>resetArray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dataArray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80"/>
                </a:solidFill>
              </a:rPr>
              <a:t>    QBar3DSeries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*series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new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>QBar3DSeries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newProxy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>
                <a:solidFill>
                  <a:srgbClr val="000000"/>
                </a:solidFill>
              </a:rPr>
              <a:t>graph.addSeries</a:t>
            </a:r>
            <a:r>
              <a:rPr lang="en-US" dirty="0">
                <a:solidFill>
                  <a:srgbClr val="000000"/>
                </a:solidFill>
              </a:rPr>
              <a:t>(series);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    </a:t>
            </a:r>
            <a:r>
              <a:rPr lang="en-US" dirty="0" err="1">
                <a:solidFill>
                  <a:srgbClr val="000000"/>
                </a:solidFill>
              </a:rPr>
              <a:t>graph.show</a:t>
            </a:r>
            <a:r>
              <a:rPr lang="en-US" dirty="0">
                <a:solidFill>
                  <a:srgbClr val="000000"/>
                </a:solidFill>
              </a:rPr>
              <a:t>();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    return </a:t>
            </a:r>
            <a:r>
              <a:rPr lang="en-US" dirty="0" err="1">
                <a:solidFill>
                  <a:srgbClr val="000000"/>
                </a:solidFill>
              </a:rPr>
              <a:t>a.exec</a:t>
            </a:r>
            <a:r>
              <a:rPr lang="en-US" dirty="0">
                <a:solidFill>
                  <a:srgbClr val="000000"/>
                </a:solidFill>
              </a:rPr>
              <a:t>();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}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80008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612" y="980728"/>
            <a:ext cx="3744920" cy="2168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54090" y="332657"/>
            <a:ext cx="3671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en-US" sz="1400" dirty="0" err="1"/>
              <a:t>dataVisualization-helloWorld</a:t>
            </a:r>
            <a:endParaRPr lang="en-US" sz="1400" dirty="0"/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422018927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Proxies handle adding, inserting, changing, and removing data items</a:t>
            </a:r>
          </a:p>
          <a:p>
            <a:pPr lvl="1"/>
            <a:r>
              <a:rPr lang="en-US" dirty="0" smtClean="0"/>
              <a:t>Proxies use signals to notify the graph about data changes</a:t>
            </a:r>
          </a:p>
          <a:p>
            <a:pPr lvl="1"/>
            <a:r>
              <a:rPr lang="en-US" dirty="0" smtClean="0"/>
              <a:t>If data items are manipulated directly without using proxy member functions, developer should take care of emitting the signals 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Bar data proxy</a:t>
            </a:r>
          </a:p>
          <a:p>
            <a:pPr lvl="1"/>
            <a:r>
              <a:rPr lang="en-US" dirty="0" smtClean="0"/>
              <a:t>Owns </a:t>
            </a:r>
            <a:r>
              <a:rPr lang="en-US" dirty="0" err="1" smtClean="0">
                <a:latin typeface="Courier New"/>
                <a:cs typeface="Courier New"/>
              </a:rPr>
              <a:t>QBarDataItem</a:t>
            </a:r>
            <a:r>
              <a:rPr lang="en-US" dirty="0" smtClean="0"/>
              <a:t> objects, providing two floats: value and rotation </a:t>
            </a:r>
          </a:p>
          <a:p>
            <a:pPr lvl="1"/>
            <a:r>
              <a:rPr lang="en-US" dirty="0" smtClean="0"/>
              <a:t>Data may be added row by row using </a:t>
            </a:r>
            <a:r>
              <a:rPr lang="en-US" dirty="0" err="1" smtClean="0">
                <a:latin typeface="Courier New"/>
                <a:cs typeface="Courier New"/>
              </a:rPr>
              <a:t>QBarDataRow</a:t>
            </a:r>
            <a:r>
              <a:rPr lang="en-US" dirty="0" smtClean="0">
                <a:latin typeface="Courier New"/>
                <a:cs typeface="Courier New"/>
              </a:rPr>
              <a:t> (</a:t>
            </a:r>
            <a:r>
              <a:rPr lang="en-US" dirty="0" err="1" smtClean="0">
                <a:latin typeface="Courier New"/>
                <a:cs typeface="Courier New"/>
              </a:rPr>
              <a:t>QVector</a:t>
            </a:r>
            <a:r>
              <a:rPr lang="en-US" dirty="0" smtClean="0">
                <a:latin typeface="Courier New"/>
                <a:cs typeface="Courier New"/>
              </a:rPr>
              <a:t> &lt;</a:t>
            </a:r>
            <a:r>
              <a:rPr lang="en-US" dirty="0" err="1" smtClean="0">
                <a:latin typeface="Courier New"/>
                <a:cs typeface="Courier New"/>
              </a:rPr>
              <a:t>QBarDataItem</a:t>
            </a:r>
            <a:r>
              <a:rPr lang="en-US" dirty="0" smtClean="0">
                <a:latin typeface="Courier New"/>
                <a:cs typeface="Courier New"/>
              </a:rPr>
              <a:t>&gt;) </a:t>
            </a:r>
          </a:p>
          <a:p>
            <a:pPr lvl="1"/>
            <a:r>
              <a:rPr lang="en-US" dirty="0" smtClean="0"/>
              <a:t>Several rows may be added using </a:t>
            </a:r>
            <a:r>
              <a:rPr lang="en-US" dirty="0" err="1" smtClean="0">
                <a:latin typeface="Courier New"/>
                <a:cs typeface="Courier New"/>
              </a:rPr>
              <a:t>QBarDataArray</a:t>
            </a:r>
            <a:r>
              <a:rPr lang="en-US" dirty="0" smtClean="0"/>
              <a:t> container (</a:t>
            </a:r>
            <a:r>
              <a:rPr lang="en-US" dirty="0" err="1" smtClean="0">
                <a:latin typeface="Courier New"/>
                <a:cs typeface="Courier New"/>
              </a:rPr>
              <a:t>QList</a:t>
            </a:r>
            <a:r>
              <a:rPr lang="en-US" dirty="0" smtClean="0">
                <a:latin typeface="Courier New"/>
                <a:cs typeface="Courier New"/>
              </a:rPr>
              <a:t>&lt;</a:t>
            </a:r>
            <a:r>
              <a:rPr lang="en-US" dirty="0" err="1" smtClean="0">
                <a:latin typeface="Courier New"/>
                <a:cs typeface="Courier New"/>
              </a:rPr>
              <a:t>QBarDataRow</a:t>
            </a:r>
            <a:r>
              <a:rPr lang="en-US" dirty="0" smtClean="0">
                <a:latin typeface="Courier New"/>
                <a:cs typeface="Courier New"/>
              </a:rPr>
              <a:t> *&gt;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Possible to store row and column labels as well</a:t>
            </a:r>
          </a:p>
          <a:p>
            <a:pPr lvl="1"/>
            <a:endParaRPr lang="en-US" dirty="0"/>
          </a:p>
          <a:p>
            <a:r>
              <a:rPr lang="en-US" dirty="0" smtClean="0"/>
              <a:t>In a similar way</a:t>
            </a:r>
          </a:p>
          <a:p>
            <a:pPr lvl="1"/>
            <a:r>
              <a:rPr lang="en-US" dirty="0" smtClean="0"/>
              <a:t>Surface data items, providing a 3D position, may be added to the surface proxy</a:t>
            </a:r>
          </a:p>
          <a:p>
            <a:pPr lvl="1"/>
            <a:r>
              <a:rPr lang="en-US" dirty="0" smtClean="0"/>
              <a:t>Scatter data items, providing a 3D position and rotation, may be added to the scatter proxy (</a:t>
            </a:r>
            <a:r>
              <a:rPr lang="en-US" dirty="0" err="1" smtClean="0">
                <a:latin typeface="Courier New"/>
                <a:cs typeface="Courier New"/>
              </a:rPr>
              <a:t>QScatterDataRow</a:t>
            </a:r>
            <a:r>
              <a:rPr lang="en-US" dirty="0" smtClean="0"/>
              <a:t> does not exist though)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Handling in C++ Proxies 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10515886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</a:t>
            </a:r>
            <a:r>
              <a:rPr lang="en-US" dirty="0" smtClean="0">
                <a:latin typeface="Courier New"/>
                <a:cs typeface="Courier New"/>
              </a:rPr>
              <a:t>update() </a:t>
            </a:r>
            <a:r>
              <a:rPr lang="en-US" dirty="0" smtClean="0"/>
              <a:t>will request for a repaint – </a:t>
            </a:r>
            <a:r>
              <a:rPr lang="en-US" dirty="0" err="1" smtClean="0">
                <a:latin typeface="Courier New"/>
                <a:cs typeface="Courier New"/>
              </a:rPr>
              <a:t>paintGL</a:t>
            </a:r>
            <a:r>
              <a:rPr lang="en-US" dirty="0" smtClean="0">
                <a:latin typeface="Courier New"/>
                <a:cs typeface="Courier New"/>
              </a:rPr>
              <a:t>() </a:t>
            </a:r>
            <a:r>
              <a:rPr lang="en-US" dirty="0" smtClean="0"/>
              <a:t>function called</a:t>
            </a:r>
          </a:p>
          <a:p>
            <a:pPr lvl="1"/>
            <a:r>
              <a:rPr lang="en-US" dirty="0" smtClean="0"/>
              <a:t>Avoid timers – use </a:t>
            </a:r>
            <a:r>
              <a:rPr lang="en-US" dirty="0" err="1" smtClean="0">
                <a:latin typeface="Courier New"/>
                <a:cs typeface="Courier New"/>
              </a:rPr>
              <a:t>frameSwapped</a:t>
            </a:r>
            <a:r>
              <a:rPr lang="en-US" dirty="0" smtClean="0">
                <a:latin typeface="Courier New"/>
                <a:cs typeface="Courier New"/>
              </a:rPr>
              <a:t>()</a:t>
            </a:r>
            <a:r>
              <a:rPr lang="en-US" dirty="0" smtClean="0"/>
              <a:t> signal instead</a:t>
            </a:r>
          </a:p>
          <a:p>
            <a:endParaRPr lang="en-US" dirty="0"/>
          </a:p>
          <a:p>
            <a:r>
              <a:rPr lang="en-US" dirty="0" smtClean="0"/>
              <a:t>OpenGL context created automatically and made current</a:t>
            </a:r>
          </a:p>
          <a:p>
            <a:endParaRPr lang="en-US" dirty="0"/>
          </a:p>
          <a:p>
            <a:r>
              <a:rPr lang="en-US" dirty="0" smtClean="0"/>
              <a:t>Both allow painting with </a:t>
            </a:r>
            <a:r>
              <a:rPr lang="en-US" dirty="0" err="1" smtClean="0">
                <a:latin typeface="Courier New"/>
                <a:cs typeface="Courier New"/>
              </a:rPr>
              <a:t>QPainter</a:t>
            </a:r>
            <a:r>
              <a:rPr lang="en-US" dirty="0" smtClean="0"/>
              <a:t> and partial updates, made with </a:t>
            </a:r>
            <a:r>
              <a:rPr lang="en-US" dirty="0" err="1" smtClean="0">
                <a:latin typeface="Courier New"/>
                <a:cs typeface="Courier New"/>
              </a:rPr>
              <a:t>QPainter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Easy way to have 2D UI controls in 3D scene  </a:t>
            </a:r>
          </a:p>
          <a:p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QOpenGLWindow</a:t>
            </a:r>
            <a:r>
              <a:rPr lang="en-US" dirty="0" smtClean="0"/>
              <a:t> does not have dependencies on widgets =&gt; slightly faster </a:t>
            </a:r>
          </a:p>
          <a:p>
            <a:endParaRPr lang="en-US" dirty="0"/>
          </a:p>
          <a:p>
            <a:r>
              <a:rPr lang="en-US" dirty="0"/>
              <a:t>Note that </a:t>
            </a:r>
            <a:r>
              <a:rPr lang="en-US" dirty="0" err="1">
                <a:latin typeface="Courier New"/>
                <a:cs typeface="Courier New"/>
              </a:rPr>
              <a:t>QOpenGLWidget</a:t>
            </a:r>
            <a:r>
              <a:rPr lang="en-US" dirty="0"/>
              <a:t> is painted before other widgets (no matter of the stacking order)</a:t>
            </a:r>
          </a:p>
          <a:p>
            <a:pPr lvl="1"/>
            <a:r>
              <a:rPr lang="en-US" dirty="0"/>
              <a:t>You may use </a:t>
            </a:r>
            <a:r>
              <a:rPr lang="en-US" dirty="0" err="1">
                <a:latin typeface="Courier New"/>
                <a:cs typeface="Courier New"/>
              </a:rPr>
              <a:t>setWindowFlags</a:t>
            </a:r>
            <a:r>
              <a:rPr lang="en-US" dirty="0">
                <a:latin typeface="Courier New"/>
                <a:cs typeface="Courier New"/>
              </a:rPr>
              <a:t>( Qt::</a:t>
            </a:r>
            <a:r>
              <a:rPr lang="en-US" dirty="0" err="1">
                <a:latin typeface="Courier New"/>
                <a:cs typeface="Courier New"/>
              </a:rPr>
              <a:t>WindowStaysOnTopHint</a:t>
            </a:r>
            <a:r>
              <a:rPr lang="en-US" dirty="0">
                <a:latin typeface="Courier New"/>
                <a:cs typeface="Courier New"/>
              </a:rPr>
              <a:t>) </a:t>
            </a:r>
            <a:r>
              <a:rPr lang="en-US" dirty="0"/>
              <a:t>to change that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QOpenGLWidget</a:t>
            </a:r>
            <a:r>
              <a:rPr lang="en-US" dirty="0" smtClean="0"/>
              <a:t> vs. </a:t>
            </a:r>
            <a:r>
              <a:rPr lang="en-US" dirty="0" err="1" smtClean="0"/>
              <a:t>QOpenGLWindow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86220380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Provided by item model data proxies, which are proxy sub-types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ItemModelBarDataProxy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ItemModelSurfaceDataProxy</a:t>
            </a:r>
            <a:r>
              <a:rPr lang="en-US" dirty="0" smtClean="0"/>
              <a:t>, </a:t>
            </a:r>
            <a:r>
              <a:rPr lang="en-US" dirty="0" err="1" smtClean="0"/>
              <a:t>HeightMapSurfaceDataProxy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ItemModelScatterDataProxy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endParaRPr lang="en-US" dirty="0"/>
          </a:p>
          <a:p>
            <a:r>
              <a:rPr lang="en-US" dirty="0" smtClean="0"/>
              <a:t>Set a model used by the proxy (QML model or </a:t>
            </a:r>
            <a:r>
              <a:rPr lang="en-US" dirty="0" err="1" smtClean="0">
                <a:latin typeface="Courier New"/>
                <a:cs typeface="Courier New"/>
              </a:rPr>
              <a:t>QAbstractItemModel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Define how model items are mapped to data visualization item fields (rows, columns, value) 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 smtClean="0"/>
              <a:t>Use model categories (</a:t>
            </a:r>
            <a:r>
              <a:rPr lang="en-US" dirty="0" err="1" smtClean="0">
                <a:latin typeface="Courier New"/>
                <a:cs typeface="Courier New"/>
              </a:rPr>
              <a:t>useModelCategories</a:t>
            </a:r>
            <a:r>
              <a:rPr lang="en-US" dirty="0" smtClean="0">
                <a:latin typeface="Courier New"/>
                <a:cs typeface="Courier New"/>
              </a:rPr>
              <a:t> = true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In C++, </a:t>
            </a:r>
            <a:r>
              <a:rPr lang="en-US" dirty="0" err="1" smtClean="0">
                <a:latin typeface="Courier New"/>
                <a:cs typeface="Courier New"/>
              </a:rPr>
              <a:t>QAbstractItemModel</a:t>
            </a:r>
            <a:r>
              <a:rPr lang="en-US" dirty="0" smtClean="0"/>
              <a:t> rows and columns mapped to C++ </a:t>
            </a:r>
            <a:r>
              <a:rPr lang="en-US" dirty="0" smtClean="0">
                <a:latin typeface="Courier New"/>
                <a:cs typeface="Courier New"/>
              </a:rPr>
              <a:t>Q3D&lt;visualization type&gt; </a:t>
            </a:r>
            <a:r>
              <a:rPr lang="en-US" dirty="0" smtClean="0"/>
              <a:t>rows and columns</a:t>
            </a:r>
          </a:p>
          <a:p>
            <a:pPr lvl="1"/>
            <a:r>
              <a:rPr lang="en-US" dirty="0" smtClean="0"/>
              <a:t>In QML, custom categories ignored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Define, which item model roles are mapped to graph rows, columns, and data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rowRole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columnRole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valueRole</a:t>
            </a:r>
            <a:endParaRPr lang="en-US" dirty="0" smtClean="0">
              <a:latin typeface="Courier New"/>
              <a:cs typeface="Courier New"/>
            </a:endParaRPr>
          </a:p>
          <a:p>
            <a:pPr>
              <a:buFont typeface="+mj-lt"/>
              <a:buAutoNum type="arabicPeriod"/>
            </a:pPr>
            <a:r>
              <a:rPr lang="en-US" dirty="0" smtClean="0"/>
              <a:t>Define an explicit list of categories for rows and columns </a:t>
            </a:r>
          </a:p>
          <a:p>
            <a:pPr lvl="1"/>
            <a:r>
              <a:rPr lang="en-US" dirty="0" smtClean="0"/>
              <a:t>Allows defining which rows and columns are included and in which 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Mapping from Item Models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12583692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/>
                <a:cs typeface="Courier New"/>
              </a:rPr>
              <a:t>HeightMapSurfaceDataProxy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/>
          </a:p>
          <a:p>
            <a:r>
              <a:rPr lang="en-US" dirty="0" smtClean="0"/>
              <a:t>Y value read from the height map file</a:t>
            </a:r>
          </a:p>
          <a:p>
            <a:pPr lvl="1"/>
            <a:r>
              <a:rPr lang="en-US" dirty="0" smtClean="0"/>
              <a:t>Preferred format </a:t>
            </a:r>
            <a:r>
              <a:rPr lang="en-US" dirty="0" err="1" smtClean="0">
                <a:latin typeface="Courier New"/>
                <a:cs typeface="Courier New"/>
              </a:rPr>
              <a:t>QImage</a:t>
            </a:r>
            <a:r>
              <a:rPr lang="en-US" dirty="0" smtClean="0">
                <a:latin typeface="Courier New"/>
                <a:cs typeface="Courier New"/>
              </a:rPr>
              <a:t>::Format_RGB32 </a:t>
            </a:r>
            <a:r>
              <a:rPr lang="en-US" dirty="0" smtClean="0"/>
              <a:t>in </a:t>
            </a:r>
            <a:r>
              <a:rPr lang="en-US" dirty="0" err="1" smtClean="0"/>
              <a:t>grayscale</a:t>
            </a:r>
            <a:r>
              <a:rPr lang="en-US" dirty="0" smtClean="0"/>
              <a:t> (height value from red component)</a:t>
            </a:r>
          </a:p>
          <a:p>
            <a:r>
              <a:rPr lang="en-US" dirty="0" smtClean="0"/>
              <a:t>X and Z range set manually (or with default values)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Hello </a:t>
            </a:r>
            <a:r>
              <a:rPr lang="en-US" dirty="0" smtClean="0"/>
              <a:t>World in QML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9667" y="3417456"/>
            <a:ext cx="10561875" cy="2847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80"/>
                </a:solidFill>
              </a:rPr>
              <a:t>Surface3D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00"/>
                </a:solidFill>
              </a:rPr>
              <a:t> 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surfacePlot</a:t>
            </a:r>
            <a:endParaRPr lang="en-US" i="1" dirty="0">
              <a:solidFill>
                <a:srgbClr val="000000"/>
              </a:solidFill>
            </a:endParaRP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   </a:t>
            </a:r>
            <a:r>
              <a:rPr lang="en-US" dirty="0">
                <a:solidFill>
                  <a:srgbClr val="800000"/>
                </a:solidFill>
              </a:rPr>
              <a:t>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surfaceView</a:t>
            </a:r>
            <a:r>
              <a:rPr lang="en-US" dirty="0" err="1"/>
              <a:t>.width</a:t>
            </a:r>
            <a:r>
              <a:rPr lang="en-US" dirty="0"/>
              <a:t>;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surfaceView</a:t>
            </a:r>
            <a:r>
              <a:rPr lang="en-US" dirty="0" err="1"/>
              <a:t>.height</a:t>
            </a:r>
            <a:r>
              <a:rPr lang="en-US" dirty="0"/>
              <a:t> </a:t>
            </a:r>
            <a:endParaRPr lang="en-US" dirty="0">
              <a:solidFill>
                <a:srgbClr val="008000"/>
              </a:solidFill>
            </a:endParaRP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80"/>
                </a:solidFill>
              </a:rPr>
              <a:t>    Surface3DSeries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00"/>
                </a:solidFill>
              </a:rPr>
              <a:t>     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heightSeries</a:t>
            </a:r>
            <a:r>
              <a:rPr lang="en-US" dirty="0"/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00"/>
                </a:solidFill>
              </a:rPr>
              <a:t>        </a:t>
            </a:r>
            <a:r>
              <a:rPr lang="en-US" dirty="0" err="1">
                <a:solidFill>
                  <a:srgbClr val="800000"/>
                </a:solidFill>
              </a:rPr>
              <a:t>drawMode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>Surface3DSeries</a:t>
            </a:r>
            <a:r>
              <a:rPr lang="en-US" dirty="0"/>
              <a:t>.DrawSurface 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>
                <a:solidFill>
                  <a:srgbClr val="800080"/>
                </a:solidFill>
              </a:rPr>
              <a:t>HeightMapSurfaceDataProxy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00"/>
                </a:solidFill>
              </a:rPr>
              <a:t>            </a:t>
            </a:r>
            <a:r>
              <a:rPr lang="en-US" dirty="0" err="1">
                <a:solidFill>
                  <a:srgbClr val="800000"/>
                </a:solidFill>
              </a:rPr>
              <a:t>heightMapFile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":/</a:t>
            </a:r>
            <a:r>
              <a:rPr lang="en-US" dirty="0" err="1">
                <a:solidFill>
                  <a:srgbClr val="008000"/>
                </a:solidFill>
              </a:rPr>
              <a:t>heightmaps</a:t>
            </a:r>
            <a:r>
              <a:rPr lang="en-US" dirty="0">
                <a:solidFill>
                  <a:srgbClr val="008000"/>
                </a:solidFill>
              </a:rPr>
              <a:t>/image”</a:t>
            </a:r>
            <a:r>
              <a:rPr lang="en-US" dirty="0"/>
              <a:t> </a:t>
            </a:r>
            <a:endParaRPr lang="en-US" dirty="0">
              <a:solidFill>
                <a:srgbClr val="008000"/>
              </a:solidFill>
            </a:endParaRP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8000"/>
                </a:solidFill>
              </a:rPr>
              <a:t>            </a:t>
            </a:r>
            <a:r>
              <a:rPr lang="en-US" dirty="0" err="1">
                <a:solidFill>
                  <a:srgbClr val="800000"/>
                </a:solidFill>
              </a:rPr>
              <a:t>minZValue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30; </a:t>
            </a:r>
            <a:r>
              <a:rPr lang="en-US" dirty="0" err="1">
                <a:solidFill>
                  <a:srgbClr val="800000"/>
                </a:solidFill>
              </a:rPr>
              <a:t>maxZValue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60; </a:t>
            </a:r>
            <a:r>
              <a:rPr lang="en-US" dirty="0" err="1">
                <a:solidFill>
                  <a:srgbClr val="800000"/>
                </a:solidFill>
              </a:rPr>
              <a:t>minXValue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67; </a:t>
            </a:r>
            <a:r>
              <a:rPr lang="en-US" dirty="0" err="1">
                <a:solidFill>
                  <a:srgbClr val="800000"/>
                </a:solidFill>
              </a:rPr>
              <a:t>maxXValue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97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       } </a:t>
            </a:r>
            <a:br>
              <a:rPr lang="en-US" dirty="0"/>
            </a:br>
            <a:r>
              <a:rPr lang="en-US" dirty="0"/>
              <a:t>    }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} </a:t>
            </a:r>
            <a:br>
              <a:rPr lang="en-US" dirty="0"/>
            </a:br>
            <a:endParaRPr lang="en-US" dirty="0">
              <a:solidFill>
                <a:srgbClr val="80008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54090" y="332658"/>
            <a:ext cx="3671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en-US" sz="1400" dirty="0" err="1" smtClean="0"/>
              <a:t>modelMapping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0716" y="836712"/>
            <a:ext cx="2638901" cy="1604797"/>
          </a:xfrm>
          <a:prstGeom prst="rect">
            <a:avLst/>
          </a:prstGeom>
        </p:spPr>
      </p:pic>
      <p:sp>
        <p:nvSpPr>
          <p:cNvPr id="12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46425745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Same role values can be handled using </a:t>
            </a:r>
            <a:r>
              <a:rPr lang="en-US" dirty="0" err="1" smtClean="0">
                <a:latin typeface="Courier New"/>
                <a:cs typeface="Courier New"/>
              </a:rPr>
              <a:t>multiMatchBehavior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First or last value used, average or cumulative value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Hello </a:t>
            </a:r>
            <a:r>
              <a:rPr lang="en-US" dirty="0" smtClean="0"/>
              <a:t>World 2 in QML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9681" y="2564904"/>
            <a:ext cx="11075269" cy="37444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80"/>
                </a:solidFill>
              </a:rPr>
              <a:t>Bars3D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00"/>
                </a:solidFill>
              </a:rPr>
              <a:t>    width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parent</a:t>
            </a:r>
            <a:r>
              <a:rPr lang="en-US" dirty="0" err="1"/>
              <a:t>.width</a:t>
            </a:r>
            <a:r>
              <a:rPr lang="en-US" dirty="0"/>
              <a:t>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parent</a:t>
            </a:r>
            <a:r>
              <a:rPr lang="en-US" dirty="0" err="1"/>
              <a:t>.height</a:t>
            </a:r>
            <a:r>
              <a:rPr lang="en-US" dirty="0"/>
              <a:t> </a:t>
            </a:r>
            <a:endParaRPr lang="en-US" dirty="0">
              <a:solidFill>
                <a:srgbClr val="800000"/>
              </a:solidFill>
            </a:endParaRP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00"/>
                </a:solidFill>
              </a:rPr>
              <a:t>    </a:t>
            </a:r>
            <a:r>
              <a:rPr lang="en-US" dirty="0">
                <a:solidFill>
                  <a:srgbClr val="800080"/>
                </a:solidFill>
              </a:rPr>
              <a:t>Bar3DSeries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00"/>
                </a:solidFill>
              </a:rPr>
              <a:t>        </a:t>
            </a:r>
            <a:r>
              <a:rPr lang="en-US" dirty="0" err="1">
                <a:solidFill>
                  <a:srgbClr val="800000"/>
                </a:solidFill>
              </a:rPr>
              <a:t>itemLabelFormat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"@</a:t>
            </a:r>
            <a:r>
              <a:rPr lang="en-US" dirty="0" err="1">
                <a:solidFill>
                  <a:srgbClr val="008000"/>
                </a:solidFill>
              </a:rPr>
              <a:t>colLabel</a:t>
            </a:r>
            <a:r>
              <a:rPr lang="en-US" dirty="0">
                <a:solidFill>
                  <a:srgbClr val="008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@</a:t>
            </a:r>
            <a:r>
              <a:rPr lang="en-US" dirty="0" err="1">
                <a:solidFill>
                  <a:srgbClr val="008000"/>
                </a:solidFill>
              </a:rPr>
              <a:t>rowLabel</a:t>
            </a:r>
            <a:r>
              <a:rPr lang="en-US" dirty="0">
                <a:solidFill>
                  <a:srgbClr val="008000"/>
                </a:solidFill>
              </a:rPr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@</a:t>
            </a:r>
            <a:r>
              <a:rPr lang="en-US" dirty="0" err="1">
                <a:solidFill>
                  <a:srgbClr val="008000"/>
                </a:solidFill>
              </a:rPr>
              <a:t>valueLabel</a:t>
            </a:r>
            <a:r>
              <a:rPr lang="en-US" dirty="0">
                <a:solidFill>
                  <a:srgbClr val="008000"/>
                </a:solidFill>
              </a:rPr>
              <a:t>”</a:t>
            </a:r>
            <a:r>
              <a:rPr lang="en-US" dirty="0"/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80"/>
                </a:solidFill>
              </a:rPr>
              <a:t>        </a:t>
            </a:r>
            <a:r>
              <a:rPr lang="en-US" dirty="0" err="1">
                <a:solidFill>
                  <a:srgbClr val="800080"/>
                </a:solidFill>
              </a:rPr>
              <a:t>ItemModelBarDataProxy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00"/>
                </a:solidFill>
              </a:rPr>
              <a:t>            </a:t>
            </a:r>
            <a:r>
              <a:rPr lang="en-US" dirty="0" err="1">
                <a:solidFill>
                  <a:srgbClr val="800000"/>
                </a:solidFill>
              </a:rPr>
              <a:t>itemModel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dataModel</a:t>
            </a:r>
            <a:r>
              <a:rPr lang="en-US" dirty="0"/>
              <a:t>; </a:t>
            </a:r>
            <a:r>
              <a:rPr lang="en-US" dirty="0" err="1">
                <a:solidFill>
                  <a:srgbClr val="800000"/>
                </a:solidFill>
              </a:rPr>
              <a:t>autoColumnCategories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false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00"/>
                </a:solidFill>
              </a:rPr>
              <a:t>            </a:t>
            </a:r>
            <a:r>
              <a:rPr lang="en-US" dirty="0" err="1">
                <a:solidFill>
                  <a:srgbClr val="800000"/>
                </a:solidFill>
              </a:rPr>
              <a:t>rowRole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"year”</a:t>
            </a:r>
            <a:r>
              <a:rPr lang="en-US" dirty="0"/>
              <a:t>; </a:t>
            </a:r>
            <a:r>
              <a:rPr lang="en-US" dirty="0" err="1">
                <a:solidFill>
                  <a:srgbClr val="800000"/>
                </a:solidFill>
              </a:rPr>
              <a:t>columnRole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"city”;</a:t>
            </a:r>
            <a:r>
              <a:rPr lang="en-US" dirty="0"/>
              <a:t> </a:t>
            </a:r>
            <a:r>
              <a:rPr lang="en-US" dirty="0" err="1">
                <a:solidFill>
                  <a:srgbClr val="800000"/>
                </a:solidFill>
              </a:rPr>
              <a:t>valueRole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"expenses"</a:t>
            </a:r>
            <a:r>
              <a:rPr lang="en-US" dirty="0"/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00"/>
                </a:solidFill>
              </a:rPr>
              <a:t>            </a:t>
            </a:r>
            <a:r>
              <a:rPr lang="en-US" dirty="0" err="1">
                <a:solidFill>
                  <a:srgbClr val="800000"/>
                </a:solidFill>
              </a:rPr>
              <a:t>rowCategories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[</a:t>
            </a:r>
            <a:r>
              <a:rPr lang="en-US" dirty="0">
                <a:solidFill>
                  <a:srgbClr val="008000"/>
                </a:solidFill>
              </a:rPr>
              <a:t>"2010"</a:t>
            </a:r>
            <a:r>
              <a:rPr lang="en-US" dirty="0"/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"2011"</a:t>
            </a:r>
            <a:r>
              <a:rPr lang="en-US" dirty="0"/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"2012"</a:t>
            </a:r>
            <a:r>
              <a:rPr lang="en-US" dirty="0"/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"2013"</a:t>
            </a:r>
            <a:r>
              <a:rPr lang="en-US" dirty="0"/>
              <a:t>]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00"/>
                </a:solidFill>
              </a:rPr>
              <a:t>            </a:t>
            </a:r>
            <a:r>
              <a:rPr lang="en-US" dirty="0" err="1">
                <a:solidFill>
                  <a:srgbClr val="800000"/>
                </a:solidFill>
              </a:rPr>
              <a:t>columnCategories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[</a:t>
            </a:r>
            <a:r>
              <a:rPr lang="en-US" dirty="0">
                <a:solidFill>
                  <a:srgbClr val="008000"/>
                </a:solidFill>
              </a:rPr>
              <a:t>"Oulu"</a:t>
            </a:r>
            <a:r>
              <a:rPr lang="en-US" dirty="0"/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"Helsinki"</a:t>
            </a:r>
            <a:r>
              <a:rPr lang="en-US" dirty="0"/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 err="1">
                <a:solidFill>
                  <a:srgbClr val="008000"/>
                </a:solidFill>
              </a:rPr>
              <a:t>Rauma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/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"Tampere"</a:t>
            </a:r>
            <a:r>
              <a:rPr lang="en-US" dirty="0"/>
              <a:t>]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srgbClr val="800080"/>
                </a:solidFill>
              </a:rPr>
              <a:t>ListModel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00"/>
                </a:solidFill>
              </a:rPr>
              <a:t> 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dataModel</a:t>
            </a:r>
            <a:r>
              <a:rPr lang="en-US" dirty="0"/>
              <a:t> 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80"/>
                </a:solidFill>
              </a:rPr>
              <a:t>    </a:t>
            </a:r>
            <a:r>
              <a:rPr lang="en-US" dirty="0" err="1">
                <a:solidFill>
                  <a:srgbClr val="800080"/>
                </a:solidFill>
              </a:rPr>
              <a:t>ListElement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year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"2012"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city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"Oulu"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expenses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"4200"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}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80"/>
                </a:solidFill>
              </a:rPr>
              <a:t>    </a:t>
            </a:r>
            <a:r>
              <a:rPr lang="en-US" dirty="0" err="1">
                <a:solidFill>
                  <a:srgbClr val="800080"/>
                </a:solidFill>
              </a:rPr>
              <a:t>ListElement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year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"2012"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city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 err="1">
                <a:solidFill>
                  <a:srgbClr val="008000"/>
                </a:solidFill>
              </a:rPr>
              <a:t>Rauma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expenses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"2100"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}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80"/>
                </a:solidFill>
              </a:rPr>
              <a:t>    </a:t>
            </a:r>
            <a:r>
              <a:rPr lang="en-US" dirty="0" err="1">
                <a:solidFill>
                  <a:srgbClr val="800080"/>
                </a:solidFill>
              </a:rPr>
              <a:t>ListElement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year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"2012"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city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"Helsinki"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expenses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"7040"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}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8000"/>
                </a:solidFill>
              </a:rPr>
              <a:t>    // Clipped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} </a:t>
            </a:r>
            <a:endParaRPr lang="en-US" dirty="0">
              <a:solidFill>
                <a:srgbClr val="80008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732" y="836712"/>
            <a:ext cx="2490251" cy="1827414"/>
          </a:xfrm>
          <a:prstGeom prst="rect">
            <a:avLst/>
          </a:prstGeom>
        </p:spPr>
      </p:pic>
      <p:sp>
        <p:nvSpPr>
          <p:cNvPr id="10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67513081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Possible to use regular expressions search patterns and replace rules to format the value for each </a:t>
            </a:r>
            <a:r>
              <a:rPr lang="en-US" dirty="0" smtClean="0"/>
              <a:t>role before it is used in the category</a:t>
            </a:r>
          </a:p>
          <a:p>
            <a:r>
              <a:rPr lang="en-US" dirty="0" smtClean="0"/>
              <a:t>For example, we want to share timestamp role (date) with two categories: year and month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Sharing Roles with Several Categories 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9667" y="3358474"/>
            <a:ext cx="10561875" cy="25908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-299171"/>
            <a:r>
              <a:rPr lang="en-US" dirty="0" err="1">
                <a:solidFill>
                  <a:srgbClr val="800080"/>
                </a:solidFill>
              </a:rPr>
              <a:t>ListElement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timestamp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"2006-01"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expenses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"-4"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income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"5"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}</a:t>
            </a:r>
          </a:p>
          <a:p>
            <a:pPr indent="-299171"/>
            <a:r>
              <a:rPr lang="en-US" dirty="0" err="1">
                <a:solidFill>
                  <a:srgbClr val="800080"/>
                </a:solidFill>
              </a:rPr>
              <a:t>ItemModelBarDataProxy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  <a:endParaRPr lang="en-US" dirty="0">
              <a:solidFill>
                <a:srgbClr val="800000"/>
              </a:solidFill>
            </a:endParaRPr>
          </a:p>
          <a:p>
            <a:pPr indent="-299171"/>
            <a:r>
              <a:rPr lang="en-US" dirty="0">
                <a:solidFill>
                  <a:srgbClr val="80000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itemModel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graphData</a:t>
            </a:r>
            <a:r>
              <a:rPr lang="en-US" dirty="0" err="1"/>
              <a:t>.model</a:t>
            </a:r>
            <a:r>
              <a:rPr lang="en-US" dirty="0"/>
              <a:t> </a:t>
            </a:r>
          </a:p>
          <a:p>
            <a:pPr indent="-299171"/>
            <a:r>
              <a:rPr lang="en-US" dirty="0">
                <a:solidFill>
                  <a:srgbClr val="80000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rowRole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"timestamp”</a:t>
            </a:r>
            <a:r>
              <a:rPr lang="en-US" dirty="0"/>
              <a:t>; </a:t>
            </a:r>
            <a:r>
              <a:rPr lang="en-US" dirty="0" err="1">
                <a:solidFill>
                  <a:srgbClr val="800000"/>
                </a:solidFill>
              </a:rPr>
              <a:t>columnRole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"timestamp”</a:t>
            </a:r>
            <a:r>
              <a:rPr lang="en-US" dirty="0"/>
              <a:t>; </a:t>
            </a:r>
            <a:r>
              <a:rPr lang="en-US" dirty="0" err="1">
                <a:solidFill>
                  <a:srgbClr val="800000"/>
                </a:solidFill>
              </a:rPr>
              <a:t>valueRole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"expenses”</a:t>
            </a:r>
            <a:endParaRPr lang="en-US" dirty="0"/>
          </a:p>
          <a:p>
            <a:pPr indent="-299171"/>
            <a:r>
              <a:rPr lang="en-US" dirty="0">
                <a:solidFill>
                  <a:srgbClr val="80000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rowRolePattern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/^(\d\d\d\d).*$/</a:t>
            </a:r>
            <a:r>
              <a:rPr lang="en-US" dirty="0"/>
              <a:t> </a:t>
            </a:r>
          </a:p>
          <a:p>
            <a:pPr indent="-299171"/>
            <a:r>
              <a:rPr lang="en-US" dirty="0">
                <a:solidFill>
                  <a:srgbClr val="80000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columnRolePattern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/^.*-(\d\d)$/</a:t>
            </a:r>
            <a:r>
              <a:rPr lang="en-US" dirty="0"/>
              <a:t> </a:t>
            </a:r>
          </a:p>
          <a:p>
            <a:pPr indent="-299171"/>
            <a:r>
              <a:rPr lang="en-US" dirty="0">
                <a:solidFill>
                  <a:srgbClr val="80000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valueRolePattern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/-/</a:t>
            </a:r>
            <a:r>
              <a:rPr lang="en-US" dirty="0"/>
              <a:t> </a:t>
            </a:r>
          </a:p>
          <a:p>
            <a:pPr indent="-299171"/>
            <a:r>
              <a:rPr lang="en-US" dirty="0">
                <a:solidFill>
                  <a:srgbClr val="80000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rowRoleReplace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"\\1"</a:t>
            </a:r>
            <a:r>
              <a:rPr lang="en-US" dirty="0"/>
              <a:t> </a:t>
            </a:r>
          </a:p>
          <a:p>
            <a:pPr indent="-299171"/>
            <a:r>
              <a:rPr lang="en-US" dirty="0">
                <a:solidFill>
                  <a:srgbClr val="80000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columnRoleReplace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"\\1"</a:t>
            </a:r>
            <a:r>
              <a:rPr lang="en-US" dirty="0"/>
              <a:t> </a:t>
            </a:r>
          </a:p>
          <a:p>
            <a:pPr indent="-299171"/>
            <a:r>
              <a:rPr lang="en-US" dirty="0">
                <a:solidFill>
                  <a:srgbClr val="80000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multiMatchBehavior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ItemModelBarDataProxy</a:t>
            </a:r>
            <a:r>
              <a:rPr lang="en-US" dirty="0" err="1"/>
              <a:t>.MMBCumulative</a:t>
            </a:r>
            <a:r>
              <a:rPr lang="en-US" dirty="0"/>
              <a:t> </a:t>
            </a:r>
          </a:p>
          <a:p>
            <a:pPr indent="-299171"/>
            <a:r>
              <a:rPr lang="en-US" dirty="0"/>
              <a:t>}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257777779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Implemented in input handlers</a:t>
            </a:r>
          </a:p>
          <a:p>
            <a:pPr lvl="1"/>
            <a:r>
              <a:rPr lang="en-US" dirty="0" smtClean="0"/>
              <a:t>Translate events to scene camera and light movements</a:t>
            </a:r>
          </a:p>
          <a:p>
            <a:pPr lvl="1"/>
            <a:r>
              <a:rPr lang="en-US" dirty="0" smtClean="0"/>
              <a:t>And to slicing and selection events in the scene</a:t>
            </a:r>
          </a:p>
          <a:p>
            <a:endParaRPr lang="en-US" dirty="0"/>
          </a:p>
          <a:p>
            <a:r>
              <a:rPr lang="en-US" dirty="0" smtClean="0"/>
              <a:t>Scene3D</a:t>
            </a:r>
          </a:p>
          <a:p>
            <a:pPr lvl="1"/>
            <a:r>
              <a:rPr lang="en-US" dirty="0" smtClean="0"/>
              <a:t>Defines a single active camera and light source</a:t>
            </a:r>
          </a:p>
          <a:p>
            <a:pPr lvl="1"/>
            <a:r>
              <a:rPr lang="en-US" dirty="0" smtClean="0"/>
              <a:t>Keeps track of the viewport in which visualization rendering is done</a:t>
            </a:r>
          </a:p>
          <a:p>
            <a:pPr lvl="1"/>
            <a:endParaRPr lang="en-US" dirty="0"/>
          </a:p>
          <a:p>
            <a:r>
              <a:rPr lang="en-US" dirty="0" smtClean="0"/>
              <a:t>Camera3D represents an orbit around a </a:t>
            </a:r>
            <a:r>
              <a:rPr lang="en-US" dirty="0" err="1" smtClean="0"/>
              <a:t>centerpoint</a:t>
            </a:r>
            <a:r>
              <a:rPr lang="en-US" dirty="0" smtClean="0"/>
              <a:t>, where data items are rendered</a:t>
            </a:r>
          </a:p>
          <a:p>
            <a:pPr lvl="1"/>
            <a:r>
              <a:rPr lang="en-US" dirty="0" smtClean="0"/>
              <a:t>Properties: </a:t>
            </a:r>
            <a:r>
              <a:rPr lang="en-US" dirty="0" err="1" smtClean="0">
                <a:latin typeface="Courier New"/>
                <a:cs typeface="Courier New"/>
              </a:rPr>
              <a:t>zoomLevel</a:t>
            </a:r>
            <a:r>
              <a:rPr lang="en-US" dirty="0" smtClean="0">
                <a:latin typeface="Courier New"/>
                <a:cs typeface="Courier New"/>
              </a:rPr>
              <a:t>(100.0)</a:t>
            </a:r>
            <a:r>
              <a:rPr lang="en-US" dirty="0" smtClean="0"/>
              <a:t> in percentage, </a:t>
            </a:r>
            <a:r>
              <a:rPr lang="en-US" dirty="0" err="1" smtClean="0">
                <a:latin typeface="Courier New"/>
                <a:cs typeface="Courier New"/>
              </a:rPr>
              <a:t>minZoomLevel</a:t>
            </a:r>
            <a:r>
              <a:rPr lang="en-US" dirty="0" smtClean="0">
                <a:latin typeface="Courier New"/>
                <a:cs typeface="Courier New"/>
              </a:rPr>
              <a:t>(10.0)</a:t>
            </a:r>
            <a:r>
              <a:rPr lang="en-US" dirty="0" smtClean="0"/>
              <a:t>,  </a:t>
            </a:r>
            <a:r>
              <a:rPr lang="en-US" dirty="0" err="1" smtClean="0">
                <a:latin typeface="Courier New"/>
                <a:cs typeface="Courier New"/>
              </a:rPr>
              <a:t>maxZoomLevel</a:t>
            </a:r>
            <a:r>
              <a:rPr lang="en-US" dirty="0" smtClean="0">
                <a:latin typeface="Courier New"/>
                <a:cs typeface="Courier New"/>
              </a:rPr>
              <a:t>(500.0)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target(0.0, 0.0, 0.0)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xRotation</a:t>
            </a:r>
            <a:r>
              <a:rPr lang="en-US" dirty="0" smtClean="0"/>
              <a:t> and other rotations around the target point</a:t>
            </a:r>
          </a:p>
          <a:p>
            <a:endParaRPr lang="en-US" dirty="0" smtClean="0"/>
          </a:p>
          <a:p>
            <a:r>
              <a:rPr lang="en-US" dirty="0" smtClean="0"/>
              <a:t>Light 3D represents a monochrome light source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Interactions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600" y="30792"/>
            <a:ext cx="4919505" cy="2971031"/>
          </a:xfrm>
          <a:prstGeom prst="rect">
            <a:avLst/>
          </a:prstGeom>
        </p:spPr>
      </p:pic>
      <p:sp>
        <p:nvSpPr>
          <p:cNvPr id="10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20412608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All graphs support selection of a single data item </a:t>
            </a:r>
          </a:p>
          <a:p>
            <a:endParaRPr lang="en-US" dirty="0" smtClean="0"/>
          </a:p>
          <a:p>
            <a:r>
              <a:rPr lang="en-US" dirty="0" smtClean="0"/>
              <a:t>Bar and surface graphs support also slice selection mode</a:t>
            </a:r>
          </a:p>
          <a:p>
            <a:pPr lvl="1"/>
            <a:r>
              <a:rPr lang="en-US" dirty="0" smtClean="0"/>
              <a:t>Enumeration in </a:t>
            </a:r>
            <a:r>
              <a:rPr lang="en-US" dirty="0" smtClean="0">
                <a:latin typeface="Courier New"/>
                <a:cs typeface="Courier New"/>
              </a:rPr>
              <a:t>AbstractGraph3D</a:t>
            </a:r>
          </a:p>
          <a:p>
            <a:pPr lvl="1"/>
            <a:r>
              <a:rPr lang="en-US" dirty="0" smtClean="0"/>
              <a:t>Selected row or column drawn in a separate viewport as a 2D graph</a:t>
            </a:r>
          </a:p>
          <a:p>
            <a:endParaRPr lang="en-US" dirty="0" smtClean="0"/>
          </a:p>
          <a:p>
            <a:r>
              <a:rPr lang="en-US" dirty="0" smtClean="0"/>
              <a:t>Signals </a:t>
            </a:r>
            <a:r>
              <a:rPr lang="en-US" dirty="0"/>
              <a:t>may be used to customize the selection behavior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Bar3DSeries.onSelectedBarChanged(), Scater3DSeries.onSelectedItemChanged(), Surface3DSeries.onSelectedPointChanged()</a:t>
            </a:r>
          </a:p>
          <a:p>
            <a:pPr lvl="1"/>
            <a:endParaRPr lang="en-US" dirty="0"/>
          </a:p>
          <a:p>
            <a:r>
              <a:rPr lang="en-US" dirty="0" smtClean="0"/>
              <a:t>Mode: </a:t>
            </a:r>
            <a:r>
              <a:rPr lang="en-US" dirty="0" err="1" smtClean="0">
                <a:latin typeface="Courier New"/>
                <a:cs typeface="Courier New"/>
              </a:rPr>
              <a:t>SelectionItem</a:t>
            </a:r>
            <a:endParaRPr lang="en-US" dirty="0"/>
          </a:p>
          <a:p>
            <a:r>
              <a:rPr lang="en-US" dirty="0" smtClean="0"/>
              <a:t>Mode: </a:t>
            </a:r>
            <a:r>
              <a:rPr lang="en-US" dirty="0" err="1" smtClean="0">
                <a:latin typeface="Courier New"/>
                <a:cs typeface="Courier New"/>
              </a:rPr>
              <a:t>SelectionSlice</a:t>
            </a:r>
            <a:r>
              <a:rPr lang="en-US" dirty="0" smtClean="0"/>
              <a:t> | </a:t>
            </a:r>
            <a:r>
              <a:rPr lang="en-US" dirty="0" err="1" smtClean="0">
                <a:latin typeface="Courier New"/>
                <a:cs typeface="Courier New"/>
              </a:rPr>
              <a:t>SelectionRow</a:t>
            </a:r>
            <a:endParaRPr lang="en-US" dirty="0" smtClean="0">
              <a:latin typeface="Courier New"/>
              <a:cs typeface="Courier New"/>
            </a:endParaRP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831" y="4941168"/>
            <a:ext cx="1903352" cy="6719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5661248"/>
            <a:ext cx="3545771" cy="735056"/>
          </a:xfrm>
          <a:prstGeom prst="rect">
            <a:avLst/>
          </a:prstGeom>
        </p:spPr>
      </p:pic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302452707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Set a built-in theme or a custom theme to </a:t>
            </a:r>
            <a:r>
              <a:rPr lang="en-US" dirty="0" smtClean="0">
                <a:latin typeface="Courier New"/>
                <a:cs typeface="Courier New"/>
              </a:rPr>
              <a:t>theme</a:t>
            </a:r>
            <a:r>
              <a:rPr lang="en-US" dirty="0" smtClean="0"/>
              <a:t> (</a:t>
            </a:r>
            <a:r>
              <a:rPr lang="en-US" dirty="0">
                <a:latin typeface="Courier New"/>
                <a:cs typeface="Courier New"/>
              </a:rPr>
              <a:t>T</a:t>
            </a:r>
            <a:r>
              <a:rPr lang="en-US" dirty="0" smtClean="0">
                <a:latin typeface="Courier New"/>
                <a:cs typeface="Courier New"/>
              </a:rPr>
              <a:t>heme3D</a:t>
            </a:r>
            <a:r>
              <a:rPr lang="en-US" dirty="0" smtClean="0"/>
              <a:t>) property of your graph</a:t>
            </a:r>
          </a:p>
          <a:p>
            <a:pPr lvl="1"/>
            <a:r>
              <a:rPr lang="en-US" dirty="0" smtClean="0"/>
              <a:t>Affects the whole graph</a:t>
            </a:r>
          </a:p>
          <a:p>
            <a:pPr lvl="1"/>
            <a:r>
              <a:rPr lang="en-US" dirty="0" smtClean="0"/>
              <a:t>Built-in themes: </a:t>
            </a:r>
            <a:r>
              <a:rPr lang="en-US" dirty="0" err="1" smtClean="0">
                <a:latin typeface="Courier New"/>
                <a:cs typeface="Courier New"/>
              </a:rPr>
              <a:t>ThemeQt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ThemePrimaryColors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ThemeDigia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ThemeStoneMoss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</a:p>
          <a:p>
            <a:endParaRPr lang="en-US" dirty="0" smtClean="0"/>
          </a:p>
          <a:p>
            <a:r>
              <a:rPr lang="en-US" dirty="0" smtClean="0"/>
              <a:t>Some </a:t>
            </a:r>
            <a:r>
              <a:rPr lang="en-US" dirty="0" smtClean="0">
                <a:latin typeface="Courier New"/>
                <a:cs typeface="Courier New"/>
              </a:rPr>
              <a:t>Theme3D</a:t>
            </a:r>
            <a:r>
              <a:rPr lang="en-US" dirty="0" smtClean="0"/>
              <a:t> properties: </a:t>
            </a:r>
            <a:r>
              <a:rPr lang="en-US" dirty="0" err="1" smtClean="0">
                <a:latin typeface="Courier New"/>
                <a:cs typeface="Courier New"/>
              </a:rPr>
              <a:t>baseColors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baseGradients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colorStyle</a:t>
            </a:r>
            <a:r>
              <a:rPr lang="en-US" dirty="0" smtClean="0"/>
              <a:t>(uniform, object gradient, range gradient), </a:t>
            </a:r>
            <a:r>
              <a:rPr lang="en-US" dirty="0" smtClean="0">
                <a:latin typeface="Courier New"/>
                <a:cs typeface="Courier New"/>
              </a:rPr>
              <a:t>font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gridEnabled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lightColor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singleHighlightColor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Customization - Theming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9665" y="4278737"/>
            <a:ext cx="7236791" cy="17056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-299171"/>
            <a:r>
              <a:rPr lang="en-US" dirty="0">
                <a:solidFill>
                  <a:srgbClr val="800080"/>
                </a:solidFill>
              </a:rPr>
              <a:t>Surface3D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  <a:endParaRPr lang="en-US" dirty="0">
              <a:solidFill>
                <a:srgbClr val="800000"/>
              </a:solidFill>
            </a:endParaRPr>
          </a:p>
          <a:p>
            <a:pPr indent="-299171"/>
            <a:r>
              <a:rPr lang="en-US" dirty="0">
                <a:solidFill>
                  <a:srgbClr val="800000"/>
                </a:solidFill>
              </a:rPr>
              <a:t>    theme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>Theme3D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pPr indent="-299171"/>
            <a:r>
              <a:rPr lang="en-US" dirty="0">
                <a:solidFill>
                  <a:srgbClr val="800000"/>
                </a:solidFill>
              </a:rPr>
              <a:t>        type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>Theme3D</a:t>
            </a:r>
            <a:r>
              <a:rPr lang="en-US" dirty="0"/>
              <a:t>.ThemePrimaryColors </a:t>
            </a:r>
          </a:p>
          <a:p>
            <a:pPr indent="-299171"/>
            <a:r>
              <a:rPr lang="en-US" dirty="0">
                <a:solidFill>
                  <a:srgbClr val="800000"/>
                </a:solidFill>
              </a:rPr>
              <a:t>        </a:t>
            </a:r>
            <a:r>
              <a:rPr lang="en-US" dirty="0" err="1">
                <a:solidFill>
                  <a:srgbClr val="800000"/>
                </a:solidFill>
              </a:rPr>
              <a:t>backgroundColor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"red"</a:t>
            </a:r>
            <a:r>
              <a:rPr lang="en-US" dirty="0"/>
              <a:t> </a:t>
            </a:r>
          </a:p>
          <a:p>
            <a:pPr indent="-299171"/>
            <a:r>
              <a:rPr lang="en-US" dirty="0">
                <a:solidFill>
                  <a:srgbClr val="800000"/>
                </a:solidFill>
              </a:rPr>
              <a:t>        </a:t>
            </a:r>
            <a:r>
              <a:rPr lang="en-US" dirty="0" err="1">
                <a:solidFill>
                  <a:srgbClr val="800000"/>
                </a:solidFill>
              </a:rPr>
              <a:t>font.family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 err="1">
                <a:solidFill>
                  <a:srgbClr val="008000"/>
                </a:solidFill>
              </a:rPr>
              <a:t>STCaiyun</a:t>
            </a:r>
            <a:r>
              <a:rPr lang="en-US" dirty="0">
                <a:solidFill>
                  <a:srgbClr val="008000"/>
                </a:solidFill>
              </a:rPr>
              <a:t>”</a:t>
            </a:r>
            <a:r>
              <a:rPr lang="en-US" dirty="0"/>
              <a:t>; </a:t>
            </a:r>
            <a:r>
              <a:rPr lang="en-US" dirty="0" err="1">
                <a:solidFill>
                  <a:srgbClr val="800000"/>
                </a:solidFill>
              </a:rPr>
              <a:t>font.pointSize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35 </a:t>
            </a:r>
          </a:p>
          <a:p>
            <a:pPr indent="-299171"/>
            <a:r>
              <a:rPr lang="en-US" dirty="0">
                <a:solidFill>
                  <a:srgbClr val="800000"/>
                </a:solidFill>
              </a:rPr>
              <a:t>        </a:t>
            </a:r>
            <a:r>
              <a:rPr lang="en-US" dirty="0" err="1">
                <a:solidFill>
                  <a:srgbClr val="800000"/>
                </a:solidFill>
              </a:rPr>
              <a:t>colorStyle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80"/>
                </a:solidFill>
              </a:rPr>
              <a:t>Theme3D</a:t>
            </a:r>
            <a:r>
              <a:rPr lang="en-US" dirty="0"/>
              <a:t>.ColorStyleRangeGradient </a:t>
            </a:r>
          </a:p>
          <a:p>
            <a:pPr indent="-299171"/>
            <a:r>
              <a:rPr lang="en-US" dirty="0">
                <a:solidFill>
                  <a:srgbClr val="800000"/>
                </a:solidFill>
              </a:rPr>
              <a:t>        </a:t>
            </a:r>
            <a:r>
              <a:rPr lang="en-US" dirty="0" err="1">
                <a:solidFill>
                  <a:srgbClr val="800000"/>
                </a:solidFill>
              </a:rPr>
              <a:t>baseGradients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[</a:t>
            </a:r>
            <a:r>
              <a:rPr lang="en-US" i="1" dirty="0" err="1">
                <a:solidFill>
                  <a:srgbClr val="000000"/>
                </a:solidFill>
              </a:rPr>
              <a:t>surfaceGradient</a:t>
            </a:r>
            <a:r>
              <a:rPr lang="en-US" dirty="0"/>
              <a:t>] 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8651" y="4005064"/>
            <a:ext cx="2252090" cy="10825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286" y="5112337"/>
            <a:ext cx="3868411" cy="1037750"/>
          </a:xfrm>
          <a:prstGeom prst="rect">
            <a:avLst/>
          </a:prstGeom>
        </p:spPr>
      </p:pic>
      <p:sp>
        <p:nvSpPr>
          <p:cNvPr id="10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155695724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Plenty of pre-defined item mesh types</a:t>
            </a:r>
          </a:p>
          <a:p>
            <a:pPr lvl="1"/>
            <a:r>
              <a:rPr lang="en-US" dirty="0" smtClean="0"/>
              <a:t>Rectangular bar, cube, triangular pyramid, four-sided pyramid, 2D point, cone, cylinder, sphere, arrow pointing upwards </a:t>
            </a:r>
          </a:p>
          <a:p>
            <a:endParaRPr lang="en-US" dirty="0" smtClean="0"/>
          </a:p>
          <a:p>
            <a:r>
              <a:rPr lang="en-US" dirty="0" smtClean="0"/>
              <a:t>Custom mesh may be defined as well</a:t>
            </a:r>
          </a:p>
          <a:p>
            <a:pPr lvl="1"/>
            <a:r>
              <a:rPr lang="en-US" sz="1500" dirty="0">
                <a:latin typeface="Courier New"/>
                <a:cs typeface="Courier New"/>
              </a:rPr>
              <a:t>Bar3DSeries.mesh: Bar3DSeries.MeshUserDefined</a:t>
            </a:r>
          </a:p>
          <a:p>
            <a:pPr lvl="1"/>
            <a:r>
              <a:rPr lang="en-US" sz="1500" dirty="0">
                <a:latin typeface="Courier New"/>
                <a:cs typeface="Courier New"/>
              </a:rPr>
              <a:t>Bar3DSeries.userDefinedMesh(“</a:t>
            </a:r>
            <a:r>
              <a:rPr lang="en-US" sz="1500" dirty="0" err="1">
                <a:latin typeface="Courier New"/>
                <a:cs typeface="Courier New"/>
              </a:rPr>
              <a:t>qrc</a:t>
            </a:r>
            <a:r>
              <a:rPr lang="en-US" sz="1500" dirty="0">
                <a:latin typeface="Courier New"/>
                <a:cs typeface="Courier New"/>
              </a:rPr>
              <a:t>:/meshes/</a:t>
            </a:r>
            <a:r>
              <a:rPr lang="en-US" sz="1500" dirty="0" err="1">
                <a:latin typeface="Courier New"/>
                <a:cs typeface="Courier New"/>
              </a:rPr>
              <a:t>coolMesh.obg</a:t>
            </a:r>
            <a:r>
              <a:rPr lang="en-US" sz="1500" dirty="0">
                <a:latin typeface="Courier New"/>
                <a:cs typeface="Courier New"/>
              </a:rPr>
              <a:t>”)</a:t>
            </a:r>
          </a:p>
          <a:p>
            <a:pPr lvl="2"/>
            <a:r>
              <a:rPr lang="en-US" dirty="0" smtClean="0"/>
              <a:t>Mesh needs to include vertices, </a:t>
            </a:r>
            <a:r>
              <a:rPr lang="en-US" dirty="0" err="1" smtClean="0"/>
              <a:t>normals</a:t>
            </a:r>
            <a:r>
              <a:rPr lang="en-US" dirty="0" smtClean="0"/>
              <a:t>, and UVs (texture coordinates) and needs to be in triangles </a:t>
            </a:r>
          </a:p>
          <a:p>
            <a:endParaRPr lang="en-US" dirty="0" smtClean="0"/>
          </a:p>
          <a:p>
            <a:r>
              <a:rPr lang="en-US" dirty="0" smtClean="0"/>
              <a:t>Colors, gradients, and highlight colors can be defined as in theming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Customization </a:t>
            </a:r>
            <a:r>
              <a:rPr lang="en-US" dirty="0" smtClean="0"/>
              <a:t>– Items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5004" y="2636914"/>
            <a:ext cx="1108319" cy="7149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976" y="2636914"/>
            <a:ext cx="994866" cy="7149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0910" y="2636914"/>
            <a:ext cx="1026784" cy="714985"/>
          </a:xfrm>
          <a:prstGeom prst="rect">
            <a:avLst/>
          </a:prstGeom>
        </p:spPr>
      </p:pic>
      <p:sp>
        <p:nvSpPr>
          <p:cNvPr id="10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401672996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 is possible to add custom items to the graph</a:t>
            </a:r>
          </a:p>
          <a:p>
            <a:pPr lvl="1"/>
            <a:r>
              <a:rPr lang="en-US" dirty="0" smtClean="0"/>
              <a:t>With a mesh and optional texture file</a:t>
            </a:r>
          </a:p>
          <a:p>
            <a:pPr lvl="1"/>
            <a:r>
              <a:rPr lang="en-US" dirty="0" smtClean="0"/>
              <a:t>Without texture file, solid gray color is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Customization – Items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29665" y="3120695"/>
            <a:ext cx="7591199" cy="30662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-299171"/>
            <a:r>
              <a:rPr lang="en-US" dirty="0">
                <a:solidFill>
                  <a:srgbClr val="800080"/>
                </a:solidFill>
              </a:rPr>
              <a:t>Surface3D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pPr indent="-299171"/>
            <a:r>
              <a:rPr lang="en-US" dirty="0">
                <a:solidFill>
                  <a:srgbClr val="80000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customItemList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[ </a:t>
            </a:r>
          </a:p>
          <a:p>
            <a:pPr indent="-299171"/>
            <a:r>
              <a:rPr lang="en-US" dirty="0">
                <a:solidFill>
                  <a:srgbClr val="800080"/>
                </a:solidFill>
              </a:rPr>
              <a:t>        Custom3DLabel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pPr indent="-299171"/>
            <a:r>
              <a:rPr lang="en-US" dirty="0">
                <a:solidFill>
                  <a:srgbClr val="800000"/>
                </a:solidFill>
              </a:rPr>
              <a:t>            text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55AF"/>
                </a:solidFill>
              </a:rPr>
              <a:t>qsTr</a:t>
            </a:r>
            <a:r>
              <a:rPr lang="en-US" dirty="0"/>
              <a:t>(</a:t>
            </a:r>
            <a:r>
              <a:rPr lang="en-US" dirty="0">
                <a:solidFill>
                  <a:srgbClr val="008000"/>
                </a:solidFill>
              </a:rPr>
              <a:t>"Custom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label"</a:t>
            </a:r>
            <a:r>
              <a:rPr lang="en-US" dirty="0"/>
              <a:t>) </a:t>
            </a:r>
          </a:p>
          <a:p>
            <a:pPr indent="-299171"/>
            <a:r>
              <a:rPr lang="en-US" dirty="0">
                <a:solidFill>
                  <a:srgbClr val="800000"/>
                </a:solidFill>
              </a:rPr>
              <a:t>            </a:t>
            </a:r>
            <a:r>
              <a:rPr lang="en-US" dirty="0" err="1">
                <a:solidFill>
                  <a:srgbClr val="800000"/>
                </a:solidFill>
              </a:rPr>
              <a:t>facingCamera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true </a:t>
            </a:r>
          </a:p>
          <a:p>
            <a:pPr indent="-299171"/>
            <a:r>
              <a:rPr lang="en-US" dirty="0">
                <a:solidFill>
                  <a:srgbClr val="800000"/>
                </a:solidFill>
              </a:rPr>
              <a:t>            scaling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55AF"/>
                </a:solidFill>
              </a:rPr>
              <a:t>Qt</a:t>
            </a:r>
            <a:r>
              <a:rPr lang="en-US" dirty="0"/>
              <a:t>.vector3d(1.0,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1.0,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1.0) </a:t>
            </a:r>
          </a:p>
          <a:p>
            <a:pPr indent="-299171"/>
            <a:r>
              <a:rPr lang="en-US" dirty="0">
                <a:solidFill>
                  <a:srgbClr val="800000"/>
                </a:solidFill>
              </a:rPr>
              <a:t>            position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55AF"/>
                </a:solidFill>
              </a:rPr>
              <a:t>Qt</a:t>
            </a:r>
            <a:r>
              <a:rPr lang="en-US" dirty="0"/>
              <a:t>.vector3d(20.0,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400.0,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2.0) }, </a:t>
            </a:r>
          </a:p>
          <a:p>
            <a:pPr indent="-299171"/>
            <a:r>
              <a:rPr lang="en-US" dirty="0">
                <a:solidFill>
                  <a:srgbClr val="800080"/>
                </a:solidFill>
              </a:rPr>
              <a:t>        Custom3DItem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 </a:t>
            </a:r>
          </a:p>
          <a:p>
            <a:pPr indent="-299171"/>
            <a:r>
              <a:rPr lang="en-US" dirty="0">
                <a:solidFill>
                  <a:srgbClr val="800000"/>
                </a:solidFill>
              </a:rPr>
              <a:t>            position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>
                <a:solidFill>
                  <a:srgbClr val="0055AF"/>
                </a:solidFill>
              </a:rPr>
              <a:t>Qt</a:t>
            </a:r>
            <a:r>
              <a:rPr lang="en-US" dirty="0"/>
              <a:t>.vector3d(80.0,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150.0,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80.0) </a:t>
            </a:r>
          </a:p>
          <a:p>
            <a:pPr indent="-299171"/>
            <a:r>
              <a:rPr lang="en-US" dirty="0">
                <a:solidFill>
                  <a:srgbClr val="800000"/>
                </a:solidFill>
              </a:rPr>
              <a:t>            </a:t>
            </a:r>
            <a:r>
              <a:rPr lang="en-US" dirty="0" err="1">
                <a:solidFill>
                  <a:srgbClr val="800000"/>
                </a:solidFill>
              </a:rPr>
              <a:t>meshFile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":/</a:t>
            </a:r>
            <a:r>
              <a:rPr lang="en-US" dirty="0" err="1">
                <a:solidFill>
                  <a:srgbClr val="008000"/>
                </a:solidFill>
              </a:rPr>
              <a:t>refinery.obj</a:t>
            </a:r>
            <a:r>
              <a:rPr lang="en-US" dirty="0">
                <a:solidFill>
                  <a:srgbClr val="008000"/>
                </a:solidFill>
              </a:rPr>
              <a:t>”</a:t>
            </a:r>
            <a:r>
              <a:rPr lang="en-US" dirty="0"/>
              <a:t> </a:t>
            </a:r>
          </a:p>
          <a:p>
            <a:pPr indent="-299171"/>
            <a:r>
              <a:rPr lang="en-US" dirty="0"/>
              <a:t>        } </a:t>
            </a:r>
          </a:p>
          <a:p>
            <a:pPr indent="-299171"/>
            <a:r>
              <a:rPr lang="en-US" dirty="0"/>
              <a:t>    ]</a:t>
            </a:r>
          </a:p>
          <a:p>
            <a:pPr indent="-299171"/>
            <a:r>
              <a:rPr lang="en-US" dirty="0"/>
              <a:t>} </a:t>
            </a:r>
          </a:p>
          <a:p>
            <a:pPr indent="-29917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5273" y="2996952"/>
            <a:ext cx="2616394" cy="16332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026" y="1268760"/>
            <a:ext cx="5292875" cy="1690594"/>
          </a:xfrm>
          <a:prstGeom prst="rect">
            <a:avLst/>
          </a:prstGeom>
        </p:spPr>
      </p:pic>
      <p:sp>
        <p:nvSpPr>
          <p:cNvPr id="10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538632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Shadows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AbstractGraph3D.shadowQuality</a:t>
            </a:r>
            <a:r>
              <a:rPr lang="en-US" dirty="0" smtClean="0"/>
              <a:t>: disabled, low, medium, high</a:t>
            </a:r>
          </a:p>
          <a:p>
            <a:r>
              <a:rPr lang="en-US" dirty="0" smtClean="0"/>
              <a:t>Reflections</a:t>
            </a:r>
          </a:p>
          <a:p>
            <a:pPr lvl="1"/>
            <a:r>
              <a:rPr lang="en-US" dirty="0" smtClean="0"/>
              <a:t>Affects only </a:t>
            </a:r>
            <a:r>
              <a:rPr lang="en-US" dirty="0" smtClean="0">
                <a:latin typeface="Courier New"/>
                <a:cs typeface="Courier New"/>
              </a:rPr>
              <a:t>Bars3D</a:t>
            </a:r>
            <a:r>
              <a:rPr lang="en-US" dirty="0" smtClean="0"/>
              <a:t> containing only positive or negative values (not both)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Bars3D.reflection: true; Bars3D.reflectivity: 0.9</a:t>
            </a:r>
            <a:endParaRPr lang="en-US" dirty="0" smtClean="0"/>
          </a:p>
          <a:p>
            <a:r>
              <a:rPr lang="en-US" dirty="0" smtClean="0"/>
              <a:t>Locale</a:t>
            </a:r>
          </a:p>
          <a:p>
            <a:pPr lvl="1"/>
            <a:r>
              <a:rPr lang="en-US" dirty="0" smtClean="0"/>
              <a:t>Affects number formats </a:t>
            </a:r>
          </a:p>
          <a:p>
            <a:r>
              <a:rPr lang="en-US" dirty="0" smtClean="0"/>
              <a:t>Margin</a:t>
            </a:r>
          </a:p>
          <a:p>
            <a:pPr lvl="1"/>
            <a:r>
              <a:rPr lang="en-US" dirty="0" smtClean="0"/>
              <a:t>Between the graph itself and possible labels</a:t>
            </a:r>
          </a:p>
          <a:p>
            <a:pPr lvl="1"/>
            <a:r>
              <a:rPr lang="en-US" dirty="0" smtClean="0"/>
              <a:t>Defined as a fraction of Y axis range </a:t>
            </a:r>
          </a:p>
          <a:p>
            <a:r>
              <a:rPr lang="en-US" dirty="0" smtClean="0"/>
              <a:t>FPS</a:t>
            </a:r>
          </a:p>
          <a:p>
            <a:pPr lvl="1"/>
            <a:r>
              <a:rPr lang="en-US" dirty="0" smtClean="0"/>
              <a:t>Shows </a:t>
            </a:r>
            <a:r>
              <a:rPr lang="en-US" dirty="0" err="1" smtClean="0">
                <a:latin typeface="Courier New"/>
                <a:cs typeface="Courier New"/>
              </a:rPr>
              <a:t>currentFps</a:t>
            </a:r>
            <a:r>
              <a:rPr lang="en-US" dirty="0" smtClean="0"/>
              <a:t>, if turned 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Customization – </a:t>
            </a:r>
            <a:r>
              <a:rPr lang="en-US" dirty="0" smtClean="0"/>
              <a:t>Other Properties 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135914222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Managed by </a:t>
            </a:r>
            <a:r>
              <a:rPr lang="en-US" dirty="0" err="1" smtClean="0"/>
              <a:t>QOpenGLWidget</a:t>
            </a:r>
            <a:r>
              <a:rPr lang="en-US" dirty="0" smtClean="0"/>
              <a:t> and </a:t>
            </a:r>
            <a:r>
              <a:rPr lang="en-US" dirty="0" err="1" smtClean="0"/>
              <a:t>QOpenGLWindow</a:t>
            </a:r>
            <a:endParaRPr lang="en-US" dirty="0" smtClean="0"/>
          </a:p>
          <a:p>
            <a:pPr lvl="1"/>
            <a:r>
              <a:rPr lang="en-US" dirty="0" smtClean="0"/>
              <a:t>Access using the </a:t>
            </a:r>
            <a:r>
              <a:rPr lang="en-US" dirty="0" smtClean="0">
                <a:latin typeface="Courier New"/>
                <a:cs typeface="Courier New"/>
              </a:rPr>
              <a:t>context()</a:t>
            </a:r>
            <a:r>
              <a:rPr lang="en-US" dirty="0" smtClean="0"/>
              <a:t> member</a:t>
            </a:r>
          </a:p>
          <a:p>
            <a:pPr lvl="1"/>
            <a:endParaRPr lang="en-US" dirty="0"/>
          </a:p>
          <a:p>
            <a:r>
              <a:rPr lang="en-US" dirty="0" smtClean="0"/>
              <a:t>Associates the surface with the context</a:t>
            </a:r>
          </a:p>
          <a:p>
            <a:pPr lvl="1"/>
            <a:r>
              <a:rPr lang="en-US" dirty="0"/>
              <a:t>Context may be shared by all windows</a:t>
            </a:r>
          </a:p>
          <a:p>
            <a:pPr lvl="1"/>
            <a:r>
              <a:rPr lang="en-US" dirty="0"/>
              <a:t>Context may be shared by multiple </a:t>
            </a:r>
            <a:r>
              <a:rPr lang="en-US" dirty="0" smtClean="0"/>
              <a:t>threads</a:t>
            </a:r>
          </a:p>
          <a:p>
            <a:pPr lvl="2"/>
            <a:r>
              <a:rPr lang="en-US" dirty="0"/>
              <a:t>U</a:t>
            </a:r>
            <a:r>
              <a:rPr lang="en-US" dirty="0" smtClean="0"/>
              <a:t>se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moveToThread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) and then make context current before using </a:t>
            </a:r>
            <a:r>
              <a:rPr lang="en-US" dirty="0" err="1"/>
              <a:t>gl</a:t>
            </a:r>
            <a:r>
              <a:rPr lang="en-US" dirty="0"/>
              <a:t> functions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</a:t>
            </a:r>
            <a:r>
              <a:rPr lang="en-US" dirty="0" smtClean="0"/>
              <a:t>et the surface format with </a:t>
            </a:r>
            <a:r>
              <a:rPr lang="en-US" dirty="0" err="1" smtClean="0">
                <a:latin typeface="Courier New"/>
                <a:cs typeface="Courier New"/>
              </a:rPr>
              <a:t>QSurfaceFormat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Render buffers: color, stencil, sample, alpha buffers</a:t>
            </a:r>
          </a:p>
          <a:p>
            <a:pPr lvl="1"/>
            <a:r>
              <a:rPr lang="en-US" dirty="0" smtClean="0"/>
              <a:t>Swap behavior and interval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OpenGL Contexts – </a:t>
            </a:r>
            <a:r>
              <a:rPr lang="en-US" dirty="0" err="1" smtClean="0"/>
              <a:t>QOpenGLContext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13896261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Try to re-use existing data sets (possibly with new values) between frames to minimize the number of memory allocations</a:t>
            </a:r>
          </a:p>
          <a:p>
            <a:r>
              <a:rPr lang="en-US" dirty="0" smtClean="0"/>
              <a:t>Commit data changes in batches (e.g. </a:t>
            </a:r>
            <a:r>
              <a:rPr lang="en-US" dirty="0" err="1" smtClean="0">
                <a:latin typeface="Courier New"/>
                <a:cs typeface="Courier New"/>
              </a:rPr>
              <a:t>addRows</a:t>
            </a:r>
            <a:r>
              <a:rPr lang="en-US" dirty="0" smtClean="0">
                <a:latin typeface="Courier New"/>
                <a:cs typeface="Courier New"/>
              </a:rPr>
              <a:t>()</a:t>
            </a:r>
            <a:r>
              <a:rPr lang="en-US" dirty="0" smtClean="0"/>
              <a:t>) in data proxies, if those are used</a:t>
            </a:r>
          </a:p>
          <a:p>
            <a:endParaRPr lang="en-US" dirty="0" smtClean="0"/>
          </a:p>
          <a:p>
            <a:r>
              <a:rPr lang="en-US" dirty="0" smtClean="0"/>
              <a:t>Adding data to bars or surface data proxies does not have a big effect on rendering performance </a:t>
            </a:r>
          </a:p>
          <a:p>
            <a:pPr lvl="1"/>
            <a:r>
              <a:rPr lang="en-US" dirty="0" smtClean="0"/>
              <a:t>Adding data similarly to the scatter data proxy requires all data points to be checked for visibility </a:t>
            </a:r>
          </a:p>
          <a:p>
            <a:pPr lvl="1"/>
            <a:r>
              <a:rPr lang="en-US" dirty="0" smtClean="0"/>
              <a:t>It is not recommended to continuously add data items to the scatter data proxy </a:t>
            </a:r>
            <a:endParaRPr lang="en-US" dirty="0"/>
          </a:p>
          <a:p>
            <a:r>
              <a:rPr lang="en-US" dirty="0" smtClean="0"/>
              <a:t>The best performance is achieved by rendering a graph or graphs to the window background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AbstractGraph3D.renderingMode</a:t>
            </a:r>
          </a:p>
          <a:p>
            <a:pPr lvl="1"/>
            <a:r>
              <a:rPr lang="en-US" dirty="0" smtClean="0"/>
              <a:t>Background rendering disables some item behavior like Z-order </a:t>
            </a:r>
          </a:p>
          <a:p>
            <a:pPr lvl="1"/>
            <a:endParaRPr lang="en-US" dirty="0"/>
          </a:p>
          <a:p>
            <a:r>
              <a:rPr lang="en-US" dirty="0" smtClean="0"/>
              <a:t>Rendering optimization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AbstractGraph3D.renderingOptimization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Default</a:t>
            </a:r>
          </a:p>
          <a:p>
            <a:pPr lvl="1"/>
            <a:r>
              <a:rPr lang="en-US" dirty="0" smtClean="0"/>
              <a:t>Static: optimal for large non-changing data sets on Scatter graphs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414228328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Re-parenting a graph to an item in another window not supported </a:t>
            </a:r>
          </a:p>
          <a:p>
            <a:endParaRPr lang="en-US" dirty="0"/>
          </a:p>
          <a:p>
            <a:r>
              <a:rPr lang="en-US" dirty="0" smtClean="0"/>
              <a:t>Only OpenGL ES emulation available for SW renderer </a:t>
            </a:r>
          </a:p>
          <a:p>
            <a:endParaRPr lang="en-US" dirty="0"/>
          </a:p>
          <a:p>
            <a:r>
              <a:rPr lang="en-US" dirty="0" smtClean="0"/>
              <a:t>Items outside straight rows or columns on the surface graphs may get clipped incorrectly</a:t>
            </a:r>
          </a:p>
          <a:p>
            <a:endParaRPr lang="en-US" dirty="0" smtClean="0"/>
          </a:p>
          <a:p>
            <a:r>
              <a:rPr lang="en-US" dirty="0" smtClean="0"/>
              <a:t>Surfaces with a lot of visible vertices may not render, as the per-draw count is exceeded </a:t>
            </a:r>
          </a:p>
          <a:p>
            <a:endParaRPr lang="en-US" dirty="0" smtClean="0"/>
          </a:p>
          <a:p>
            <a:r>
              <a:rPr lang="en-US" dirty="0" smtClean="0"/>
              <a:t>Some </a:t>
            </a:r>
            <a:r>
              <a:rPr lang="en-US" dirty="0"/>
              <a:t>limitations in OpenGL </a:t>
            </a:r>
            <a:r>
              <a:rPr lang="en-US" dirty="0" smtClean="0"/>
              <a:t>ES (and Angle builds)</a:t>
            </a:r>
          </a:p>
          <a:p>
            <a:pPr lvl="1"/>
            <a:r>
              <a:rPr lang="en-US" dirty="0" smtClean="0"/>
              <a:t>Shadows not supported</a:t>
            </a:r>
          </a:p>
          <a:p>
            <a:pPr lvl="1"/>
            <a:r>
              <a:rPr lang="en-US" dirty="0" smtClean="0"/>
              <a:t>Anti-aliasing does not work </a:t>
            </a:r>
          </a:p>
          <a:p>
            <a:pPr lvl="1"/>
            <a:r>
              <a:rPr lang="en-US" dirty="0" smtClean="0"/>
              <a:t>Custom3DVolume not supported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104194877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152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NN</a:t>
            </a:r>
            <a:r>
              <a:rPr lang="en-US" err="1" smtClean="0"/>
              <a:t>@</a:t>
            </a:r>
            <a:r>
              <a:rPr lang="en-US" smtClean="0"/>
              <a:t>qt.io</a:t>
            </a:r>
            <a:endParaRPr lang="en-US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  <a:endParaRPr lang="en-US" dirty="0" smtClean="0">
              <a:solidFill>
                <a:schemeClr val="bg1">
                  <a:lumMod val="50000"/>
                </a:schemeClr>
              </a:solidFill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979755636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Have We Achieved So Far?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77955" y="1659469"/>
            <a:ext cx="10809411" cy="43010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-439598"/>
            <a:r>
              <a:rPr lang="en-US" dirty="0"/>
              <a:t>class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OpenGLWindow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public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QOpenGLWindow</a:t>
            </a:r>
            <a:r>
              <a:rPr lang="en-US" dirty="0"/>
              <a:t> </a:t>
            </a:r>
          </a:p>
          <a:p>
            <a:pPr indent="-439598"/>
            <a:r>
              <a:rPr lang="en-US" dirty="0">
                <a:solidFill>
                  <a:srgbClr val="000000"/>
                </a:solidFill>
              </a:rPr>
              <a:t>{</a:t>
            </a:r>
            <a:r>
              <a:rPr lang="en-US" dirty="0"/>
              <a:t> </a:t>
            </a:r>
          </a:p>
          <a:p>
            <a:pPr indent="-439598"/>
            <a:r>
              <a:rPr lang="en-US" dirty="0">
                <a:solidFill>
                  <a:srgbClr val="000080"/>
                </a:solidFill>
              </a:rPr>
              <a:t>    Q_OBJECT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public</a:t>
            </a:r>
            <a:r>
              <a:rPr lang="en-US" dirty="0">
                <a:solidFill>
                  <a:srgbClr val="000000"/>
                </a:solidFill>
              </a:rPr>
              <a:t>:</a:t>
            </a:r>
            <a:r>
              <a:rPr lang="en-US" dirty="0"/>
              <a:t> </a:t>
            </a:r>
          </a:p>
          <a:p>
            <a:pPr indent="-439598"/>
            <a:r>
              <a:rPr lang="en-US" dirty="0">
                <a:solidFill>
                  <a:srgbClr val="800080"/>
                </a:solidFill>
              </a:rPr>
              <a:t>    </a:t>
            </a:r>
            <a:r>
              <a:rPr lang="en-US" dirty="0" err="1">
                <a:solidFill>
                  <a:srgbClr val="800080"/>
                </a:solidFill>
              </a:rPr>
              <a:t>OpenGLWindow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800080"/>
                </a:solidFill>
              </a:rPr>
              <a:t>QOpenGLWindow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*parent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  <a:r>
              <a:rPr lang="en-US" dirty="0"/>
              <a:t> </a:t>
            </a:r>
          </a:p>
          <a:p>
            <a:pPr indent="-439598"/>
            <a:r>
              <a:rPr lang="en-US" dirty="0">
                <a:solidFill>
                  <a:srgbClr val="800080"/>
                </a:solidFill>
              </a:rPr>
              <a:t>        </a:t>
            </a:r>
            <a:r>
              <a:rPr lang="en-US" dirty="0" err="1">
                <a:solidFill>
                  <a:srgbClr val="800080"/>
                </a:solidFill>
              </a:rPr>
              <a:t>QSurfaceFormat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format;</a:t>
            </a:r>
            <a:r>
              <a:rPr lang="en-US" dirty="0"/>
              <a:t> </a:t>
            </a:r>
          </a:p>
          <a:p>
            <a:pPr indent="-439598"/>
            <a:r>
              <a:rPr lang="en-US" dirty="0">
                <a:solidFill>
                  <a:srgbClr val="000000"/>
                </a:solidFill>
              </a:rPr>
              <a:t>        </a:t>
            </a:r>
            <a:r>
              <a:rPr lang="en-US" dirty="0" err="1">
                <a:solidFill>
                  <a:srgbClr val="000000"/>
                </a:solidFill>
              </a:rPr>
              <a:t>format.setAlphaBufferSize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80"/>
                </a:solidFill>
              </a:rPr>
              <a:t>8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</a:p>
          <a:p>
            <a:pPr indent="-439598"/>
            <a:r>
              <a:rPr lang="en-US" dirty="0">
                <a:solidFill>
                  <a:srgbClr val="000000"/>
                </a:solidFill>
              </a:rPr>
              <a:t>        </a:t>
            </a:r>
            <a:r>
              <a:rPr lang="en-US" dirty="0" err="1">
                <a:solidFill>
                  <a:srgbClr val="000000"/>
                </a:solidFill>
              </a:rPr>
              <a:t>format.setMajorVersion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80"/>
                </a:solidFill>
              </a:rPr>
              <a:t>4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</a:p>
          <a:p>
            <a:pPr indent="-439598"/>
            <a:r>
              <a:rPr lang="en-US" dirty="0">
                <a:solidFill>
                  <a:srgbClr val="000000"/>
                </a:solidFill>
              </a:rPr>
              <a:t>        </a:t>
            </a:r>
            <a:r>
              <a:rPr lang="en-US" dirty="0" err="1">
                <a:solidFill>
                  <a:srgbClr val="000000"/>
                </a:solidFill>
              </a:rPr>
              <a:t>format.setMinorVersion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80"/>
                </a:solidFill>
              </a:rPr>
              <a:t>3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</a:p>
          <a:p>
            <a:pPr indent="-439598"/>
            <a:r>
              <a:rPr lang="en-US" dirty="0">
                <a:solidFill>
                  <a:srgbClr val="000000"/>
                </a:solidFill>
              </a:rPr>
              <a:t>        </a:t>
            </a:r>
            <a:r>
              <a:rPr lang="en-US" dirty="0" err="1">
                <a:solidFill>
                  <a:srgbClr val="000000"/>
                </a:solidFill>
              </a:rPr>
              <a:t>format.setSamples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80"/>
                </a:solidFill>
              </a:rPr>
              <a:t>8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</a:p>
          <a:p>
            <a:pPr indent="-439598"/>
            <a:r>
              <a:rPr lang="en-US" dirty="0">
                <a:solidFill>
                  <a:srgbClr val="000000"/>
                </a:solidFill>
              </a:rPr>
              <a:t>        </a:t>
            </a:r>
            <a:r>
              <a:rPr lang="en-US" dirty="0" err="1">
                <a:solidFill>
                  <a:srgbClr val="000000"/>
                </a:solidFill>
              </a:rPr>
              <a:t>format.setSwapInterval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80"/>
                </a:solidFill>
              </a:rPr>
              <a:t>10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</a:p>
          <a:p>
            <a:pPr indent="-439598"/>
            <a:r>
              <a:rPr lang="en-US" dirty="0">
                <a:solidFill>
                  <a:srgbClr val="000000"/>
                </a:solidFill>
              </a:rPr>
              <a:t>        </a:t>
            </a:r>
            <a:r>
              <a:rPr lang="en-US" dirty="0" err="1">
                <a:solidFill>
                  <a:srgbClr val="000000"/>
                </a:solidFill>
              </a:rPr>
              <a:t>setFormat</a:t>
            </a:r>
            <a:r>
              <a:rPr lang="en-US" dirty="0">
                <a:solidFill>
                  <a:srgbClr val="000000"/>
                </a:solidFill>
              </a:rPr>
              <a:t>(format);</a:t>
            </a:r>
            <a:r>
              <a:rPr lang="en-US" dirty="0"/>
              <a:t> </a:t>
            </a:r>
          </a:p>
          <a:p>
            <a:pPr indent="-439598"/>
            <a:r>
              <a:rPr lang="en-US" dirty="0">
                <a:solidFill>
                  <a:srgbClr val="000000"/>
                </a:solidFill>
              </a:rPr>
              <a:t>    }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~</a:t>
            </a:r>
            <a:r>
              <a:rPr lang="en-US" i="1" dirty="0" err="1">
                <a:solidFill>
                  <a:srgbClr val="000000"/>
                </a:solidFill>
              </a:rPr>
              <a:t>OpenGLWindow</a:t>
            </a:r>
            <a:r>
              <a:rPr lang="en-US" dirty="0">
                <a:solidFill>
                  <a:srgbClr val="000000"/>
                </a:solidFill>
              </a:rPr>
              <a:t>();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protected</a:t>
            </a:r>
            <a:r>
              <a:rPr lang="en-US" dirty="0">
                <a:solidFill>
                  <a:srgbClr val="000000"/>
                </a:solidFill>
              </a:rPr>
              <a:t>:</a:t>
            </a:r>
            <a:r>
              <a:rPr lang="en-US" dirty="0"/>
              <a:t> </a:t>
            </a:r>
          </a:p>
          <a:p>
            <a:pPr indent="-439598"/>
            <a:r>
              <a:rPr lang="en-US" dirty="0"/>
              <a:t>    void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initializeGL</a:t>
            </a:r>
            <a:r>
              <a:rPr lang="en-US" dirty="0">
                <a:solidFill>
                  <a:srgbClr val="000000"/>
                </a:solidFill>
              </a:rPr>
              <a:t>()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Q_DECL_OVERRIDE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}</a:t>
            </a:r>
            <a:r>
              <a:rPr lang="en-US" dirty="0"/>
              <a:t> </a:t>
            </a:r>
          </a:p>
          <a:p>
            <a:pPr indent="-439598"/>
            <a:r>
              <a:rPr lang="en-US" dirty="0"/>
              <a:t>    void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paintGL</a:t>
            </a:r>
            <a:r>
              <a:rPr lang="en-US" dirty="0">
                <a:solidFill>
                  <a:srgbClr val="000000"/>
                </a:solidFill>
              </a:rPr>
              <a:t>()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Q_DECL_OVERRIDE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}</a:t>
            </a:r>
            <a:r>
              <a:rPr lang="en-US" dirty="0"/>
              <a:t> </a:t>
            </a:r>
          </a:p>
          <a:p>
            <a:pPr indent="-439598"/>
            <a:r>
              <a:rPr lang="en-US" dirty="0"/>
              <a:t>    void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resizeGL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/>
              <a:t>int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int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Q_DECL_OVERRIDE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}</a:t>
            </a:r>
            <a:r>
              <a:rPr lang="en-US" dirty="0"/>
              <a:t> </a:t>
            </a:r>
          </a:p>
          <a:p>
            <a:pPr indent="-439598"/>
            <a:r>
              <a:rPr lang="en-US" dirty="0">
                <a:solidFill>
                  <a:srgbClr val="000000"/>
                </a:solidFill>
              </a:rPr>
              <a:t>};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54090" y="332658"/>
            <a:ext cx="3671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en-US" sz="1400" dirty="0" err="1" smtClean="0"/>
              <a:t>basicOpenGLWindow</a:t>
            </a:r>
            <a:endParaRPr lang="en-US" sz="1400" dirty="0"/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34259018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OpenGL Rendering Pipeline</a:t>
            </a:r>
          </a:p>
        </p:txBody>
      </p:sp>
      <p:sp>
        <p:nvSpPr>
          <p:cNvPr id="232" name="Rounded Rectangle 231"/>
          <p:cNvSpPr/>
          <p:nvPr/>
        </p:nvSpPr>
        <p:spPr bwMode="auto">
          <a:xfrm>
            <a:off x="7787758" y="2243837"/>
            <a:ext cx="2202397" cy="1223205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233" name="Rounded Rectangle 232"/>
          <p:cNvSpPr/>
          <p:nvPr/>
        </p:nvSpPr>
        <p:spPr bwMode="auto">
          <a:xfrm>
            <a:off x="1496354" y="2235349"/>
            <a:ext cx="2202397" cy="1223205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234" name="Connector 233"/>
          <p:cNvSpPr/>
          <p:nvPr/>
        </p:nvSpPr>
        <p:spPr bwMode="auto">
          <a:xfrm>
            <a:off x="2772702" y="3121881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35" name="Connector 234"/>
          <p:cNvSpPr/>
          <p:nvPr/>
        </p:nvSpPr>
        <p:spPr bwMode="auto">
          <a:xfrm>
            <a:off x="3292284" y="2618071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36" name="Connector 235"/>
          <p:cNvSpPr/>
          <p:nvPr/>
        </p:nvSpPr>
        <p:spPr bwMode="auto">
          <a:xfrm>
            <a:off x="2346444" y="2628582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37" name="Connector 236"/>
          <p:cNvSpPr/>
          <p:nvPr/>
        </p:nvSpPr>
        <p:spPr bwMode="auto">
          <a:xfrm>
            <a:off x="2788572" y="2658736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38" name="Connector 237"/>
          <p:cNvSpPr/>
          <p:nvPr/>
        </p:nvSpPr>
        <p:spPr bwMode="auto">
          <a:xfrm>
            <a:off x="2330574" y="3091727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39" name="Connector 238"/>
          <p:cNvSpPr/>
          <p:nvPr/>
        </p:nvSpPr>
        <p:spPr bwMode="auto">
          <a:xfrm>
            <a:off x="1920036" y="2871133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0" name="Connector 239"/>
          <p:cNvSpPr/>
          <p:nvPr/>
        </p:nvSpPr>
        <p:spPr bwMode="auto">
          <a:xfrm>
            <a:off x="3276414" y="3081216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1" name="Connector 240"/>
          <p:cNvSpPr/>
          <p:nvPr/>
        </p:nvSpPr>
        <p:spPr bwMode="auto">
          <a:xfrm>
            <a:off x="1904166" y="3334278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2" name="TextBox 241"/>
          <p:cNvSpPr txBox="1"/>
          <p:nvPr/>
        </p:nvSpPr>
        <p:spPr>
          <a:xfrm>
            <a:off x="1531308" y="1931748"/>
            <a:ext cx="1598532" cy="2936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60"/>
              </a:lnSpc>
            </a:pPr>
            <a:r>
              <a:rPr lang="en-US" sz="1200" spc="-30" dirty="0" smtClean="0">
                <a:cs typeface="Open Sans Light"/>
              </a:rPr>
              <a:t>Vertex array</a:t>
            </a:r>
          </a:p>
        </p:txBody>
      </p:sp>
      <p:cxnSp>
        <p:nvCxnSpPr>
          <p:cNvPr id="243" name="Straight Arrow Connector 242"/>
          <p:cNvCxnSpPr>
            <a:endCxn id="315" idx="0"/>
          </p:cNvCxnSpPr>
          <p:nvPr/>
        </p:nvCxnSpPr>
        <p:spPr>
          <a:xfrm flipH="1">
            <a:off x="8285570" y="2911065"/>
            <a:ext cx="25183" cy="423213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 flipH="1">
            <a:off x="9664869" y="2431770"/>
            <a:ext cx="15870" cy="463145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 flipH="1">
            <a:off x="9158038" y="2685423"/>
            <a:ext cx="15870" cy="463145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 flipV="1">
            <a:off x="8311026" y="3156432"/>
            <a:ext cx="817624" cy="212397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>
            <a:endCxn id="262" idx="7"/>
          </p:cNvCxnSpPr>
          <p:nvPr/>
        </p:nvCxnSpPr>
        <p:spPr>
          <a:xfrm flipV="1">
            <a:off x="9168527" y="2402839"/>
            <a:ext cx="530617" cy="282586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>
            <a:endCxn id="268" idx="6"/>
          </p:cNvCxnSpPr>
          <p:nvPr/>
        </p:nvCxnSpPr>
        <p:spPr>
          <a:xfrm flipV="1">
            <a:off x="9144959" y="2891440"/>
            <a:ext cx="548859" cy="273272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 flipV="1">
            <a:off x="8292345" y="2700117"/>
            <a:ext cx="868536" cy="212397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/>
          <p:nvPr/>
        </p:nvCxnSpPr>
        <p:spPr>
          <a:xfrm flipV="1">
            <a:off x="8713154" y="2419200"/>
            <a:ext cx="971296" cy="91610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/>
          <p:cNvCxnSpPr/>
          <p:nvPr/>
        </p:nvCxnSpPr>
        <p:spPr>
          <a:xfrm flipH="1">
            <a:off x="8285570" y="2881895"/>
            <a:ext cx="15870" cy="463145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>
            <a:stCxn id="267" idx="1"/>
            <a:endCxn id="261" idx="6"/>
          </p:cNvCxnSpPr>
          <p:nvPr/>
        </p:nvCxnSpPr>
        <p:spPr>
          <a:xfrm>
            <a:off x="8275984" y="2881677"/>
            <a:ext cx="914122" cy="276204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V="1">
            <a:off x="9148725" y="2402839"/>
            <a:ext cx="545038" cy="791042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H="1" flipV="1">
            <a:off x="8722467" y="2523837"/>
            <a:ext cx="467584" cy="174831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>
            <a:stCxn id="263" idx="2"/>
            <a:endCxn id="267" idx="3"/>
          </p:cNvCxnSpPr>
          <p:nvPr/>
        </p:nvCxnSpPr>
        <p:spPr>
          <a:xfrm flipH="1">
            <a:off x="8275984" y="2509361"/>
            <a:ext cx="415864" cy="423228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>
            <a:stCxn id="266" idx="4"/>
          </p:cNvCxnSpPr>
          <p:nvPr/>
        </p:nvCxnSpPr>
        <p:spPr>
          <a:xfrm flipH="1" flipV="1">
            <a:off x="8704946" y="2512916"/>
            <a:ext cx="7032" cy="495590"/>
          </a:xfrm>
          <a:prstGeom prst="line">
            <a:avLst/>
          </a:prstGeom>
          <a:ln w="127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/>
          <p:nvPr/>
        </p:nvCxnSpPr>
        <p:spPr>
          <a:xfrm flipH="1">
            <a:off x="8294883" y="2963411"/>
            <a:ext cx="400952" cy="408316"/>
          </a:xfrm>
          <a:prstGeom prst="line">
            <a:avLst/>
          </a:prstGeom>
          <a:ln w="127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>
            <a:stCxn id="266" idx="7"/>
            <a:endCxn id="262" idx="2"/>
          </p:cNvCxnSpPr>
          <p:nvPr/>
        </p:nvCxnSpPr>
        <p:spPr>
          <a:xfrm flipV="1">
            <a:off x="8737434" y="2428295"/>
            <a:ext cx="900254" cy="518755"/>
          </a:xfrm>
          <a:prstGeom prst="line">
            <a:avLst/>
          </a:prstGeom>
          <a:ln w="127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/>
          <p:nvPr/>
        </p:nvCxnSpPr>
        <p:spPr>
          <a:xfrm flipV="1">
            <a:off x="8296550" y="2512857"/>
            <a:ext cx="416822" cy="871461"/>
          </a:xfrm>
          <a:prstGeom prst="line">
            <a:avLst/>
          </a:prstGeom>
          <a:ln w="127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>
            <a:stCxn id="266" idx="6"/>
            <a:endCxn id="268" idx="6"/>
          </p:cNvCxnSpPr>
          <p:nvPr/>
        </p:nvCxnSpPr>
        <p:spPr>
          <a:xfrm flipV="1">
            <a:off x="8747978" y="2891440"/>
            <a:ext cx="945840" cy="81066"/>
          </a:xfrm>
          <a:prstGeom prst="line">
            <a:avLst/>
          </a:prstGeom>
          <a:ln w="127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1" name="Connector 260"/>
          <p:cNvSpPr/>
          <p:nvPr/>
        </p:nvSpPr>
        <p:spPr bwMode="auto">
          <a:xfrm>
            <a:off x="9118106" y="3121881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62" name="Connector 261"/>
          <p:cNvSpPr/>
          <p:nvPr/>
        </p:nvSpPr>
        <p:spPr bwMode="auto">
          <a:xfrm>
            <a:off x="9637688" y="2392295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63" name="Connector 262"/>
          <p:cNvSpPr/>
          <p:nvPr/>
        </p:nvSpPr>
        <p:spPr bwMode="auto">
          <a:xfrm>
            <a:off x="8691848" y="2473361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64" name="Connector 263"/>
          <p:cNvSpPr/>
          <p:nvPr/>
        </p:nvSpPr>
        <p:spPr bwMode="auto">
          <a:xfrm>
            <a:off x="9133976" y="2658736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cxnSp>
        <p:nvCxnSpPr>
          <p:cNvPr id="265" name="Straight Connector 264"/>
          <p:cNvCxnSpPr/>
          <p:nvPr/>
        </p:nvCxnSpPr>
        <p:spPr>
          <a:xfrm flipH="1">
            <a:off x="8292995" y="2885090"/>
            <a:ext cx="1372248" cy="478838"/>
          </a:xfrm>
          <a:prstGeom prst="line">
            <a:avLst/>
          </a:prstGeom>
          <a:ln w="127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6" name="Connector 265"/>
          <p:cNvSpPr/>
          <p:nvPr/>
        </p:nvSpPr>
        <p:spPr bwMode="auto">
          <a:xfrm>
            <a:off x="8675978" y="2936506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67" name="Connector 266"/>
          <p:cNvSpPr/>
          <p:nvPr/>
        </p:nvSpPr>
        <p:spPr bwMode="auto">
          <a:xfrm>
            <a:off x="8265440" y="2871133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68" name="Connector 267"/>
          <p:cNvSpPr/>
          <p:nvPr/>
        </p:nvSpPr>
        <p:spPr bwMode="auto">
          <a:xfrm>
            <a:off x="9621818" y="2855440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5" name="Connector 314"/>
          <p:cNvSpPr/>
          <p:nvPr/>
        </p:nvSpPr>
        <p:spPr bwMode="auto">
          <a:xfrm>
            <a:off x="8249570" y="3334278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6" name="TextBox 315"/>
          <p:cNvSpPr txBox="1"/>
          <p:nvPr/>
        </p:nvSpPr>
        <p:spPr>
          <a:xfrm>
            <a:off x="3800634" y="2242832"/>
            <a:ext cx="77147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spc="-30" dirty="0" smtClean="0">
                <a:cs typeface="Open Sans Light"/>
              </a:rPr>
              <a:t>Vertex,     tessellation, geometry </a:t>
            </a:r>
            <a:endParaRPr lang="en-US" sz="1200" spc="-30" dirty="0">
              <a:cs typeface="Open Sans Light"/>
            </a:endParaRPr>
          </a:p>
          <a:p>
            <a:r>
              <a:rPr lang="en-US" sz="1200" spc="-30" dirty="0" err="1" smtClean="0">
                <a:cs typeface="Open Sans Light"/>
              </a:rPr>
              <a:t>shaders</a:t>
            </a:r>
            <a:endParaRPr lang="en-US" sz="1200" spc="-30" dirty="0" smtClean="0">
              <a:cs typeface="Open Sans Light"/>
            </a:endParaRPr>
          </a:p>
        </p:txBody>
      </p:sp>
      <p:sp>
        <p:nvSpPr>
          <p:cNvPr id="317" name="Right Arrow 316"/>
          <p:cNvSpPr/>
          <p:nvPr/>
        </p:nvSpPr>
        <p:spPr bwMode="auto">
          <a:xfrm>
            <a:off x="3885042" y="3056928"/>
            <a:ext cx="489507" cy="185375"/>
          </a:xfrm>
          <a:prstGeom prst="rightArrow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318" name="Rounded Rectangle 317"/>
          <p:cNvSpPr/>
          <p:nvPr/>
        </p:nvSpPr>
        <p:spPr bwMode="auto">
          <a:xfrm>
            <a:off x="4674702" y="2235349"/>
            <a:ext cx="2202397" cy="1223205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319" name="Connector 318"/>
          <p:cNvSpPr/>
          <p:nvPr/>
        </p:nvSpPr>
        <p:spPr bwMode="auto">
          <a:xfrm>
            <a:off x="5951050" y="3121881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" name="Connector 319"/>
          <p:cNvSpPr/>
          <p:nvPr/>
        </p:nvSpPr>
        <p:spPr bwMode="auto">
          <a:xfrm>
            <a:off x="6470632" y="2392295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1" name="Connector 320"/>
          <p:cNvSpPr/>
          <p:nvPr/>
        </p:nvSpPr>
        <p:spPr bwMode="auto">
          <a:xfrm>
            <a:off x="5524792" y="2473361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" name="Connector 321"/>
          <p:cNvSpPr/>
          <p:nvPr/>
        </p:nvSpPr>
        <p:spPr bwMode="auto">
          <a:xfrm>
            <a:off x="5966920" y="2658736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3" name="Connector 322"/>
          <p:cNvSpPr/>
          <p:nvPr/>
        </p:nvSpPr>
        <p:spPr bwMode="auto">
          <a:xfrm>
            <a:off x="5508922" y="2936506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4" name="Connector 323"/>
          <p:cNvSpPr/>
          <p:nvPr/>
        </p:nvSpPr>
        <p:spPr bwMode="auto">
          <a:xfrm>
            <a:off x="5098384" y="2871133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5" name="Connector 324"/>
          <p:cNvSpPr/>
          <p:nvPr/>
        </p:nvSpPr>
        <p:spPr bwMode="auto">
          <a:xfrm>
            <a:off x="6454762" y="2855440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6" name="Connector 325"/>
          <p:cNvSpPr/>
          <p:nvPr/>
        </p:nvSpPr>
        <p:spPr bwMode="auto">
          <a:xfrm>
            <a:off x="5082514" y="3334278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7" name="TextBox 326"/>
          <p:cNvSpPr txBox="1"/>
          <p:nvPr/>
        </p:nvSpPr>
        <p:spPr>
          <a:xfrm>
            <a:off x="4709656" y="1931748"/>
            <a:ext cx="1598532" cy="2936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60"/>
              </a:lnSpc>
            </a:pPr>
            <a:r>
              <a:rPr lang="en-US" sz="1200" spc="-30" dirty="0">
                <a:cs typeface="Open Sans Light"/>
              </a:rPr>
              <a:t>T</a:t>
            </a:r>
            <a:r>
              <a:rPr lang="en-US" sz="1200" spc="-30" dirty="0" smtClean="0">
                <a:cs typeface="Open Sans Light"/>
              </a:rPr>
              <a:t>ransformed vertices</a:t>
            </a:r>
          </a:p>
        </p:txBody>
      </p:sp>
      <p:sp>
        <p:nvSpPr>
          <p:cNvPr id="328" name="TextBox 327"/>
          <p:cNvSpPr txBox="1"/>
          <p:nvPr/>
        </p:nvSpPr>
        <p:spPr>
          <a:xfrm>
            <a:off x="7063390" y="2464797"/>
            <a:ext cx="799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spc="-30" dirty="0" smtClean="0">
                <a:cs typeface="Open Sans Light"/>
              </a:rPr>
              <a:t>Primitive assembly</a:t>
            </a:r>
            <a:endParaRPr lang="en-US" sz="1200" spc="-30" dirty="0">
              <a:cs typeface="Open Sans Light"/>
            </a:endParaRPr>
          </a:p>
        </p:txBody>
      </p:sp>
      <p:sp>
        <p:nvSpPr>
          <p:cNvPr id="329" name="Right Arrow 328"/>
          <p:cNvSpPr/>
          <p:nvPr/>
        </p:nvSpPr>
        <p:spPr bwMode="auto">
          <a:xfrm>
            <a:off x="7063390" y="2915818"/>
            <a:ext cx="489507" cy="185375"/>
          </a:xfrm>
          <a:prstGeom prst="rightArrow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330" name="TextBox 329"/>
          <p:cNvSpPr txBox="1"/>
          <p:nvPr/>
        </p:nvSpPr>
        <p:spPr>
          <a:xfrm>
            <a:off x="7822712" y="1940236"/>
            <a:ext cx="1598532" cy="2936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60"/>
              </a:lnSpc>
            </a:pPr>
            <a:r>
              <a:rPr lang="en-US" sz="1200" spc="-30" dirty="0" smtClean="0">
                <a:cs typeface="Open Sans Light"/>
              </a:rPr>
              <a:t>Triangles (or lines etc.) </a:t>
            </a:r>
          </a:p>
        </p:txBody>
      </p:sp>
      <p:sp>
        <p:nvSpPr>
          <p:cNvPr id="331" name="Rounded Rectangle 330"/>
          <p:cNvSpPr/>
          <p:nvPr/>
        </p:nvSpPr>
        <p:spPr bwMode="auto">
          <a:xfrm>
            <a:off x="1496354" y="4585661"/>
            <a:ext cx="2202397" cy="1223205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332" name="TextBox 331"/>
          <p:cNvSpPr txBox="1"/>
          <p:nvPr/>
        </p:nvSpPr>
        <p:spPr>
          <a:xfrm>
            <a:off x="1531308" y="4282060"/>
            <a:ext cx="1598532" cy="2936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60"/>
              </a:lnSpc>
            </a:pPr>
            <a:r>
              <a:rPr lang="en-US" sz="1200" spc="-30" dirty="0" smtClean="0">
                <a:cs typeface="Open Sans Light"/>
              </a:rPr>
              <a:t>Rasterized fragments</a:t>
            </a:r>
          </a:p>
        </p:txBody>
      </p:sp>
      <p:cxnSp>
        <p:nvCxnSpPr>
          <p:cNvPr id="333" name="Straight Connector 332"/>
          <p:cNvCxnSpPr/>
          <p:nvPr/>
        </p:nvCxnSpPr>
        <p:spPr>
          <a:xfrm flipH="1">
            <a:off x="2731938" y="5072425"/>
            <a:ext cx="15870" cy="463145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/>
          <p:cNvCxnSpPr/>
          <p:nvPr/>
        </p:nvCxnSpPr>
        <p:spPr>
          <a:xfrm flipV="1">
            <a:off x="1884926" y="5543434"/>
            <a:ext cx="817624" cy="212397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>
            <a:endCxn id="348" idx="7"/>
          </p:cNvCxnSpPr>
          <p:nvPr/>
        </p:nvCxnSpPr>
        <p:spPr>
          <a:xfrm flipV="1">
            <a:off x="2742427" y="4789841"/>
            <a:ext cx="530617" cy="282586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/>
          <p:cNvCxnSpPr/>
          <p:nvPr/>
        </p:nvCxnSpPr>
        <p:spPr>
          <a:xfrm flipV="1">
            <a:off x="1866245" y="5087119"/>
            <a:ext cx="868536" cy="212397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/>
          <p:nvPr/>
        </p:nvCxnSpPr>
        <p:spPr>
          <a:xfrm flipV="1">
            <a:off x="2287054" y="4806202"/>
            <a:ext cx="971296" cy="91610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>
            <a:endCxn id="355" idx="0"/>
          </p:cNvCxnSpPr>
          <p:nvPr/>
        </p:nvCxnSpPr>
        <p:spPr>
          <a:xfrm flipH="1">
            <a:off x="1859470" y="5268897"/>
            <a:ext cx="15870" cy="452383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/>
          <p:cNvCxnSpPr>
            <a:stCxn id="353" idx="1"/>
            <a:endCxn id="347" idx="6"/>
          </p:cNvCxnSpPr>
          <p:nvPr/>
        </p:nvCxnSpPr>
        <p:spPr>
          <a:xfrm>
            <a:off x="1849884" y="5268679"/>
            <a:ext cx="914122" cy="276204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/>
          <p:cNvCxnSpPr/>
          <p:nvPr/>
        </p:nvCxnSpPr>
        <p:spPr>
          <a:xfrm flipH="1" flipV="1">
            <a:off x="2296367" y="4910839"/>
            <a:ext cx="467584" cy="174831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Connector 340"/>
          <p:cNvCxnSpPr>
            <a:stCxn id="349" idx="2"/>
            <a:endCxn id="353" idx="3"/>
          </p:cNvCxnSpPr>
          <p:nvPr/>
        </p:nvCxnSpPr>
        <p:spPr>
          <a:xfrm flipH="1">
            <a:off x="1849884" y="4896363"/>
            <a:ext cx="415864" cy="423228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/>
          <p:cNvCxnSpPr>
            <a:stCxn id="352" idx="4"/>
          </p:cNvCxnSpPr>
          <p:nvPr/>
        </p:nvCxnSpPr>
        <p:spPr>
          <a:xfrm flipH="1" flipV="1">
            <a:off x="2278846" y="4899918"/>
            <a:ext cx="7032" cy="495590"/>
          </a:xfrm>
          <a:prstGeom prst="line">
            <a:avLst/>
          </a:prstGeom>
          <a:ln w="127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/>
          <p:cNvCxnSpPr/>
          <p:nvPr/>
        </p:nvCxnSpPr>
        <p:spPr>
          <a:xfrm flipH="1">
            <a:off x="1868783" y="5350413"/>
            <a:ext cx="400952" cy="408316"/>
          </a:xfrm>
          <a:prstGeom prst="line">
            <a:avLst/>
          </a:prstGeom>
          <a:ln w="127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>
            <a:stCxn id="352" idx="7"/>
            <a:endCxn id="348" idx="2"/>
          </p:cNvCxnSpPr>
          <p:nvPr/>
        </p:nvCxnSpPr>
        <p:spPr>
          <a:xfrm flipV="1">
            <a:off x="2311334" y="4815297"/>
            <a:ext cx="900254" cy="518755"/>
          </a:xfrm>
          <a:prstGeom prst="line">
            <a:avLst/>
          </a:prstGeom>
          <a:ln w="127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/>
          <p:cNvCxnSpPr/>
          <p:nvPr/>
        </p:nvCxnSpPr>
        <p:spPr>
          <a:xfrm flipV="1">
            <a:off x="1870450" y="4899859"/>
            <a:ext cx="416822" cy="871461"/>
          </a:xfrm>
          <a:prstGeom prst="line">
            <a:avLst/>
          </a:prstGeom>
          <a:ln w="127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/>
          <p:cNvCxnSpPr>
            <a:stCxn id="352" idx="6"/>
            <a:endCxn id="354" idx="6"/>
          </p:cNvCxnSpPr>
          <p:nvPr/>
        </p:nvCxnSpPr>
        <p:spPr>
          <a:xfrm flipV="1">
            <a:off x="2321878" y="5278442"/>
            <a:ext cx="945840" cy="81066"/>
          </a:xfrm>
          <a:prstGeom prst="line">
            <a:avLst/>
          </a:prstGeom>
          <a:ln w="127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7" name="Connector 346"/>
          <p:cNvSpPr/>
          <p:nvPr/>
        </p:nvSpPr>
        <p:spPr bwMode="auto">
          <a:xfrm>
            <a:off x="2692006" y="5508883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8" name="Connector 347"/>
          <p:cNvSpPr/>
          <p:nvPr/>
        </p:nvSpPr>
        <p:spPr bwMode="auto">
          <a:xfrm>
            <a:off x="3211588" y="4779297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9" name="Connector 348"/>
          <p:cNvSpPr/>
          <p:nvPr/>
        </p:nvSpPr>
        <p:spPr bwMode="auto">
          <a:xfrm>
            <a:off x="2265748" y="4860363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0" name="Connector 349"/>
          <p:cNvSpPr/>
          <p:nvPr/>
        </p:nvSpPr>
        <p:spPr bwMode="auto">
          <a:xfrm>
            <a:off x="2707876" y="5045738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cxnSp>
        <p:nvCxnSpPr>
          <p:cNvPr id="351" name="Straight Connector 350"/>
          <p:cNvCxnSpPr/>
          <p:nvPr/>
        </p:nvCxnSpPr>
        <p:spPr>
          <a:xfrm flipH="1">
            <a:off x="1866895" y="5272092"/>
            <a:ext cx="1372248" cy="478838"/>
          </a:xfrm>
          <a:prstGeom prst="line">
            <a:avLst/>
          </a:prstGeom>
          <a:ln w="127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2" name="Connector 351"/>
          <p:cNvSpPr/>
          <p:nvPr/>
        </p:nvSpPr>
        <p:spPr bwMode="auto">
          <a:xfrm>
            <a:off x="2249878" y="5323508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3" name="Connector 352"/>
          <p:cNvSpPr/>
          <p:nvPr/>
        </p:nvSpPr>
        <p:spPr bwMode="auto">
          <a:xfrm>
            <a:off x="1839340" y="5258135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4" name="Connector 353"/>
          <p:cNvSpPr/>
          <p:nvPr/>
        </p:nvSpPr>
        <p:spPr bwMode="auto">
          <a:xfrm>
            <a:off x="3195718" y="5242442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5" name="Connector 354"/>
          <p:cNvSpPr/>
          <p:nvPr/>
        </p:nvSpPr>
        <p:spPr bwMode="auto">
          <a:xfrm>
            <a:off x="1823470" y="5721280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6" name="Rectangle 355"/>
          <p:cNvSpPr/>
          <p:nvPr/>
        </p:nvSpPr>
        <p:spPr bwMode="auto">
          <a:xfrm>
            <a:off x="3197845" y="4763304"/>
            <a:ext cx="83554" cy="12470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357" name="Rectangle 356"/>
          <p:cNvSpPr/>
          <p:nvPr/>
        </p:nvSpPr>
        <p:spPr bwMode="auto">
          <a:xfrm>
            <a:off x="3200034" y="4888008"/>
            <a:ext cx="83554" cy="12470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358" name="Rectangle 357"/>
          <p:cNvSpPr/>
          <p:nvPr/>
        </p:nvSpPr>
        <p:spPr bwMode="auto">
          <a:xfrm>
            <a:off x="3200034" y="5005752"/>
            <a:ext cx="83554" cy="12470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359" name="Rectangle 358"/>
          <p:cNvSpPr/>
          <p:nvPr/>
        </p:nvSpPr>
        <p:spPr bwMode="auto">
          <a:xfrm>
            <a:off x="3202658" y="5118695"/>
            <a:ext cx="83554" cy="12470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360" name="Rectangle 359"/>
          <p:cNvSpPr/>
          <p:nvPr/>
        </p:nvSpPr>
        <p:spPr bwMode="auto">
          <a:xfrm>
            <a:off x="3114291" y="5248200"/>
            <a:ext cx="83554" cy="12470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361" name="Rectangle 360"/>
          <p:cNvSpPr/>
          <p:nvPr/>
        </p:nvSpPr>
        <p:spPr bwMode="auto">
          <a:xfrm>
            <a:off x="3030737" y="5248200"/>
            <a:ext cx="83554" cy="12470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362" name="Rectangle 361"/>
          <p:cNvSpPr/>
          <p:nvPr/>
        </p:nvSpPr>
        <p:spPr bwMode="auto">
          <a:xfrm>
            <a:off x="2947183" y="5371527"/>
            <a:ext cx="83554" cy="12470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363" name="Rectangle 362"/>
          <p:cNvSpPr/>
          <p:nvPr/>
        </p:nvSpPr>
        <p:spPr bwMode="auto">
          <a:xfrm>
            <a:off x="2779674" y="5496411"/>
            <a:ext cx="83554" cy="12470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364" name="Rectangle 363"/>
          <p:cNvSpPr/>
          <p:nvPr/>
        </p:nvSpPr>
        <p:spPr bwMode="auto">
          <a:xfrm>
            <a:off x="2863629" y="5371527"/>
            <a:ext cx="83554" cy="12470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365" name="Rectangle 364"/>
          <p:cNvSpPr/>
          <p:nvPr/>
        </p:nvSpPr>
        <p:spPr bwMode="auto">
          <a:xfrm>
            <a:off x="2696114" y="5496131"/>
            <a:ext cx="83554" cy="12470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366" name="Rectangle 365"/>
          <p:cNvSpPr/>
          <p:nvPr/>
        </p:nvSpPr>
        <p:spPr bwMode="auto">
          <a:xfrm>
            <a:off x="3203164" y="5245150"/>
            <a:ext cx="83554" cy="12470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367" name="Rectangle 366"/>
          <p:cNvSpPr/>
          <p:nvPr/>
        </p:nvSpPr>
        <p:spPr bwMode="auto">
          <a:xfrm>
            <a:off x="3112164" y="4881068"/>
            <a:ext cx="83554" cy="12470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368" name="Rectangle 367"/>
          <p:cNvSpPr/>
          <p:nvPr/>
        </p:nvSpPr>
        <p:spPr bwMode="auto">
          <a:xfrm>
            <a:off x="3029508" y="5000520"/>
            <a:ext cx="83554" cy="12470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369" name="Rectangle 368"/>
          <p:cNvSpPr/>
          <p:nvPr/>
        </p:nvSpPr>
        <p:spPr bwMode="auto">
          <a:xfrm>
            <a:off x="2944518" y="5128178"/>
            <a:ext cx="83554" cy="12470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370" name="Rectangle 369"/>
          <p:cNvSpPr/>
          <p:nvPr/>
        </p:nvSpPr>
        <p:spPr bwMode="auto">
          <a:xfrm>
            <a:off x="2863228" y="5248216"/>
            <a:ext cx="83554" cy="12470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371" name="TextBox 370"/>
          <p:cNvSpPr txBox="1"/>
          <p:nvPr/>
        </p:nvSpPr>
        <p:spPr>
          <a:xfrm>
            <a:off x="3874750" y="4888803"/>
            <a:ext cx="799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spc="-30" dirty="0" smtClean="0">
                <a:cs typeface="Open Sans Light"/>
              </a:rPr>
              <a:t>Fragment </a:t>
            </a:r>
            <a:r>
              <a:rPr lang="en-US" sz="1200" spc="-30" dirty="0" err="1" smtClean="0">
                <a:cs typeface="Open Sans Light"/>
              </a:rPr>
              <a:t>shader</a:t>
            </a:r>
            <a:endParaRPr lang="en-US" sz="1200" spc="-30" dirty="0">
              <a:cs typeface="Open Sans Light"/>
            </a:endParaRPr>
          </a:p>
        </p:txBody>
      </p:sp>
      <p:sp>
        <p:nvSpPr>
          <p:cNvPr id="372" name="Right Arrow 371"/>
          <p:cNvSpPr/>
          <p:nvPr/>
        </p:nvSpPr>
        <p:spPr bwMode="auto">
          <a:xfrm>
            <a:off x="3874750" y="5339824"/>
            <a:ext cx="489507" cy="185375"/>
          </a:xfrm>
          <a:prstGeom prst="rightArrow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373" name="Rounded Rectangle 372"/>
          <p:cNvSpPr/>
          <p:nvPr/>
        </p:nvSpPr>
        <p:spPr bwMode="auto">
          <a:xfrm>
            <a:off x="4654252" y="4581128"/>
            <a:ext cx="2202397" cy="1223205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374" name="TextBox 373"/>
          <p:cNvSpPr txBox="1"/>
          <p:nvPr/>
        </p:nvSpPr>
        <p:spPr>
          <a:xfrm>
            <a:off x="4689206" y="4277527"/>
            <a:ext cx="1598532" cy="2936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60"/>
              </a:lnSpc>
            </a:pPr>
            <a:r>
              <a:rPr lang="en-US" sz="1200" spc="-30" dirty="0" smtClean="0">
                <a:cs typeface="Open Sans Light"/>
              </a:rPr>
              <a:t>Rasterized fragments</a:t>
            </a:r>
          </a:p>
        </p:txBody>
      </p:sp>
      <p:cxnSp>
        <p:nvCxnSpPr>
          <p:cNvPr id="375" name="Straight Connector 374"/>
          <p:cNvCxnSpPr/>
          <p:nvPr/>
        </p:nvCxnSpPr>
        <p:spPr>
          <a:xfrm flipH="1">
            <a:off x="5889836" y="5067892"/>
            <a:ext cx="15870" cy="463145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Connector 375"/>
          <p:cNvCxnSpPr/>
          <p:nvPr/>
        </p:nvCxnSpPr>
        <p:spPr>
          <a:xfrm flipV="1">
            <a:off x="5042824" y="5538901"/>
            <a:ext cx="817624" cy="212397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Connector 376"/>
          <p:cNvCxnSpPr>
            <a:endCxn id="390" idx="7"/>
          </p:cNvCxnSpPr>
          <p:nvPr/>
        </p:nvCxnSpPr>
        <p:spPr>
          <a:xfrm flipV="1">
            <a:off x="5900325" y="4785308"/>
            <a:ext cx="530617" cy="282586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/>
          <p:cNvCxnSpPr/>
          <p:nvPr/>
        </p:nvCxnSpPr>
        <p:spPr>
          <a:xfrm flipV="1">
            <a:off x="5024143" y="5082586"/>
            <a:ext cx="868536" cy="212397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/>
          <p:cNvCxnSpPr/>
          <p:nvPr/>
        </p:nvCxnSpPr>
        <p:spPr>
          <a:xfrm flipV="1">
            <a:off x="5444952" y="4801669"/>
            <a:ext cx="971296" cy="91610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/>
          <p:cNvCxnSpPr>
            <a:endCxn id="397" idx="0"/>
          </p:cNvCxnSpPr>
          <p:nvPr/>
        </p:nvCxnSpPr>
        <p:spPr>
          <a:xfrm flipH="1">
            <a:off x="5017368" y="5264364"/>
            <a:ext cx="15870" cy="452383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/>
          <p:cNvCxnSpPr>
            <a:stCxn id="395" idx="1"/>
            <a:endCxn id="389" idx="6"/>
          </p:cNvCxnSpPr>
          <p:nvPr/>
        </p:nvCxnSpPr>
        <p:spPr>
          <a:xfrm>
            <a:off x="5007782" y="5264146"/>
            <a:ext cx="914122" cy="276204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/>
          <p:cNvCxnSpPr/>
          <p:nvPr/>
        </p:nvCxnSpPr>
        <p:spPr>
          <a:xfrm flipH="1" flipV="1">
            <a:off x="5454265" y="4906306"/>
            <a:ext cx="467584" cy="174831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/>
          <p:cNvCxnSpPr>
            <a:stCxn id="391" idx="2"/>
            <a:endCxn id="395" idx="3"/>
          </p:cNvCxnSpPr>
          <p:nvPr/>
        </p:nvCxnSpPr>
        <p:spPr>
          <a:xfrm flipH="1">
            <a:off x="5007782" y="4891830"/>
            <a:ext cx="415864" cy="423228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/>
          <p:cNvCxnSpPr>
            <a:stCxn id="394" idx="4"/>
          </p:cNvCxnSpPr>
          <p:nvPr/>
        </p:nvCxnSpPr>
        <p:spPr>
          <a:xfrm flipH="1" flipV="1">
            <a:off x="5436744" y="4895385"/>
            <a:ext cx="7032" cy="495590"/>
          </a:xfrm>
          <a:prstGeom prst="line">
            <a:avLst/>
          </a:prstGeom>
          <a:ln w="127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Connector 384"/>
          <p:cNvCxnSpPr/>
          <p:nvPr/>
        </p:nvCxnSpPr>
        <p:spPr>
          <a:xfrm flipH="1">
            <a:off x="5026681" y="5345880"/>
            <a:ext cx="400952" cy="408316"/>
          </a:xfrm>
          <a:prstGeom prst="line">
            <a:avLst/>
          </a:prstGeom>
          <a:ln w="127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Connector 385"/>
          <p:cNvCxnSpPr>
            <a:stCxn id="394" idx="7"/>
            <a:endCxn id="390" idx="2"/>
          </p:cNvCxnSpPr>
          <p:nvPr/>
        </p:nvCxnSpPr>
        <p:spPr>
          <a:xfrm flipV="1">
            <a:off x="5469232" y="4810764"/>
            <a:ext cx="900254" cy="518755"/>
          </a:xfrm>
          <a:prstGeom prst="line">
            <a:avLst/>
          </a:prstGeom>
          <a:ln w="127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Connector 386"/>
          <p:cNvCxnSpPr/>
          <p:nvPr/>
        </p:nvCxnSpPr>
        <p:spPr>
          <a:xfrm flipV="1">
            <a:off x="5028348" y="4895326"/>
            <a:ext cx="416822" cy="871461"/>
          </a:xfrm>
          <a:prstGeom prst="line">
            <a:avLst/>
          </a:prstGeom>
          <a:ln w="127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8" name="Straight Connector 387"/>
          <p:cNvCxnSpPr>
            <a:stCxn id="394" idx="6"/>
            <a:endCxn id="396" idx="6"/>
          </p:cNvCxnSpPr>
          <p:nvPr/>
        </p:nvCxnSpPr>
        <p:spPr>
          <a:xfrm flipV="1">
            <a:off x="5479776" y="5273909"/>
            <a:ext cx="945840" cy="81066"/>
          </a:xfrm>
          <a:prstGeom prst="line">
            <a:avLst/>
          </a:prstGeom>
          <a:ln w="127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9" name="Connector 388"/>
          <p:cNvSpPr/>
          <p:nvPr/>
        </p:nvSpPr>
        <p:spPr bwMode="auto">
          <a:xfrm>
            <a:off x="5849904" y="5504350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90" name="Connector 389"/>
          <p:cNvSpPr/>
          <p:nvPr/>
        </p:nvSpPr>
        <p:spPr bwMode="auto">
          <a:xfrm>
            <a:off x="6369486" y="4774764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91" name="Connector 390"/>
          <p:cNvSpPr/>
          <p:nvPr/>
        </p:nvSpPr>
        <p:spPr bwMode="auto">
          <a:xfrm>
            <a:off x="5423646" y="4855830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92" name="Connector 391"/>
          <p:cNvSpPr/>
          <p:nvPr/>
        </p:nvSpPr>
        <p:spPr bwMode="auto">
          <a:xfrm>
            <a:off x="5865774" y="5041205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cxnSp>
        <p:nvCxnSpPr>
          <p:cNvPr id="393" name="Straight Connector 392"/>
          <p:cNvCxnSpPr/>
          <p:nvPr/>
        </p:nvCxnSpPr>
        <p:spPr>
          <a:xfrm flipH="1">
            <a:off x="5024793" y="5267559"/>
            <a:ext cx="1372248" cy="478838"/>
          </a:xfrm>
          <a:prstGeom prst="line">
            <a:avLst/>
          </a:prstGeom>
          <a:ln w="127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4" name="Connector 393"/>
          <p:cNvSpPr/>
          <p:nvPr/>
        </p:nvSpPr>
        <p:spPr bwMode="auto">
          <a:xfrm>
            <a:off x="5407776" y="5318975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95" name="Connector 394"/>
          <p:cNvSpPr/>
          <p:nvPr/>
        </p:nvSpPr>
        <p:spPr bwMode="auto">
          <a:xfrm>
            <a:off x="4997238" y="5253602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96" name="Connector 395"/>
          <p:cNvSpPr/>
          <p:nvPr/>
        </p:nvSpPr>
        <p:spPr bwMode="auto">
          <a:xfrm>
            <a:off x="6353616" y="5237909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97" name="Connector 396"/>
          <p:cNvSpPr/>
          <p:nvPr/>
        </p:nvSpPr>
        <p:spPr bwMode="auto">
          <a:xfrm>
            <a:off x="4981368" y="5716747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98" name="Rectangle 397"/>
          <p:cNvSpPr/>
          <p:nvPr/>
        </p:nvSpPr>
        <p:spPr bwMode="auto">
          <a:xfrm>
            <a:off x="6355743" y="4758771"/>
            <a:ext cx="83554" cy="1247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399" name="Rectangle 398"/>
          <p:cNvSpPr/>
          <p:nvPr/>
        </p:nvSpPr>
        <p:spPr bwMode="auto">
          <a:xfrm>
            <a:off x="6357932" y="4883475"/>
            <a:ext cx="83554" cy="1247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00" name="Rectangle 399"/>
          <p:cNvSpPr/>
          <p:nvPr/>
        </p:nvSpPr>
        <p:spPr bwMode="auto">
          <a:xfrm>
            <a:off x="6357932" y="5001219"/>
            <a:ext cx="83554" cy="1247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01" name="Rectangle 400"/>
          <p:cNvSpPr/>
          <p:nvPr/>
        </p:nvSpPr>
        <p:spPr bwMode="auto">
          <a:xfrm>
            <a:off x="6360556" y="5119084"/>
            <a:ext cx="83554" cy="1247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02" name="Rectangle 401"/>
          <p:cNvSpPr/>
          <p:nvPr/>
        </p:nvSpPr>
        <p:spPr bwMode="auto">
          <a:xfrm>
            <a:off x="6272189" y="5243667"/>
            <a:ext cx="83554" cy="12470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03" name="Rectangle 402"/>
          <p:cNvSpPr/>
          <p:nvPr/>
        </p:nvSpPr>
        <p:spPr bwMode="auto">
          <a:xfrm>
            <a:off x="6188635" y="5243667"/>
            <a:ext cx="83554" cy="12470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04" name="Rectangle 403"/>
          <p:cNvSpPr/>
          <p:nvPr/>
        </p:nvSpPr>
        <p:spPr bwMode="auto">
          <a:xfrm>
            <a:off x="6105081" y="5366994"/>
            <a:ext cx="83554" cy="12470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05" name="Rectangle 404"/>
          <p:cNvSpPr/>
          <p:nvPr/>
        </p:nvSpPr>
        <p:spPr bwMode="auto">
          <a:xfrm>
            <a:off x="5937572" y="5491878"/>
            <a:ext cx="83554" cy="124704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06" name="Rectangle 405"/>
          <p:cNvSpPr/>
          <p:nvPr/>
        </p:nvSpPr>
        <p:spPr bwMode="auto">
          <a:xfrm>
            <a:off x="6021527" y="5366994"/>
            <a:ext cx="83554" cy="12470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07" name="Rectangle 406"/>
          <p:cNvSpPr/>
          <p:nvPr/>
        </p:nvSpPr>
        <p:spPr bwMode="auto">
          <a:xfrm>
            <a:off x="5854012" y="5491598"/>
            <a:ext cx="83554" cy="124704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08" name="Rectangle 407"/>
          <p:cNvSpPr/>
          <p:nvPr/>
        </p:nvSpPr>
        <p:spPr bwMode="auto">
          <a:xfrm>
            <a:off x="6356140" y="5240617"/>
            <a:ext cx="83554" cy="12470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09" name="Rectangle 408"/>
          <p:cNvSpPr/>
          <p:nvPr/>
        </p:nvSpPr>
        <p:spPr bwMode="auto">
          <a:xfrm>
            <a:off x="6270062" y="4876535"/>
            <a:ext cx="83554" cy="1247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10" name="Rectangle 409"/>
          <p:cNvSpPr/>
          <p:nvPr/>
        </p:nvSpPr>
        <p:spPr bwMode="auto">
          <a:xfrm>
            <a:off x="6187406" y="4995987"/>
            <a:ext cx="83554" cy="1247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11" name="Rectangle 410"/>
          <p:cNvSpPr/>
          <p:nvPr/>
        </p:nvSpPr>
        <p:spPr bwMode="auto">
          <a:xfrm>
            <a:off x="6102416" y="5123645"/>
            <a:ext cx="83554" cy="1247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12" name="Rectangle 411"/>
          <p:cNvSpPr/>
          <p:nvPr/>
        </p:nvSpPr>
        <p:spPr bwMode="auto">
          <a:xfrm>
            <a:off x="6021126" y="5243683"/>
            <a:ext cx="83554" cy="12470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13" name="Rounded Rectangle 412"/>
          <p:cNvSpPr/>
          <p:nvPr/>
        </p:nvSpPr>
        <p:spPr bwMode="auto">
          <a:xfrm>
            <a:off x="7782891" y="4565354"/>
            <a:ext cx="2202397" cy="1223205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14" name="TextBox 413"/>
          <p:cNvSpPr txBox="1"/>
          <p:nvPr/>
        </p:nvSpPr>
        <p:spPr>
          <a:xfrm>
            <a:off x="7817845" y="4261753"/>
            <a:ext cx="1598532" cy="2936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60"/>
              </a:lnSpc>
            </a:pPr>
            <a:r>
              <a:rPr lang="en-US" sz="1200" spc="-30" dirty="0" err="1" smtClean="0">
                <a:cs typeface="Open Sans Light"/>
              </a:rPr>
              <a:t>Framebuffer</a:t>
            </a:r>
            <a:endParaRPr lang="en-US" sz="1200" spc="-30" dirty="0" smtClean="0">
              <a:cs typeface="Open Sans Light"/>
            </a:endParaRPr>
          </a:p>
        </p:txBody>
      </p:sp>
      <p:sp>
        <p:nvSpPr>
          <p:cNvPr id="415" name="TextBox 414"/>
          <p:cNvSpPr txBox="1"/>
          <p:nvPr/>
        </p:nvSpPr>
        <p:spPr>
          <a:xfrm>
            <a:off x="6980420" y="4899918"/>
            <a:ext cx="799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spc="-30" dirty="0" smtClean="0">
                <a:cs typeface="Open Sans Light"/>
              </a:rPr>
              <a:t>Testing</a:t>
            </a:r>
          </a:p>
          <a:p>
            <a:r>
              <a:rPr lang="en-US" sz="1200" spc="-30" dirty="0" smtClean="0">
                <a:cs typeface="Open Sans Light"/>
              </a:rPr>
              <a:t>Blending</a:t>
            </a:r>
            <a:endParaRPr lang="en-US" sz="1200" spc="-30" dirty="0">
              <a:cs typeface="Open Sans Light"/>
            </a:endParaRPr>
          </a:p>
        </p:txBody>
      </p:sp>
      <p:sp>
        <p:nvSpPr>
          <p:cNvPr id="416" name="Right Arrow 415"/>
          <p:cNvSpPr/>
          <p:nvPr/>
        </p:nvSpPr>
        <p:spPr bwMode="auto">
          <a:xfrm>
            <a:off x="6980420" y="5350939"/>
            <a:ext cx="489507" cy="185375"/>
          </a:xfrm>
          <a:prstGeom prst="rightArrow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17" name="Right Arrow 416"/>
          <p:cNvSpPr/>
          <p:nvPr/>
        </p:nvSpPr>
        <p:spPr bwMode="auto">
          <a:xfrm>
            <a:off x="3585614" y="3922905"/>
            <a:ext cx="5373149" cy="203844"/>
          </a:xfrm>
          <a:prstGeom prst="rightArrow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10800000"/>
            </a:camera>
            <a:lightRig rig="threePt" dir="t"/>
          </a:scene3d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18" name="TextBox 417"/>
          <p:cNvSpPr txBox="1"/>
          <p:nvPr/>
        </p:nvSpPr>
        <p:spPr>
          <a:xfrm>
            <a:off x="3677193" y="3674993"/>
            <a:ext cx="79995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spc="-30" dirty="0" err="1" smtClean="0">
                <a:cs typeface="Open Sans Light"/>
              </a:rPr>
              <a:t>Rsterization</a:t>
            </a:r>
            <a:endParaRPr lang="en-US" sz="1200" spc="-30" dirty="0">
              <a:cs typeface="Open Sans Light"/>
            </a:endParaRPr>
          </a:p>
        </p:txBody>
      </p:sp>
      <p:sp>
        <p:nvSpPr>
          <p:cNvPr id="419" name="Right Arrow 418"/>
          <p:cNvSpPr/>
          <p:nvPr/>
        </p:nvSpPr>
        <p:spPr bwMode="auto">
          <a:xfrm>
            <a:off x="8743636" y="3593272"/>
            <a:ext cx="250777" cy="163441"/>
          </a:xfrm>
          <a:prstGeom prst="rightArrow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16200000"/>
            </a:camera>
            <a:lightRig rig="threePt" dir="t"/>
          </a:scene3d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20" name="Right Arrow 419"/>
          <p:cNvSpPr/>
          <p:nvPr/>
        </p:nvSpPr>
        <p:spPr bwMode="auto">
          <a:xfrm>
            <a:off x="3364284" y="4256783"/>
            <a:ext cx="250777" cy="163441"/>
          </a:xfrm>
          <a:prstGeom prst="rightArrow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16200000"/>
            </a:camera>
            <a:lightRig rig="threePt" dir="t"/>
          </a:scene3d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21" name="Rectangle 420"/>
          <p:cNvSpPr/>
          <p:nvPr/>
        </p:nvSpPr>
        <p:spPr bwMode="auto">
          <a:xfrm>
            <a:off x="6104680" y="5243450"/>
            <a:ext cx="83554" cy="12470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cxnSp>
        <p:nvCxnSpPr>
          <p:cNvPr id="422" name="Straight Connector 421"/>
          <p:cNvCxnSpPr/>
          <p:nvPr/>
        </p:nvCxnSpPr>
        <p:spPr>
          <a:xfrm flipH="1">
            <a:off x="9104453" y="4993737"/>
            <a:ext cx="15870" cy="463145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Connector 422"/>
          <p:cNvCxnSpPr/>
          <p:nvPr/>
        </p:nvCxnSpPr>
        <p:spPr>
          <a:xfrm flipV="1">
            <a:off x="8257441" y="5464746"/>
            <a:ext cx="817624" cy="212397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Connector 423"/>
          <p:cNvCxnSpPr>
            <a:endCxn id="437" idx="7"/>
          </p:cNvCxnSpPr>
          <p:nvPr/>
        </p:nvCxnSpPr>
        <p:spPr>
          <a:xfrm flipV="1">
            <a:off x="9114942" y="4711153"/>
            <a:ext cx="530617" cy="282586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Connector 424"/>
          <p:cNvCxnSpPr/>
          <p:nvPr/>
        </p:nvCxnSpPr>
        <p:spPr>
          <a:xfrm flipV="1">
            <a:off x="8238760" y="5008431"/>
            <a:ext cx="868536" cy="212397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/>
          <p:cNvCxnSpPr/>
          <p:nvPr/>
        </p:nvCxnSpPr>
        <p:spPr>
          <a:xfrm flipV="1">
            <a:off x="8659569" y="4727514"/>
            <a:ext cx="971296" cy="91610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Connector 426"/>
          <p:cNvCxnSpPr>
            <a:endCxn id="444" idx="0"/>
          </p:cNvCxnSpPr>
          <p:nvPr/>
        </p:nvCxnSpPr>
        <p:spPr>
          <a:xfrm flipH="1">
            <a:off x="8231985" y="5190209"/>
            <a:ext cx="15870" cy="452383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Connector 427"/>
          <p:cNvCxnSpPr>
            <a:stCxn id="442" idx="1"/>
            <a:endCxn id="436" idx="6"/>
          </p:cNvCxnSpPr>
          <p:nvPr/>
        </p:nvCxnSpPr>
        <p:spPr>
          <a:xfrm>
            <a:off x="8222399" y="5189991"/>
            <a:ext cx="914122" cy="276204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/>
          <p:cNvCxnSpPr/>
          <p:nvPr/>
        </p:nvCxnSpPr>
        <p:spPr>
          <a:xfrm flipH="1" flipV="1">
            <a:off x="8668882" y="4832151"/>
            <a:ext cx="467584" cy="174831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Connector 429"/>
          <p:cNvCxnSpPr>
            <a:stCxn id="438" idx="2"/>
            <a:endCxn id="442" idx="3"/>
          </p:cNvCxnSpPr>
          <p:nvPr/>
        </p:nvCxnSpPr>
        <p:spPr>
          <a:xfrm flipH="1">
            <a:off x="8222399" y="4817675"/>
            <a:ext cx="415864" cy="423228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/>
          <p:cNvCxnSpPr>
            <a:stCxn id="441" idx="4"/>
          </p:cNvCxnSpPr>
          <p:nvPr/>
        </p:nvCxnSpPr>
        <p:spPr>
          <a:xfrm flipH="1" flipV="1">
            <a:off x="8651361" y="4821230"/>
            <a:ext cx="7032" cy="495590"/>
          </a:xfrm>
          <a:prstGeom prst="line">
            <a:avLst/>
          </a:prstGeom>
          <a:ln w="127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/>
          <p:cNvCxnSpPr/>
          <p:nvPr/>
        </p:nvCxnSpPr>
        <p:spPr>
          <a:xfrm flipH="1">
            <a:off x="8241298" y="5271725"/>
            <a:ext cx="400952" cy="408316"/>
          </a:xfrm>
          <a:prstGeom prst="line">
            <a:avLst/>
          </a:prstGeom>
          <a:ln w="127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/>
          <p:cNvCxnSpPr>
            <a:stCxn id="441" idx="7"/>
            <a:endCxn id="437" idx="2"/>
          </p:cNvCxnSpPr>
          <p:nvPr/>
        </p:nvCxnSpPr>
        <p:spPr>
          <a:xfrm flipV="1">
            <a:off x="8683849" y="4736609"/>
            <a:ext cx="900254" cy="518755"/>
          </a:xfrm>
          <a:prstGeom prst="line">
            <a:avLst/>
          </a:prstGeom>
          <a:ln w="127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Connector 433"/>
          <p:cNvCxnSpPr/>
          <p:nvPr/>
        </p:nvCxnSpPr>
        <p:spPr>
          <a:xfrm flipV="1">
            <a:off x="8242965" y="4821171"/>
            <a:ext cx="416822" cy="871461"/>
          </a:xfrm>
          <a:prstGeom prst="line">
            <a:avLst/>
          </a:prstGeom>
          <a:ln w="127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Connector 434"/>
          <p:cNvCxnSpPr>
            <a:stCxn id="441" idx="6"/>
            <a:endCxn id="443" idx="6"/>
          </p:cNvCxnSpPr>
          <p:nvPr/>
        </p:nvCxnSpPr>
        <p:spPr>
          <a:xfrm flipV="1">
            <a:off x="8694393" y="5199754"/>
            <a:ext cx="945840" cy="81066"/>
          </a:xfrm>
          <a:prstGeom prst="line">
            <a:avLst/>
          </a:prstGeom>
          <a:ln w="127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6" name="Connector 435"/>
          <p:cNvSpPr/>
          <p:nvPr/>
        </p:nvSpPr>
        <p:spPr bwMode="auto">
          <a:xfrm>
            <a:off x="9064521" y="5430195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37" name="Connector 436"/>
          <p:cNvSpPr/>
          <p:nvPr/>
        </p:nvSpPr>
        <p:spPr bwMode="auto">
          <a:xfrm>
            <a:off x="9584103" y="4700609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38" name="Connector 437"/>
          <p:cNvSpPr/>
          <p:nvPr/>
        </p:nvSpPr>
        <p:spPr bwMode="auto">
          <a:xfrm>
            <a:off x="8638263" y="4781675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39" name="Connector 438"/>
          <p:cNvSpPr/>
          <p:nvPr/>
        </p:nvSpPr>
        <p:spPr bwMode="auto">
          <a:xfrm>
            <a:off x="9080391" y="4967050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cxnSp>
        <p:nvCxnSpPr>
          <p:cNvPr id="440" name="Straight Connector 439"/>
          <p:cNvCxnSpPr/>
          <p:nvPr/>
        </p:nvCxnSpPr>
        <p:spPr>
          <a:xfrm flipH="1">
            <a:off x="8239410" y="5193404"/>
            <a:ext cx="1372248" cy="478838"/>
          </a:xfrm>
          <a:prstGeom prst="line">
            <a:avLst/>
          </a:prstGeom>
          <a:ln w="127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1" name="Connector 440"/>
          <p:cNvSpPr/>
          <p:nvPr/>
        </p:nvSpPr>
        <p:spPr bwMode="auto">
          <a:xfrm>
            <a:off x="8622393" y="5244820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42" name="Connector 441"/>
          <p:cNvSpPr/>
          <p:nvPr/>
        </p:nvSpPr>
        <p:spPr bwMode="auto">
          <a:xfrm>
            <a:off x="8211855" y="5179447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43" name="Connector 442"/>
          <p:cNvSpPr/>
          <p:nvPr/>
        </p:nvSpPr>
        <p:spPr bwMode="auto">
          <a:xfrm>
            <a:off x="9568233" y="5163754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44" name="Connector 443"/>
          <p:cNvSpPr/>
          <p:nvPr/>
        </p:nvSpPr>
        <p:spPr bwMode="auto">
          <a:xfrm>
            <a:off x="8195985" y="5642592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45" name="Rectangle 444"/>
          <p:cNvSpPr/>
          <p:nvPr/>
        </p:nvSpPr>
        <p:spPr bwMode="auto">
          <a:xfrm>
            <a:off x="9570360" y="4684616"/>
            <a:ext cx="83554" cy="1247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46" name="Rectangle 445"/>
          <p:cNvSpPr/>
          <p:nvPr/>
        </p:nvSpPr>
        <p:spPr bwMode="auto">
          <a:xfrm>
            <a:off x="9572549" y="4809320"/>
            <a:ext cx="83554" cy="1247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47" name="Rectangle 446"/>
          <p:cNvSpPr/>
          <p:nvPr/>
        </p:nvSpPr>
        <p:spPr bwMode="auto">
          <a:xfrm>
            <a:off x="9572549" y="4927064"/>
            <a:ext cx="83554" cy="1247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48" name="Rectangle 447"/>
          <p:cNvSpPr/>
          <p:nvPr/>
        </p:nvSpPr>
        <p:spPr bwMode="auto">
          <a:xfrm>
            <a:off x="9575173" y="5044929"/>
            <a:ext cx="83554" cy="1247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49" name="Rectangle 448"/>
          <p:cNvSpPr/>
          <p:nvPr/>
        </p:nvSpPr>
        <p:spPr bwMode="auto">
          <a:xfrm>
            <a:off x="9486806" y="5169512"/>
            <a:ext cx="83554" cy="12470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50" name="Rectangle 449"/>
          <p:cNvSpPr/>
          <p:nvPr/>
        </p:nvSpPr>
        <p:spPr bwMode="auto">
          <a:xfrm>
            <a:off x="9403252" y="5169512"/>
            <a:ext cx="83554" cy="12470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51" name="Rectangle 450"/>
          <p:cNvSpPr/>
          <p:nvPr/>
        </p:nvSpPr>
        <p:spPr bwMode="auto">
          <a:xfrm>
            <a:off x="9319698" y="5292839"/>
            <a:ext cx="83554" cy="12470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52" name="Rectangle 451"/>
          <p:cNvSpPr/>
          <p:nvPr/>
        </p:nvSpPr>
        <p:spPr bwMode="auto">
          <a:xfrm>
            <a:off x="9152189" y="5417723"/>
            <a:ext cx="83554" cy="124704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53" name="Rectangle 452"/>
          <p:cNvSpPr/>
          <p:nvPr/>
        </p:nvSpPr>
        <p:spPr bwMode="auto">
          <a:xfrm>
            <a:off x="9236144" y="5292839"/>
            <a:ext cx="83554" cy="12470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54" name="Rectangle 453"/>
          <p:cNvSpPr/>
          <p:nvPr/>
        </p:nvSpPr>
        <p:spPr bwMode="auto">
          <a:xfrm>
            <a:off x="9068629" y="5417443"/>
            <a:ext cx="83554" cy="124704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55" name="Rectangle 454"/>
          <p:cNvSpPr/>
          <p:nvPr/>
        </p:nvSpPr>
        <p:spPr bwMode="auto">
          <a:xfrm>
            <a:off x="9570757" y="5166462"/>
            <a:ext cx="83554" cy="12470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56" name="Rectangle 455"/>
          <p:cNvSpPr/>
          <p:nvPr/>
        </p:nvSpPr>
        <p:spPr bwMode="auto">
          <a:xfrm>
            <a:off x="9484679" y="4802380"/>
            <a:ext cx="83554" cy="1247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57" name="Rectangle 456"/>
          <p:cNvSpPr/>
          <p:nvPr/>
        </p:nvSpPr>
        <p:spPr bwMode="auto">
          <a:xfrm>
            <a:off x="9402023" y="4921832"/>
            <a:ext cx="83554" cy="1247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58" name="Rectangle 457"/>
          <p:cNvSpPr/>
          <p:nvPr/>
        </p:nvSpPr>
        <p:spPr bwMode="auto">
          <a:xfrm>
            <a:off x="9317033" y="5049490"/>
            <a:ext cx="83554" cy="1247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59" name="Rectangle 458"/>
          <p:cNvSpPr/>
          <p:nvPr/>
        </p:nvSpPr>
        <p:spPr bwMode="auto">
          <a:xfrm>
            <a:off x="9235743" y="5169528"/>
            <a:ext cx="83554" cy="12470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60" name="Rectangle 459"/>
          <p:cNvSpPr/>
          <p:nvPr/>
        </p:nvSpPr>
        <p:spPr bwMode="auto">
          <a:xfrm>
            <a:off x="9319297" y="5169295"/>
            <a:ext cx="83554" cy="12470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18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18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107210713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>
          <a:xfrm>
            <a:off x="1127155" y="6093296"/>
            <a:ext cx="8350753" cy="432048"/>
          </a:xfrm>
        </p:spPr>
        <p:txBody>
          <a:bodyPr/>
          <a:lstStyle/>
          <a:p>
            <a:pPr marL="0" indent="0">
              <a:buNone/>
            </a:pPr>
            <a:r>
              <a:rPr lang="en-GB" sz="1200" dirty="0"/>
              <a:t>OpenGL ES does not support </a:t>
            </a:r>
            <a:r>
              <a:rPr lang="en-GB" sz="1200" dirty="0" smtClean="0"/>
              <a:t>64-bit </a:t>
            </a:r>
            <a:r>
              <a:rPr lang="en-GB" sz="1200" dirty="0"/>
              <a:t>data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OpenGL Data Types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33012"/>
              </p:ext>
            </p:extLst>
          </p:nvPr>
        </p:nvGraphicFramePr>
        <p:xfrm>
          <a:off x="1055165" y="1412776"/>
          <a:ext cx="9982509" cy="4626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1720"/>
                <a:gridCol w="2791328"/>
                <a:gridCol w="2106710"/>
                <a:gridCol w="3212751"/>
              </a:tblGrid>
              <a:tr h="445008">
                <a:tc>
                  <a:txBody>
                    <a:bodyPr/>
                    <a:lstStyle/>
                    <a:p>
                      <a:r>
                        <a:rPr lang="en-GB" sz="1600" b="0" i="0" dirty="0" smtClean="0">
                          <a:latin typeface="+mn-lt"/>
                        </a:rPr>
                        <a:t>Data Type</a:t>
                      </a:r>
                      <a:endParaRPr lang="en-GB" sz="1600" b="0" i="0" dirty="0">
                        <a:latin typeface="+mn-lt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r>
                        <a:rPr lang="en-GB" sz="1600" b="0" i="0" dirty="0" smtClean="0">
                          <a:latin typeface="+mn-lt"/>
                        </a:rPr>
                        <a:t>C Type</a:t>
                      </a:r>
                      <a:endParaRPr lang="en-GB" sz="1600" b="0" i="0" dirty="0">
                        <a:latin typeface="+mn-lt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r>
                        <a:rPr lang="en-GB" sz="1600" b="0" i="0" dirty="0" smtClean="0">
                          <a:latin typeface="+mn-lt"/>
                        </a:rPr>
                        <a:t>Data Type</a:t>
                      </a:r>
                      <a:endParaRPr lang="en-GB" sz="1600" b="0" i="0" dirty="0">
                        <a:latin typeface="+mn-lt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r>
                        <a:rPr lang="en-GB" sz="1600" b="0" i="0" dirty="0" smtClean="0">
                          <a:latin typeface="+mn-lt"/>
                        </a:rPr>
                        <a:t>C Type</a:t>
                      </a:r>
                      <a:endParaRPr lang="en-GB" sz="1600" b="0" i="0" dirty="0">
                        <a:latin typeface="+mn-lt"/>
                      </a:endParaRPr>
                    </a:p>
                  </a:txBody>
                  <a:tcPr marL="121888" marR="121888" marT="54864" marB="54864"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GB" sz="1400" b="0" i="0" dirty="0" err="1" smtClean="0">
                          <a:latin typeface="+mn-lt"/>
                          <a:cs typeface="Courier New" pitchFamily="49" charset="0"/>
                        </a:rPr>
                        <a:t>GLboolen</a:t>
                      </a:r>
                      <a:endParaRPr lang="en-GB" sz="1400" b="0" i="0" dirty="0">
                        <a:latin typeface="+mn-lt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r>
                        <a:rPr lang="en-GB" sz="1400" b="0" i="0" dirty="0" smtClean="0">
                          <a:latin typeface="+mn-lt"/>
                          <a:cs typeface="Courier New" pitchFamily="49" charset="0"/>
                        </a:rPr>
                        <a:t>unsigned char</a:t>
                      </a:r>
                      <a:endParaRPr lang="en-GB" sz="1400" b="0" i="0" dirty="0">
                        <a:latin typeface="+mn-lt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r>
                        <a:rPr lang="en-GB" sz="1400" b="0" i="0" dirty="0" err="1" smtClean="0">
                          <a:latin typeface="+mn-lt"/>
                          <a:cs typeface="Courier New" pitchFamily="49" charset="0"/>
                        </a:rPr>
                        <a:t>GLdouble</a:t>
                      </a:r>
                      <a:endParaRPr lang="en-GB" sz="1400" b="0" i="0" dirty="0">
                        <a:latin typeface="+mn-lt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r>
                        <a:rPr lang="en-GB" sz="1400" b="0" i="0" dirty="0" smtClean="0">
                          <a:latin typeface="+mn-lt"/>
                          <a:cs typeface="Courier New" pitchFamily="49" charset="0"/>
                        </a:rPr>
                        <a:t>double</a:t>
                      </a:r>
                      <a:endParaRPr lang="en-GB" sz="1400" b="0" i="0" dirty="0">
                        <a:latin typeface="+mn-lt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GB" sz="1400" b="0" i="0" dirty="0" err="1" smtClean="0">
                          <a:latin typeface="+mn-lt"/>
                          <a:cs typeface="Courier New" pitchFamily="49" charset="0"/>
                        </a:rPr>
                        <a:t>GLbyte</a:t>
                      </a:r>
                      <a:endParaRPr lang="en-GB" sz="1400" b="0" i="0" dirty="0">
                        <a:latin typeface="+mn-lt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r>
                        <a:rPr lang="en-GB" sz="1400" b="0" i="0" dirty="0" smtClean="0">
                          <a:latin typeface="+mn-lt"/>
                          <a:cs typeface="Courier New" pitchFamily="49" charset="0"/>
                        </a:rPr>
                        <a:t>char</a:t>
                      </a:r>
                      <a:endParaRPr lang="en-GB" sz="1400" b="0" i="0" dirty="0">
                        <a:latin typeface="+mn-lt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r>
                        <a:rPr lang="en-GB" sz="1400" b="0" i="0" dirty="0" err="1" smtClean="0">
                          <a:latin typeface="+mn-lt"/>
                          <a:cs typeface="Courier New" pitchFamily="49" charset="0"/>
                        </a:rPr>
                        <a:t>GLbitfield</a:t>
                      </a:r>
                      <a:endParaRPr lang="en-GB" sz="1400" b="0" i="0" dirty="0">
                        <a:latin typeface="+mn-lt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r>
                        <a:rPr lang="en-GB" sz="1400" b="0" i="0" dirty="0" smtClean="0">
                          <a:latin typeface="+mn-lt"/>
                          <a:cs typeface="Courier New" pitchFamily="49" charset="0"/>
                        </a:rPr>
                        <a:t>unsigned </a:t>
                      </a:r>
                      <a:r>
                        <a:rPr lang="en-GB" sz="1400" b="0" i="0" dirty="0" err="1" smtClean="0">
                          <a:latin typeface="+mn-lt"/>
                          <a:cs typeface="Courier New" pitchFamily="49" charset="0"/>
                        </a:rPr>
                        <a:t>int</a:t>
                      </a:r>
                      <a:endParaRPr lang="en-GB" sz="1400" b="0" i="0" dirty="0">
                        <a:latin typeface="+mn-lt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GB" sz="1400" b="0" i="0" dirty="0" err="1" smtClean="0">
                          <a:latin typeface="+mn-lt"/>
                          <a:cs typeface="Courier New" pitchFamily="49" charset="0"/>
                        </a:rPr>
                        <a:t>GLchar</a:t>
                      </a:r>
                      <a:r>
                        <a:rPr lang="en-GB" sz="1400" b="0" i="0" dirty="0" smtClean="0">
                          <a:latin typeface="+mn-lt"/>
                          <a:cs typeface="Courier New" pitchFamily="49" charset="0"/>
                        </a:rPr>
                        <a:t> </a:t>
                      </a:r>
                      <a:endParaRPr lang="en-GB" sz="1400" b="0" i="0" dirty="0">
                        <a:latin typeface="+mn-lt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r>
                        <a:rPr lang="en-GB" sz="1400" b="0" i="0" dirty="0" smtClean="0">
                          <a:latin typeface="+mn-lt"/>
                          <a:cs typeface="Courier New" pitchFamily="49" charset="0"/>
                        </a:rPr>
                        <a:t>char</a:t>
                      </a:r>
                      <a:endParaRPr lang="en-GB" sz="1400" b="0" i="0" dirty="0">
                        <a:latin typeface="+mn-lt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r>
                        <a:rPr lang="en-GB" sz="1400" b="0" i="0" dirty="0" err="1" smtClean="0">
                          <a:latin typeface="+mn-lt"/>
                          <a:cs typeface="Courier New" pitchFamily="49" charset="0"/>
                        </a:rPr>
                        <a:t>GLfloat</a:t>
                      </a:r>
                      <a:endParaRPr lang="en-GB" sz="1400" b="0" i="0" dirty="0">
                        <a:latin typeface="+mn-lt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r>
                        <a:rPr lang="en-GB" sz="1400" b="0" i="0" dirty="0" smtClean="0">
                          <a:latin typeface="+mn-lt"/>
                          <a:cs typeface="Courier New" pitchFamily="49" charset="0"/>
                        </a:rPr>
                        <a:t>float</a:t>
                      </a:r>
                      <a:endParaRPr lang="en-GB" sz="1400" b="0" i="0" dirty="0">
                        <a:latin typeface="+mn-lt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GB" sz="1400" b="0" i="0" dirty="0" err="1" smtClean="0">
                          <a:latin typeface="+mn-lt"/>
                          <a:cs typeface="Courier New" pitchFamily="49" charset="0"/>
                        </a:rPr>
                        <a:t>GLshort</a:t>
                      </a:r>
                      <a:r>
                        <a:rPr lang="en-GB" sz="1400" b="0" i="0" dirty="0" smtClean="0">
                          <a:latin typeface="+mn-lt"/>
                          <a:cs typeface="Courier New" pitchFamily="49" charset="0"/>
                        </a:rPr>
                        <a:t> </a:t>
                      </a:r>
                      <a:endParaRPr lang="en-GB" sz="1400" b="0" i="0" dirty="0">
                        <a:latin typeface="+mn-lt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r>
                        <a:rPr lang="en-GB" sz="1400" b="0" i="0" dirty="0" smtClean="0">
                          <a:latin typeface="+mn-lt"/>
                          <a:cs typeface="Courier New" pitchFamily="49" charset="0"/>
                        </a:rPr>
                        <a:t>short</a:t>
                      </a:r>
                      <a:endParaRPr lang="en-GB" sz="1400" b="0" i="0" dirty="0">
                        <a:latin typeface="+mn-lt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r>
                        <a:rPr lang="en-GB" sz="1400" b="0" i="0" dirty="0" err="1" smtClean="0">
                          <a:latin typeface="+mn-lt"/>
                          <a:cs typeface="Courier New" pitchFamily="49" charset="0"/>
                        </a:rPr>
                        <a:t>GLclampx</a:t>
                      </a:r>
                      <a:endParaRPr lang="en-GB" sz="1400" b="0" i="0" dirty="0">
                        <a:latin typeface="+mn-lt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r>
                        <a:rPr lang="en-GB" sz="1400" b="0" i="0" dirty="0" err="1" smtClean="0">
                          <a:latin typeface="+mn-lt"/>
                          <a:cs typeface="Courier New" pitchFamily="49" charset="0"/>
                        </a:rPr>
                        <a:t>int</a:t>
                      </a:r>
                      <a:endParaRPr lang="en-GB" sz="1400" b="0" i="0" dirty="0">
                        <a:latin typeface="+mn-lt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</a:tr>
              <a:tr h="621792">
                <a:tc>
                  <a:txBody>
                    <a:bodyPr/>
                    <a:lstStyle/>
                    <a:p>
                      <a:r>
                        <a:rPr lang="en-GB" sz="1400" b="0" i="0" dirty="0" err="1" smtClean="0">
                          <a:latin typeface="+mn-lt"/>
                          <a:cs typeface="Courier New" pitchFamily="49" charset="0"/>
                        </a:rPr>
                        <a:t>GLushort</a:t>
                      </a:r>
                      <a:endParaRPr lang="en-GB" sz="1400" b="0" i="0" dirty="0">
                        <a:latin typeface="+mn-lt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r>
                        <a:rPr lang="en-GB" sz="1400" b="0" i="0" dirty="0" smtClean="0">
                          <a:latin typeface="+mn-lt"/>
                          <a:cs typeface="Courier New" pitchFamily="49" charset="0"/>
                        </a:rPr>
                        <a:t>unsigned short</a:t>
                      </a:r>
                      <a:endParaRPr lang="en-GB" sz="1400" b="0" i="0" dirty="0">
                        <a:latin typeface="+mn-lt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r>
                        <a:rPr lang="en-GB" sz="1400" b="0" i="0" dirty="0" err="1" smtClean="0">
                          <a:latin typeface="+mn-lt"/>
                          <a:cs typeface="Courier New" pitchFamily="49" charset="0"/>
                        </a:rPr>
                        <a:t>GLclampf</a:t>
                      </a:r>
                      <a:r>
                        <a:rPr lang="en-GB" sz="1400" b="0" i="0" dirty="0" smtClean="0">
                          <a:latin typeface="+mn-lt"/>
                          <a:cs typeface="Courier New" pitchFamily="49" charset="0"/>
                        </a:rPr>
                        <a:t> </a:t>
                      </a:r>
                      <a:r>
                        <a:rPr lang="en-GB" sz="1400" b="0" i="0" dirty="0" err="1" smtClean="0">
                          <a:latin typeface="+mn-lt"/>
                          <a:cs typeface="Courier New" pitchFamily="49" charset="0"/>
                        </a:rPr>
                        <a:t>GLclampd</a:t>
                      </a:r>
                      <a:endParaRPr lang="en-GB" sz="1400" b="0" i="0" dirty="0">
                        <a:latin typeface="+mn-lt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r>
                        <a:rPr lang="en-GB" sz="1400" b="0" i="0" dirty="0" smtClean="0">
                          <a:latin typeface="+mn-lt"/>
                          <a:cs typeface="Courier New" pitchFamily="49" charset="0"/>
                        </a:rPr>
                        <a:t>float [0,</a:t>
                      </a:r>
                      <a:r>
                        <a:rPr lang="en-GB" sz="1400" b="0" i="0" baseline="0" dirty="0" smtClean="0">
                          <a:latin typeface="+mn-lt"/>
                          <a:cs typeface="Courier New" pitchFamily="49" charset="0"/>
                        </a:rPr>
                        <a:t> 1]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dirty="0" smtClean="0">
                          <a:latin typeface="+mn-lt"/>
                          <a:cs typeface="Courier New" pitchFamily="49" charset="0"/>
                        </a:rPr>
                        <a:t>double [0, 1]</a:t>
                      </a:r>
                    </a:p>
                  </a:txBody>
                  <a:tcPr marL="121888" marR="121888" marT="54864" marB="54864"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GB" sz="1400" b="0" i="0" dirty="0" err="1" smtClean="0">
                          <a:latin typeface="+mn-lt"/>
                          <a:cs typeface="Courier New" pitchFamily="49" charset="0"/>
                        </a:rPr>
                        <a:t>GLint</a:t>
                      </a:r>
                      <a:endParaRPr lang="en-GB" sz="1400" b="0" i="0" dirty="0">
                        <a:latin typeface="+mn-lt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r>
                        <a:rPr lang="en-GB" sz="1400" b="0" i="0" dirty="0" err="1" smtClean="0">
                          <a:latin typeface="+mn-lt"/>
                          <a:cs typeface="Courier New" pitchFamily="49" charset="0"/>
                        </a:rPr>
                        <a:t>int</a:t>
                      </a:r>
                      <a:endParaRPr lang="en-GB" sz="1400" b="0" i="0" dirty="0">
                        <a:latin typeface="+mn-lt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r>
                        <a:rPr lang="en-GB" sz="1400" b="0" i="0" dirty="0" err="1" smtClean="0">
                          <a:latin typeface="+mn-lt"/>
                          <a:cs typeface="Courier New" pitchFamily="49" charset="0"/>
                        </a:rPr>
                        <a:t>GLsizei</a:t>
                      </a:r>
                      <a:endParaRPr lang="en-GB" sz="1400" b="0" i="0" dirty="0">
                        <a:latin typeface="+mn-lt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r>
                        <a:rPr lang="en-GB" sz="1400" b="0" i="0" dirty="0" err="1" smtClean="0">
                          <a:latin typeface="+mn-lt"/>
                          <a:cs typeface="Courier New" pitchFamily="49" charset="0"/>
                        </a:rPr>
                        <a:t>int</a:t>
                      </a:r>
                      <a:r>
                        <a:rPr lang="en-GB" sz="1400" b="0" i="0" dirty="0" smtClean="0">
                          <a:latin typeface="+mn-lt"/>
                          <a:cs typeface="Courier New" pitchFamily="49" charset="0"/>
                        </a:rPr>
                        <a:t> </a:t>
                      </a:r>
                      <a:endParaRPr lang="en-GB" sz="1400" b="0" i="0" dirty="0">
                        <a:latin typeface="+mn-lt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GB" sz="1400" b="0" i="0" dirty="0" err="1" smtClean="0">
                          <a:latin typeface="+mn-lt"/>
                          <a:cs typeface="Courier New" pitchFamily="49" charset="0"/>
                        </a:rPr>
                        <a:t>GLfixed</a:t>
                      </a:r>
                      <a:endParaRPr lang="en-GB" sz="1400" b="0" i="0" dirty="0">
                        <a:latin typeface="+mn-lt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r>
                        <a:rPr lang="en-GB" sz="1400" b="0" i="0" dirty="0" err="1" smtClean="0">
                          <a:latin typeface="+mn-lt"/>
                          <a:cs typeface="Courier New" pitchFamily="49" charset="0"/>
                        </a:rPr>
                        <a:t>int</a:t>
                      </a:r>
                      <a:endParaRPr lang="en-GB" sz="1400" b="0" i="0" dirty="0">
                        <a:latin typeface="+mn-lt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r>
                        <a:rPr lang="en-GB" sz="1400" b="0" i="0" dirty="0" err="1" smtClean="0">
                          <a:latin typeface="+mn-lt"/>
                          <a:cs typeface="Courier New" pitchFamily="49" charset="0"/>
                        </a:rPr>
                        <a:t>GLintptr</a:t>
                      </a:r>
                      <a:endParaRPr lang="en-GB" sz="1400" b="0" i="0" dirty="0">
                        <a:latin typeface="+mn-lt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r>
                        <a:rPr lang="en-GB" sz="1400" b="0" i="0" dirty="0" err="1" smtClean="0">
                          <a:latin typeface="+mn-lt"/>
                          <a:cs typeface="Courier New" pitchFamily="49" charset="0"/>
                        </a:rPr>
                        <a:t>int</a:t>
                      </a:r>
                      <a:endParaRPr lang="en-GB" sz="1400" b="0" i="0" dirty="0">
                        <a:latin typeface="+mn-lt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GB" sz="1400" b="0" i="0" dirty="0" err="1" smtClean="0">
                          <a:latin typeface="+mn-lt"/>
                          <a:cs typeface="Courier New" pitchFamily="49" charset="0"/>
                        </a:rPr>
                        <a:t>GLsizei</a:t>
                      </a:r>
                      <a:endParaRPr lang="en-GB" sz="1400" b="0" i="0" dirty="0">
                        <a:latin typeface="+mn-lt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r>
                        <a:rPr lang="en-GB" sz="1400" b="0" i="0" dirty="0" err="1" smtClean="0">
                          <a:latin typeface="+mn-lt"/>
                          <a:cs typeface="Courier New" pitchFamily="49" charset="0"/>
                        </a:rPr>
                        <a:t>int</a:t>
                      </a:r>
                      <a:endParaRPr lang="en-GB" sz="1400" b="0" i="0" dirty="0">
                        <a:latin typeface="+mn-lt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r>
                        <a:rPr lang="en-GB" sz="1400" b="0" i="0" dirty="0" err="1" smtClean="0">
                          <a:latin typeface="+mn-lt"/>
                          <a:cs typeface="Courier New" pitchFamily="49" charset="0"/>
                        </a:rPr>
                        <a:t>GLsizeptr</a:t>
                      </a:r>
                      <a:endParaRPr lang="en-GB" sz="1400" b="0" i="0" dirty="0">
                        <a:latin typeface="+mn-lt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r>
                        <a:rPr lang="en-GB" sz="1400" b="0" i="0" dirty="0" err="1" smtClean="0">
                          <a:latin typeface="+mn-lt"/>
                          <a:cs typeface="Courier New" pitchFamily="49" charset="0"/>
                        </a:rPr>
                        <a:t>int</a:t>
                      </a:r>
                      <a:endParaRPr lang="en-GB" sz="1400" b="0" i="0" dirty="0">
                        <a:latin typeface="+mn-lt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GB" sz="1400" b="0" i="0" dirty="0" err="1" smtClean="0">
                          <a:latin typeface="+mn-lt"/>
                          <a:cs typeface="Courier New" pitchFamily="49" charset="0"/>
                        </a:rPr>
                        <a:t>GLenum</a:t>
                      </a:r>
                      <a:endParaRPr lang="en-GB" sz="1400" b="0" i="0" dirty="0">
                        <a:latin typeface="+mn-lt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r>
                        <a:rPr lang="en-GB" sz="1400" b="0" i="0" dirty="0" smtClean="0">
                          <a:latin typeface="+mn-lt"/>
                          <a:cs typeface="Courier New" pitchFamily="49" charset="0"/>
                        </a:rPr>
                        <a:t>unsigned </a:t>
                      </a:r>
                      <a:r>
                        <a:rPr lang="en-GB" sz="1400" b="0" i="0" dirty="0" err="1" smtClean="0">
                          <a:latin typeface="+mn-lt"/>
                          <a:cs typeface="Courier New" pitchFamily="49" charset="0"/>
                        </a:rPr>
                        <a:t>int</a:t>
                      </a:r>
                      <a:endParaRPr lang="en-GB" sz="1400" b="0" i="0" dirty="0">
                        <a:latin typeface="+mn-lt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r>
                        <a:rPr lang="en-GB" sz="1400" b="0" i="0" dirty="0" err="1" smtClean="0">
                          <a:latin typeface="+mn-lt"/>
                          <a:cs typeface="Courier New" pitchFamily="49" charset="0"/>
                        </a:rPr>
                        <a:t>GLvoid</a:t>
                      </a:r>
                      <a:endParaRPr lang="en-GB" sz="1400" b="0" i="0" dirty="0">
                        <a:latin typeface="+mn-lt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r>
                        <a:rPr lang="en-GB" sz="1400" b="0" i="0" dirty="0" smtClean="0">
                          <a:latin typeface="+mn-lt"/>
                          <a:cs typeface="Courier New" pitchFamily="49" charset="0"/>
                        </a:rPr>
                        <a:t>void</a:t>
                      </a:r>
                      <a:endParaRPr lang="en-GB" sz="1400" b="0" i="0" dirty="0">
                        <a:latin typeface="+mn-lt"/>
                        <a:cs typeface="Courier New" pitchFamily="49" charset="0"/>
                      </a:endParaRPr>
                    </a:p>
                  </a:txBody>
                  <a:tcPr marL="121888" marR="121888" marT="54864" marB="54864"/>
                </a:tc>
              </a:tr>
            </a:tbl>
          </a:graphicData>
        </a:graphic>
      </p:graphicFrame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356796549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Data is provided to OpenGL with objects </a:t>
            </a:r>
          </a:p>
          <a:p>
            <a:endParaRPr lang="en-US" dirty="0" smtClean="0"/>
          </a:p>
          <a:p>
            <a:r>
              <a:rPr lang="en-US" dirty="0"/>
              <a:t>Object names (handles) are opaque (managed internally by OpenGL) </a:t>
            </a:r>
            <a:r>
              <a:rPr lang="en-US" dirty="0" err="1">
                <a:latin typeface="Courier New"/>
                <a:cs typeface="Courier New"/>
              </a:rPr>
              <a:t>GLuint</a:t>
            </a:r>
            <a:r>
              <a:rPr lang="en-US" dirty="0"/>
              <a:t> values</a:t>
            </a:r>
          </a:p>
          <a:p>
            <a:endParaRPr lang="en-US" dirty="0" smtClean="0"/>
          </a:p>
          <a:p>
            <a:r>
              <a:rPr lang="en-US" dirty="0"/>
              <a:t>H</a:t>
            </a:r>
            <a:r>
              <a:rPr lang="en-US" dirty="0" smtClean="0"/>
              <a:t>andles are created using </a:t>
            </a:r>
            <a:r>
              <a:rPr lang="en-US" dirty="0" err="1" smtClean="0">
                <a:latin typeface="Courier New"/>
                <a:cs typeface="Courier New"/>
              </a:rPr>
              <a:t>glGen</a:t>
            </a:r>
            <a:r>
              <a:rPr lang="en-US" dirty="0" smtClean="0">
                <a:latin typeface="Courier New"/>
                <a:cs typeface="Courier New"/>
              </a:rPr>
              <a:t>*</a:t>
            </a:r>
            <a:r>
              <a:rPr lang="en-US" dirty="0" smtClean="0"/>
              <a:t> functions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glGenBuffers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GLsizei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nofBufferObjectNames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GLuint</a:t>
            </a:r>
            <a:r>
              <a:rPr lang="en-US" dirty="0" smtClean="0">
                <a:latin typeface="Courier New"/>
                <a:cs typeface="Courier New"/>
              </a:rPr>
              <a:t> *</a:t>
            </a:r>
            <a:r>
              <a:rPr lang="en-US" dirty="0" err="1" smtClean="0">
                <a:latin typeface="Courier New"/>
                <a:cs typeface="Courier New"/>
              </a:rPr>
              <a:t>arrayOfObjectNames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glGenVertexArrays</a:t>
            </a:r>
            <a:r>
              <a:rPr lang="en-US" dirty="0" smtClean="0">
                <a:latin typeface="Courier New"/>
                <a:cs typeface="Courier New"/>
              </a:rPr>
              <a:t>() // Since OpenGL 3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glGenTextures</a:t>
            </a:r>
            <a:r>
              <a:rPr lang="en-US" dirty="0" smtClean="0"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Objects are used by binding their names to OpenGL target (</a:t>
            </a:r>
            <a:r>
              <a:rPr lang="en-US" dirty="0" smtClean="0">
                <a:latin typeface="Courier New"/>
                <a:cs typeface="Courier New"/>
              </a:rPr>
              <a:t>GL_ARRAY_BUFFER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GL_ELEMENT_ARRAY_BUFFER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GL_TEXTURE_2D</a:t>
            </a:r>
            <a:r>
              <a:rPr lang="en-US" dirty="0" smtClean="0"/>
              <a:t>) using </a:t>
            </a:r>
            <a:r>
              <a:rPr lang="en-US" dirty="0" err="1" smtClean="0">
                <a:latin typeface="Courier New"/>
                <a:cs typeface="Courier New"/>
              </a:rPr>
              <a:t>glBind</a:t>
            </a:r>
            <a:r>
              <a:rPr lang="en-US" dirty="0" smtClean="0">
                <a:latin typeface="Courier New"/>
                <a:cs typeface="Courier New"/>
              </a:rPr>
              <a:t>*</a:t>
            </a:r>
            <a:r>
              <a:rPr lang="en-US" dirty="0" smtClean="0"/>
              <a:t> functions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glBindBuffer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GLenum</a:t>
            </a:r>
            <a:r>
              <a:rPr lang="en-US" dirty="0" smtClean="0">
                <a:latin typeface="Courier New"/>
                <a:cs typeface="Courier New"/>
              </a:rPr>
              <a:t> target, </a:t>
            </a:r>
            <a:r>
              <a:rPr lang="en-US" dirty="0" err="1" smtClean="0">
                <a:latin typeface="Courier New"/>
                <a:cs typeface="Courier New"/>
              </a:rPr>
              <a:t>GLunit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bufferName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glBindVertexArray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GLunit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arrayName</a:t>
            </a:r>
            <a:r>
              <a:rPr lang="en-US" dirty="0" smtClean="0">
                <a:latin typeface="Courier New"/>
                <a:cs typeface="Courier New"/>
              </a:rPr>
              <a:t>) // Since OpenGL 3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glBindTexture</a:t>
            </a:r>
            <a:r>
              <a:rPr lang="en-US" dirty="0" smtClean="0">
                <a:latin typeface="Courier New"/>
                <a:cs typeface="Courier New"/>
              </a:rPr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OpenGL Object Model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356339437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7929286"/>
              </p:ext>
            </p:extLst>
          </p:nvPr>
        </p:nvGraphicFramePr>
        <p:xfrm>
          <a:off x="695220" y="1916833"/>
          <a:ext cx="10798388" cy="20059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383495"/>
                <a:gridCol w="7414893"/>
              </a:tblGrid>
              <a:tr h="401187">
                <a:tc>
                  <a:txBody>
                    <a:bodyPr/>
                    <a:lstStyle/>
                    <a:p>
                      <a:r>
                        <a:rPr lang="en-US" sz="2000" b="0" i="0" dirty="0" smtClean="0">
                          <a:latin typeface="+mn-lt"/>
                          <a:cs typeface="Open Sans Light"/>
                        </a:rPr>
                        <a:t>OpenGL</a:t>
                      </a:r>
                      <a:endParaRPr lang="en-US" sz="2000" b="0" i="0" dirty="0">
                        <a:latin typeface="+mn-lt"/>
                        <a:cs typeface="Open Sans Light"/>
                      </a:endParaRPr>
                    </a:p>
                  </a:txBody>
                  <a:tcPr marL="91416" marR="91416"/>
                </a:tc>
                <a:tc>
                  <a:txBody>
                    <a:bodyPr/>
                    <a:lstStyle/>
                    <a:p>
                      <a:r>
                        <a:rPr lang="en-GB" sz="1400" b="0" i="0" dirty="0" smtClean="0">
                          <a:latin typeface="+mn-lt"/>
                          <a:cs typeface="Open Sans Light"/>
                        </a:rPr>
                        <a:t>OpenGL,</a:t>
                      </a:r>
                      <a:r>
                        <a:rPr lang="en-GB" sz="1400" b="0" i="0" baseline="0" dirty="0" smtClean="0">
                          <a:latin typeface="+mn-lt"/>
                          <a:cs typeface="Open Sans Light"/>
                        </a:rPr>
                        <a:t> </a:t>
                      </a:r>
                      <a:r>
                        <a:rPr lang="en-GB" sz="1400" b="0" i="0" dirty="0" smtClean="0">
                          <a:latin typeface="+mn-lt"/>
                          <a:cs typeface="Open Sans Light"/>
                        </a:rPr>
                        <a:t>OpenGL Libraries,</a:t>
                      </a:r>
                      <a:r>
                        <a:rPr lang="en-GB" sz="1400" b="0" i="0" baseline="0" dirty="0" smtClean="0">
                          <a:latin typeface="+mn-lt"/>
                          <a:cs typeface="Open Sans Light"/>
                        </a:rPr>
                        <a:t> </a:t>
                      </a:r>
                      <a:r>
                        <a:rPr lang="en-GB" sz="1400" b="0" i="0" dirty="0" smtClean="0">
                          <a:latin typeface="+mn-lt"/>
                          <a:cs typeface="Open Sans Light"/>
                        </a:rPr>
                        <a:t>OpenGL Pipeline,</a:t>
                      </a:r>
                      <a:r>
                        <a:rPr lang="en-GB" sz="1400" b="0" i="0" baseline="0" dirty="0" smtClean="0">
                          <a:latin typeface="+mn-lt"/>
                          <a:cs typeface="Open Sans Light"/>
                        </a:rPr>
                        <a:t> </a:t>
                      </a:r>
                      <a:r>
                        <a:rPr lang="en-GB" sz="1400" b="0" i="0" dirty="0" smtClean="0">
                          <a:latin typeface="+mn-lt"/>
                          <a:cs typeface="Open Sans Light"/>
                        </a:rPr>
                        <a:t>Buffers,</a:t>
                      </a:r>
                      <a:r>
                        <a:rPr lang="en-GB" sz="1400" b="0" i="0" baseline="0" dirty="0" smtClean="0">
                          <a:latin typeface="+mn-lt"/>
                          <a:cs typeface="Open Sans Light"/>
                        </a:rPr>
                        <a:t> </a:t>
                      </a:r>
                      <a:r>
                        <a:rPr lang="en-GB" sz="1400" b="0" i="0" dirty="0" smtClean="0">
                          <a:latin typeface="+mn-lt"/>
                          <a:cs typeface="Open Sans Light"/>
                        </a:rPr>
                        <a:t>Rendering,</a:t>
                      </a:r>
                      <a:r>
                        <a:rPr lang="en-GB" sz="1400" b="0" i="0" baseline="0" dirty="0" smtClean="0">
                          <a:latin typeface="+mn-lt"/>
                          <a:cs typeface="Open Sans Light"/>
                        </a:rPr>
                        <a:t> </a:t>
                      </a:r>
                      <a:r>
                        <a:rPr lang="en-GB" sz="1400" b="0" i="0" dirty="0" smtClean="0">
                          <a:latin typeface="+mn-lt"/>
                          <a:cs typeface="Open Sans Light"/>
                        </a:rPr>
                        <a:t>Texturing,</a:t>
                      </a:r>
                      <a:r>
                        <a:rPr lang="en-GB" sz="1400" b="0" i="0" baseline="0" dirty="0" smtClean="0">
                          <a:latin typeface="+mn-lt"/>
                          <a:cs typeface="Open Sans Light"/>
                        </a:rPr>
                        <a:t> </a:t>
                      </a:r>
                      <a:r>
                        <a:rPr lang="en-GB" sz="1400" b="0" i="0" dirty="0" smtClean="0">
                          <a:latin typeface="+mn-lt"/>
                          <a:cs typeface="Open Sans Light"/>
                        </a:rPr>
                        <a:t>Render Loops</a:t>
                      </a:r>
                    </a:p>
                  </a:txBody>
                  <a:tcPr marL="91416" marR="91416"/>
                </a:tc>
              </a:tr>
              <a:tr h="401187">
                <a:tc>
                  <a:txBody>
                    <a:bodyPr/>
                    <a:lstStyle/>
                    <a:p>
                      <a:r>
                        <a:rPr lang="en-US" sz="2000" b="0" i="0" dirty="0" err="1" smtClean="0">
                          <a:latin typeface="+mn-lt"/>
                          <a:cs typeface="Open Sans Light"/>
                        </a:rPr>
                        <a:t>Shaders</a:t>
                      </a:r>
                      <a:endParaRPr lang="en-US" sz="2000" b="0" i="0" dirty="0">
                        <a:latin typeface="+mn-lt"/>
                        <a:cs typeface="Open Sans Light"/>
                      </a:endParaRPr>
                    </a:p>
                  </a:txBody>
                  <a:tcPr marL="91416" marR="91416"/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+mn-lt"/>
                          <a:cs typeface="Open Sans Light"/>
                        </a:rPr>
                        <a:t>GLSL </a:t>
                      </a:r>
                      <a:r>
                        <a:rPr lang="en-US" sz="1400" b="0" i="0" dirty="0" err="1" smtClean="0">
                          <a:latin typeface="+mn-lt"/>
                          <a:cs typeface="Open Sans Light"/>
                        </a:rPr>
                        <a:t>Shaders</a:t>
                      </a:r>
                      <a:r>
                        <a:rPr lang="en-US" sz="1400" b="0" i="0" dirty="0" smtClean="0">
                          <a:latin typeface="+mn-lt"/>
                          <a:cs typeface="Open Sans Light"/>
                        </a:rPr>
                        <a:t>,</a:t>
                      </a:r>
                      <a:r>
                        <a:rPr lang="en-US" sz="1400" b="0" i="0" baseline="0" dirty="0" smtClean="0">
                          <a:latin typeface="+mn-lt"/>
                          <a:cs typeface="Open Sans Light"/>
                        </a:rPr>
                        <a:t> </a:t>
                      </a:r>
                      <a:r>
                        <a:rPr lang="en-US" sz="1400" b="0" i="0" dirty="0" smtClean="0">
                          <a:latin typeface="+mn-lt"/>
                          <a:cs typeface="Open Sans Light"/>
                        </a:rPr>
                        <a:t>Using </a:t>
                      </a:r>
                      <a:r>
                        <a:rPr lang="en-US" sz="1400" b="0" i="0" dirty="0" err="1" smtClean="0">
                          <a:latin typeface="+mn-lt"/>
                          <a:cs typeface="Open Sans Light"/>
                        </a:rPr>
                        <a:t>Shaders</a:t>
                      </a:r>
                      <a:r>
                        <a:rPr lang="en-US" sz="1400" b="0" i="0" dirty="0" smtClean="0">
                          <a:latin typeface="+mn-lt"/>
                          <a:cs typeface="Open Sans Light"/>
                        </a:rPr>
                        <a:t> in QML</a:t>
                      </a:r>
                    </a:p>
                  </a:txBody>
                  <a:tcPr marL="91416" marR="91416"/>
                </a:tc>
              </a:tr>
              <a:tr h="401187">
                <a:tc>
                  <a:txBody>
                    <a:bodyPr/>
                    <a:lstStyle/>
                    <a:p>
                      <a:r>
                        <a:rPr lang="en-US" sz="2000" b="0" i="0" dirty="0" smtClean="0">
                          <a:latin typeface="+mn-lt"/>
                          <a:cs typeface="Open Sans Light"/>
                        </a:rPr>
                        <a:t>OpenGL in Qt</a:t>
                      </a:r>
                      <a:endParaRPr lang="en-US" sz="2000" b="0" i="0" dirty="0">
                        <a:latin typeface="+mn-lt"/>
                        <a:cs typeface="Open Sans Light"/>
                      </a:endParaRPr>
                    </a:p>
                  </a:txBody>
                  <a:tcPr marL="91416" marR="91416"/>
                </a:tc>
                <a:tc>
                  <a:txBody>
                    <a:bodyPr/>
                    <a:lstStyle/>
                    <a:p>
                      <a:r>
                        <a:rPr lang="en-GB" sz="1400" b="0" i="0" dirty="0" smtClean="0">
                          <a:latin typeface="+mn-lt"/>
                          <a:cs typeface="Open Sans Light"/>
                        </a:rPr>
                        <a:t>Canvas3D, OpenGL and </a:t>
                      </a:r>
                      <a:r>
                        <a:rPr lang="en-GB" sz="1400" b="0" i="0" dirty="0" err="1" smtClean="0">
                          <a:latin typeface="+mn-lt"/>
                          <a:cs typeface="Open Sans Light"/>
                        </a:rPr>
                        <a:t>QtQuick</a:t>
                      </a:r>
                      <a:endParaRPr lang="en-GB" sz="1400" b="0" i="0" dirty="0" smtClean="0">
                        <a:latin typeface="+mn-lt"/>
                        <a:cs typeface="Open Sans Light"/>
                      </a:endParaRPr>
                    </a:p>
                  </a:txBody>
                  <a:tcPr marL="91416" marR="91416"/>
                </a:tc>
              </a:tr>
              <a:tr h="401187">
                <a:tc>
                  <a:txBody>
                    <a:bodyPr/>
                    <a:lstStyle/>
                    <a:p>
                      <a:r>
                        <a:rPr lang="en-US" sz="2000" b="0" i="0" dirty="0" smtClean="0">
                          <a:latin typeface="+mn-lt"/>
                          <a:cs typeface="Open Sans Light"/>
                        </a:rPr>
                        <a:t>Qt 3D</a:t>
                      </a:r>
                      <a:endParaRPr lang="en-US" sz="2000" b="0" i="0" dirty="0">
                        <a:latin typeface="+mn-lt"/>
                        <a:cs typeface="Open Sans Light"/>
                      </a:endParaRPr>
                    </a:p>
                  </a:txBody>
                  <a:tcPr marL="91416" marR="91416"/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+mn-lt"/>
                          <a:cs typeface="Open Sans Light"/>
                        </a:rPr>
                        <a:t>Features,</a:t>
                      </a:r>
                      <a:r>
                        <a:rPr lang="en-US" sz="1400" b="0" i="0" baseline="0" dirty="0" smtClean="0">
                          <a:latin typeface="+mn-lt"/>
                          <a:cs typeface="Open Sans Light"/>
                        </a:rPr>
                        <a:t> </a:t>
                      </a:r>
                      <a:r>
                        <a:rPr lang="en-US" sz="1400" b="0" i="0" dirty="0" smtClean="0">
                          <a:latin typeface="+mn-lt"/>
                          <a:cs typeface="Open Sans Light"/>
                        </a:rPr>
                        <a:t>Entity Component System,</a:t>
                      </a:r>
                      <a:r>
                        <a:rPr lang="en-US" sz="1400" b="0" i="0" baseline="0" dirty="0" smtClean="0">
                          <a:latin typeface="+mn-lt"/>
                          <a:cs typeface="Open Sans Light"/>
                        </a:rPr>
                        <a:t> </a:t>
                      </a:r>
                      <a:r>
                        <a:rPr lang="en-US" sz="1400" b="0" i="0" dirty="0" smtClean="0">
                          <a:latin typeface="+mn-lt"/>
                          <a:cs typeface="Open Sans Light"/>
                        </a:rPr>
                        <a:t>Architecture,</a:t>
                      </a:r>
                      <a:r>
                        <a:rPr lang="en-US" sz="1400" b="0" i="0" baseline="0" dirty="0" smtClean="0">
                          <a:latin typeface="+mn-lt"/>
                          <a:cs typeface="Open Sans Light"/>
                        </a:rPr>
                        <a:t> </a:t>
                      </a:r>
                      <a:r>
                        <a:rPr lang="en-US" sz="1400" b="0" i="0" dirty="0" smtClean="0">
                          <a:latin typeface="+mn-lt"/>
                          <a:cs typeface="Open Sans Light"/>
                        </a:rPr>
                        <a:t>Frame graph,</a:t>
                      </a:r>
                      <a:r>
                        <a:rPr lang="en-US" sz="1400" b="0" i="0" baseline="0" dirty="0" smtClean="0">
                          <a:latin typeface="+mn-lt"/>
                          <a:cs typeface="Open Sans Light"/>
                        </a:rPr>
                        <a:t> </a:t>
                      </a:r>
                      <a:r>
                        <a:rPr lang="en-US" sz="1400" b="0" i="0" dirty="0" smtClean="0">
                          <a:latin typeface="+mn-lt"/>
                          <a:cs typeface="Open Sans Light"/>
                        </a:rPr>
                        <a:t>Materials,</a:t>
                      </a:r>
                      <a:r>
                        <a:rPr lang="en-US" sz="1400" b="0" i="0" baseline="0" dirty="0" smtClean="0">
                          <a:latin typeface="+mn-lt"/>
                          <a:cs typeface="Open Sans Light"/>
                        </a:rPr>
                        <a:t> </a:t>
                      </a:r>
                      <a:r>
                        <a:rPr lang="en-US" sz="1400" b="0" i="0" dirty="0" smtClean="0">
                          <a:latin typeface="+mn-lt"/>
                          <a:cs typeface="Open Sans Light"/>
                        </a:rPr>
                        <a:t>Effects</a:t>
                      </a:r>
                    </a:p>
                  </a:txBody>
                  <a:tcPr marL="91416" marR="91416"/>
                </a:tc>
              </a:tr>
              <a:tr h="401187">
                <a:tc>
                  <a:txBody>
                    <a:bodyPr/>
                    <a:lstStyle/>
                    <a:p>
                      <a:r>
                        <a:rPr lang="en-US" sz="2000" b="0" i="0" dirty="0" smtClean="0">
                          <a:latin typeface="+mn-lt"/>
                          <a:cs typeface="Open Sans Light"/>
                        </a:rPr>
                        <a:t>Data Visualization </a:t>
                      </a:r>
                      <a:endParaRPr lang="en-US" sz="2000" b="0" i="0" dirty="0">
                        <a:latin typeface="+mn-lt"/>
                        <a:cs typeface="Open Sans Light"/>
                      </a:endParaRPr>
                    </a:p>
                  </a:txBody>
                  <a:tcPr marL="91416" marR="91416"/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+mn-lt"/>
                          <a:cs typeface="Open Sans Light"/>
                        </a:rPr>
                        <a:t>Types,</a:t>
                      </a:r>
                      <a:r>
                        <a:rPr lang="en-US" sz="1400" b="0" i="0" baseline="0" dirty="0" smtClean="0">
                          <a:latin typeface="+mn-lt"/>
                          <a:cs typeface="Open Sans Light"/>
                        </a:rPr>
                        <a:t> </a:t>
                      </a:r>
                      <a:r>
                        <a:rPr lang="en-US" sz="1400" b="0" i="0" dirty="0" smtClean="0">
                          <a:latin typeface="+mn-lt"/>
                          <a:cs typeface="Open Sans Light"/>
                        </a:rPr>
                        <a:t>Item Model Use,</a:t>
                      </a:r>
                      <a:r>
                        <a:rPr lang="en-US" sz="1400" b="0" i="0" baseline="0" dirty="0" smtClean="0">
                          <a:latin typeface="+mn-lt"/>
                          <a:cs typeface="Open Sans Light"/>
                        </a:rPr>
                        <a:t> </a:t>
                      </a:r>
                      <a:r>
                        <a:rPr lang="en-US" sz="1400" b="0" i="0" dirty="0" smtClean="0">
                          <a:latin typeface="+mn-lt"/>
                          <a:cs typeface="Open Sans Light"/>
                        </a:rPr>
                        <a:t>Rendering,</a:t>
                      </a:r>
                      <a:r>
                        <a:rPr lang="en-US" sz="1400" b="0" i="0" baseline="0" dirty="0" smtClean="0">
                          <a:latin typeface="+mn-lt"/>
                          <a:cs typeface="Open Sans Light"/>
                        </a:rPr>
                        <a:t> </a:t>
                      </a:r>
                      <a:r>
                        <a:rPr lang="en-US" sz="1400" b="0" i="0" dirty="0" smtClean="0">
                          <a:latin typeface="+mn-lt"/>
                          <a:cs typeface="Open Sans Light"/>
                        </a:rPr>
                        <a:t>Customization,</a:t>
                      </a:r>
                      <a:r>
                        <a:rPr lang="en-US" sz="1400" b="0" i="0" baseline="0" dirty="0" smtClean="0">
                          <a:latin typeface="+mn-lt"/>
                          <a:cs typeface="Open Sans Light"/>
                        </a:rPr>
                        <a:t> </a:t>
                      </a:r>
                      <a:r>
                        <a:rPr lang="en-US" sz="1400" b="0" i="0" dirty="0" smtClean="0">
                          <a:latin typeface="+mn-lt"/>
                          <a:cs typeface="Open Sans Light"/>
                        </a:rPr>
                        <a:t>Performance</a:t>
                      </a:r>
                    </a:p>
                  </a:txBody>
                  <a:tcPr marL="91416" marR="91416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5979371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Vertex buffer object (VBO)</a:t>
            </a:r>
          </a:p>
          <a:p>
            <a:pPr lvl="1"/>
            <a:r>
              <a:rPr lang="en-US" dirty="0" smtClean="0"/>
              <a:t>Contains vertices and vertex attributes</a:t>
            </a:r>
          </a:p>
          <a:p>
            <a:pPr lvl="1"/>
            <a:r>
              <a:rPr lang="en-US" dirty="0" smtClean="0"/>
              <a:t>Location, texture coordinates, </a:t>
            </a:r>
            <a:r>
              <a:rPr lang="en-US" dirty="0" err="1" smtClean="0"/>
              <a:t>normals</a:t>
            </a:r>
            <a:r>
              <a:rPr lang="en-US" dirty="0" smtClean="0"/>
              <a:t>, colors</a:t>
            </a:r>
            <a:endParaRPr lang="en-US" dirty="0"/>
          </a:p>
          <a:p>
            <a:pPr lvl="1"/>
            <a:r>
              <a:rPr lang="en-US" dirty="0" smtClean="0"/>
              <a:t>Rather easy to convert from </a:t>
            </a:r>
            <a:r>
              <a:rPr lang="en-US" i="1" dirty="0" err="1" smtClean="0"/>
              <a:t>Wavefront</a:t>
            </a:r>
            <a:r>
              <a:rPr lang="en-US" i="1" dirty="0" smtClean="0"/>
              <a:t> .</a:t>
            </a:r>
            <a:r>
              <a:rPr lang="en-US" i="1" dirty="0" err="1" smtClean="0"/>
              <a:t>obj</a:t>
            </a:r>
            <a:r>
              <a:rPr lang="en-US" i="1" dirty="0" smtClean="0"/>
              <a:t> </a:t>
            </a:r>
            <a:r>
              <a:rPr lang="en-US" dirty="0" smtClean="0"/>
              <a:t>format </a:t>
            </a:r>
            <a:endParaRPr lang="en-US" dirty="0"/>
          </a:p>
          <a:p>
            <a:pPr marL="1172261" lvl="2" indent="0">
              <a:buNone/>
            </a:pPr>
            <a:endParaRPr lang="en-US" dirty="0"/>
          </a:p>
          <a:p>
            <a:r>
              <a:rPr lang="en-US" dirty="0" smtClean="0"/>
              <a:t>Index buffer object (</a:t>
            </a:r>
            <a:r>
              <a:rPr lang="en-US" dirty="0" smtClean="0">
                <a:latin typeface="Courier New"/>
                <a:cs typeface="Courier New"/>
              </a:rPr>
              <a:t>GL_ELEMENT_ARRAY_BUFFER) </a:t>
            </a:r>
            <a:endParaRPr lang="en-US" dirty="0" smtClean="0"/>
          </a:p>
          <a:p>
            <a:pPr lvl="1"/>
            <a:r>
              <a:rPr lang="en-US" dirty="0" smtClean="0"/>
              <a:t>Array </a:t>
            </a:r>
            <a:r>
              <a:rPr lang="en-US" dirty="0"/>
              <a:t>of indices (index = a pointer to a single vertex in the </a:t>
            </a:r>
            <a:r>
              <a:rPr lang="en-US" dirty="0" smtClean="0"/>
              <a:t>vertex array)</a:t>
            </a:r>
          </a:p>
          <a:p>
            <a:pPr lvl="2"/>
            <a:r>
              <a:rPr lang="en-US" dirty="0" smtClean="0"/>
              <a:t>Easy to re-use the same vertices without defining each vertex several times</a:t>
            </a:r>
          </a:p>
          <a:p>
            <a:pPr lvl="1"/>
            <a:r>
              <a:rPr lang="en-US" dirty="0" smtClean="0"/>
              <a:t>Defines, which vertices are fed into the pipeline </a:t>
            </a:r>
            <a:endParaRPr lang="en-US" dirty="0"/>
          </a:p>
          <a:p>
            <a:pPr lvl="1"/>
            <a:r>
              <a:rPr lang="en-US" dirty="0" smtClean="0"/>
              <a:t>Defines </a:t>
            </a:r>
            <a:r>
              <a:rPr lang="en-US" dirty="0"/>
              <a:t>how to construct the faces  of a mesh </a:t>
            </a:r>
            <a:r>
              <a:rPr lang="en-US" dirty="0" smtClean="0"/>
              <a:t>(triangles) based </a:t>
            </a:r>
            <a:r>
              <a:rPr lang="en-US" dirty="0"/>
              <a:t>on VBO objects</a:t>
            </a:r>
          </a:p>
          <a:p>
            <a:pPr lvl="1"/>
            <a:r>
              <a:rPr lang="en-US" dirty="0"/>
              <a:t>Some devices only support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GLushort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GLubyte</a:t>
            </a:r>
            <a:r>
              <a:rPr lang="en-US" dirty="0"/>
              <a:t> type </a:t>
            </a:r>
            <a:r>
              <a:rPr lang="en-US" dirty="0" smtClean="0"/>
              <a:t>indices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Vertex buffer without indexing: </a:t>
            </a:r>
            <a:r>
              <a:rPr lang="en-US" i="1" dirty="0" smtClean="0"/>
              <a:t>{ v</a:t>
            </a:r>
            <a:r>
              <a:rPr lang="en-US" i="1" baseline="-25000" dirty="0" smtClean="0"/>
              <a:t>0</a:t>
            </a:r>
            <a:r>
              <a:rPr lang="en-US" i="1" dirty="0" smtClean="0"/>
              <a:t>, v</a:t>
            </a:r>
            <a:r>
              <a:rPr lang="en-US" i="1" baseline="-25000" dirty="0" smtClean="0"/>
              <a:t>1</a:t>
            </a:r>
            <a:r>
              <a:rPr lang="en-US" i="1" dirty="0" smtClean="0"/>
              <a:t>, v</a:t>
            </a:r>
            <a:r>
              <a:rPr lang="en-US" i="1" baseline="-25000" dirty="0" smtClean="0"/>
              <a:t>2</a:t>
            </a:r>
            <a:r>
              <a:rPr lang="en-US" i="1" dirty="0" smtClean="0"/>
              <a:t>, v</a:t>
            </a:r>
            <a:r>
              <a:rPr lang="en-US" i="1" baseline="-25000" dirty="0" smtClean="0"/>
              <a:t>0</a:t>
            </a:r>
            <a:r>
              <a:rPr lang="en-US" i="1" dirty="0" smtClean="0"/>
              <a:t>, v</a:t>
            </a:r>
            <a:r>
              <a:rPr lang="en-US" i="1" baseline="-25000" dirty="0" smtClean="0"/>
              <a:t>3</a:t>
            </a:r>
            <a:r>
              <a:rPr lang="en-US" i="1" dirty="0" smtClean="0"/>
              <a:t>, v</a:t>
            </a:r>
            <a:r>
              <a:rPr lang="en-US" i="1" baseline="-25000" dirty="0" smtClean="0"/>
              <a:t>1 </a:t>
            </a:r>
            <a:r>
              <a:rPr lang="en-US" i="1" dirty="0" smtClean="0"/>
              <a:t>}</a:t>
            </a:r>
            <a:endParaRPr lang="en-US" i="1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Vertex buffer with indexing: </a:t>
            </a:r>
            <a:r>
              <a:rPr lang="en-US" i="1" dirty="0"/>
              <a:t>{ </a:t>
            </a:r>
            <a:r>
              <a:rPr lang="en-US" i="1" dirty="0" smtClean="0"/>
              <a:t>v</a:t>
            </a:r>
            <a:r>
              <a:rPr lang="en-US" i="1" baseline="-25000" dirty="0" smtClean="0"/>
              <a:t>0</a:t>
            </a:r>
            <a:r>
              <a:rPr lang="en-US" i="1" dirty="0" smtClean="0"/>
              <a:t>, v</a:t>
            </a:r>
            <a:r>
              <a:rPr lang="en-US" i="1" baseline="-25000" dirty="0" smtClean="0"/>
              <a:t>1</a:t>
            </a:r>
            <a:r>
              <a:rPr lang="en-US" i="1" dirty="0" smtClean="0"/>
              <a:t>, v</a:t>
            </a:r>
            <a:r>
              <a:rPr lang="en-US" i="1" baseline="-25000" dirty="0" smtClean="0"/>
              <a:t>2</a:t>
            </a:r>
            <a:r>
              <a:rPr lang="en-US" i="1" dirty="0" smtClean="0"/>
              <a:t>, v</a:t>
            </a:r>
            <a:r>
              <a:rPr lang="en-US" i="1" baseline="-25000" dirty="0" smtClean="0"/>
              <a:t>3 </a:t>
            </a:r>
            <a:r>
              <a:rPr lang="en-US" i="1" dirty="0" smtClean="0"/>
              <a:t>}</a:t>
            </a:r>
            <a:endParaRPr lang="en-US" dirty="0"/>
          </a:p>
          <a:p>
            <a:pPr lvl="1"/>
            <a:r>
              <a:rPr lang="en-US" dirty="0" smtClean="0"/>
              <a:t>Index buffer: </a:t>
            </a:r>
            <a:r>
              <a:rPr lang="en-US" i="1" dirty="0"/>
              <a:t>{ </a:t>
            </a:r>
            <a:r>
              <a:rPr lang="en-US" i="1" dirty="0" smtClean="0"/>
              <a:t>i</a:t>
            </a:r>
            <a:r>
              <a:rPr lang="en-US" i="1" baseline="-25000" dirty="0" smtClean="0"/>
              <a:t>0</a:t>
            </a:r>
            <a:r>
              <a:rPr lang="en-US" i="1" dirty="0" smtClean="0"/>
              <a:t>, i</a:t>
            </a:r>
            <a:r>
              <a:rPr lang="en-US" i="1" baseline="-25000" dirty="0" smtClean="0"/>
              <a:t>1</a:t>
            </a:r>
            <a:r>
              <a:rPr lang="en-US" i="1" dirty="0" smtClean="0"/>
              <a:t>, i</a:t>
            </a:r>
            <a:r>
              <a:rPr lang="en-US" i="1" baseline="-25000" dirty="0" smtClean="0"/>
              <a:t>2</a:t>
            </a:r>
            <a:r>
              <a:rPr lang="en-US" i="1" dirty="0" smtClean="0"/>
              <a:t>, i</a:t>
            </a:r>
            <a:r>
              <a:rPr lang="en-US" i="1" baseline="-25000" dirty="0"/>
              <a:t>2</a:t>
            </a:r>
            <a:r>
              <a:rPr lang="en-US" i="1" dirty="0" smtClean="0"/>
              <a:t>, i</a:t>
            </a:r>
            <a:r>
              <a:rPr lang="en-US" i="1" baseline="-25000" dirty="0"/>
              <a:t>1</a:t>
            </a:r>
            <a:r>
              <a:rPr lang="en-US" i="1" dirty="0" smtClean="0"/>
              <a:t>, i</a:t>
            </a:r>
            <a:r>
              <a:rPr lang="en-US" i="1" baseline="-25000" dirty="0"/>
              <a:t>3</a:t>
            </a:r>
            <a:r>
              <a:rPr lang="en-US" i="1" dirty="0" smtClean="0"/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Buffer Objects</a:t>
            </a:r>
          </a:p>
        </p:txBody>
      </p:sp>
      <p:sp>
        <p:nvSpPr>
          <p:cNvPr id="13" name="Isosceles Triangle 12"/>
          <p:cNvSpPr/>
          <p:nvPr/>
        </p:nvSpPr>
        <p:spPr bwMode="auto">
          <a:xfrm>
            <a:off x="6309755" y="5037981"/>
            <a:ext cx="1167456" cy="1000606"/>
          </a:xfrm>
          <a:prstGeom prst="triangle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14" name="Isosceles Triangle 13"/>
          <p:cNvSpPr/>
          <p:nvPr/>
        </p:nvSpPr>
        <p:spPr bwMode="auto">
          <a:xfrm>
            <a:off x="6893483" y="5037981"/>
            <a:ext cx="1167456" cy="1000606"/>
          </a:xfrm>
          <a:prstGeom prst="triangle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10800000"/>
            </a:camera>
            <a:lightRig rig="threePt" dir="t"/>
          </a:scene3d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22404" y="5705052"/>
            <a:ext cx="320730" cy="2936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60"/>
              </a:lnSpc>
            </a:pPr>
            <a:r>
              <a:rPr lang="en-US" sz="1200" spc="-30" dirty="0" smtClean="0">
                <a:latin typeface="Open Sans Light"/>
                <a:cs typeface="Open Sans Light"/>
              </a:rPr>
              <a:t>v</a:t>
            </a:r>
            <a:r>
              <a:rPr lang="en-US" sz="1200" spc="-30" baseline="-25000" dirty="0" smtClean="0">
                <a:latin typeface="Open Sans Light"/>
                <a:cs typeface="Open Sans Light"/>
              </a:rPr>
              <a:t>0</a:t>
            </a:r>
            <a:endParaRPr lang="en-US" sz="1200" spc="-30" dirty="0" smtClean="0">
              <a:latin typeface="Open Sans Light"/>
              <a:cs typeface="Open Sans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85116" y="5705052"/>
            <a:ext cx="320730" cy="2936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60"/>
              </a:lnSpc>
            </a:pPr>
            <a:r>
              <a:rPr lang="en-US" sz="1200" spc="-30" dirty="0" smtClean="0">
                <a:latin typeface="Open Sans Light"/>
                <a:cs typeface="Open Sans Light"/>
              </a:rPr>
              <a:t>v</a:t>
            </a:r>
            <a:r>
              <a:rPr lang="en-US" sz="1200" spc="-30" baseline="-25000" dirty="0">
                <a:latin typeface="Open Sans Light"/>
                <a:cs typeface="Open Sans Light"/>
              </a:rPr>
              <a:t>1</a:t>
            </a:r>
            <a:endParaRPr lang="en-US" sz="1200" spc="-30" dirty="0" smtClean="0">
              <a:latin typeface="Open Sans Light"/>
              <a:cs typeface="Open Sans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73996" y="4653136"/>
            <a:ext cx="320730" cy="2936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60"/>
              </a:lnSpc>
            </a:pPr>
            <a:r>
              <a:rPr lang="en-US" sz="1200" spc="-30" dirty="0" smtClean="0">
                <a:latin typeface="Open Sans Light"/>
                <a:cs typeface="Open Sans Light"/>
              </a:rPr>
              <a:t>v</a:t>
            </a:r>
            <a:r>
              <a:rPr lang="en-US" sz="1200" spc="-30" baseline="-25000" dirty="0">
                <a:latin typeface="Open Sans Light"/>
                <a:cs typeface="Open Sans Light"/>
              </a:rPr>
              <a:t>2</a:t>
            </a:r>
            <a:endParaRPr lang="en-US" sz="1200" spc="-30" dirty="0" smtClean="0">
              <a:latin typeface="Open Sans Light"/>
              <a:cs typeface="Open Sans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978340" y="4653136"/>
            <a:ext cx="320730" cy="2936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60"/>
              </a:lnSpc>
            </a:pPr>
            <a:r>
              <a:rPr lang="en-US" sz="1200" spc="-30" dirty="0" smtClean="0">
                <a:latin typeface="Open Sans Light"/>
                <a:cs typeface="Open Sans Light"/>
              </a:rPr>
              <a:t>v</a:t>
            </a:r>
            <a:r>
              <a:rPr lang="en-US" sz="1200" spc="-30" baseline="-25000" dirty="0">
                <a:latin typeface="Open Sans Light"/>
                <a:cs typeface="Open Sans Light"/>
              </a:rPr>
              <a:t>3</a:t>
            </a:r>
            <a:endParaRPr lang="en-US" sz="1200" spc="-30" dirty="0" smtClean="0">
              <a:latin typeface="Open Sans Light"/>
              <a:cs typeface="Open Sans Light"/>
            </a:endParaRPr>
          </a:p>
        </p:txBody>
      </p:sp>
      <p:sp>
        <p:nvSpPr>
          <p:cNvPr id="1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2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194896353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Encapsulates the state needed to specify per-vertex data to the OpenGL pipeline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Remembers the state of buffer objects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Easy and efficient way of switching between OpenGL buffer states </a:t>
            </a:r>
          </a:p>
          <a:p>
            <a:endParaRPr lang="en-US" dirty="0"/>
          </a:p>
          <a:p>
            <a:r>
              <a:rPr lang="en-US" dirty="0" smtClean="0"/>
              <a:t>Since OpenGL 3.0</a:t>
            </a:r>
          </a:p>
          <a:p>
            <a:pPr lvl="1"/>
            <a:r>
              <a:rPr lang="en-US" dirty="0" smtClean="0"/>
              <a:t>On OpenGL ES 2, VAOs provided by the optional </a:t>
            </a:r>
            <a:r>
              <a:rPr lang="en-US" dirty="0" err="1" smtClean="0">
                <a:latin typeface="Courier New"/>
                <a:cs typeface="Courier New"/>
              </a:rPr>
              <a:t>GL_OES_vertex_array_object</a:t>
            </a:r>
            <a:r>
              <a:rPr lang="en-US" dirty="0" smtClean="0"/>
              <a:t> extension</a:t>
            </a:r>
          </a:p>
          <a:p>
            <a:pPr lvl="1"/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Array Object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6282335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Targets </a:t>
            </a:r>
            <a:r>
              <a:rPr lang="en-US" dirty="0" smtClean="0"/>
              <a:t>will be used </a:t>
            </a:r>
            <a:r>
              <a:rPr lang="en-US" dirty="0"/>
              <a:t>in OpenGL function calls as parameters</a:t>
            </a:r>
          </a:p>
          <a:p>
            <a:pPr lvl="1"/>
            <a:r>
              <a:rPr lang="en-US" dirty="0"/>
              <a:t>Target may be used, although not provided as a </a:t>
            </a:r>
            <a:r>
              <a:rPr lang="en-US" dirty="0" smtClean="0"/>
              <a:t>parameter in some functions</a:t>
            </a:r>
          </a:p>
          <a:p>
            <a:endParaRPr lang="en-US" dirty="0"/>
          </a:p>
          <a:p>
            <a:r>
              <a:rPr lang="en-US" dirty="0" smtClean="0"/>
              <a:t>Buffer allocation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glBufferData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GLenum</a:t>
            </a:r>
            <a:r>
              <a:rPr lang="en-US" dirty="0" smtClean="0">
                <a:latin typeface="Courier New"/>
                <a:cs typeface="Courier New"/>
              </a:rPr>
              <a:t> target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GLsizeiptr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buffer_size</a:t>
            </a:r>
            <a:r>
              <a:rPr lang="en-US" dirty="0">
                <a:latin typeface="Courier New"/>
                <a:cs typeface="Courier New"/>
              </a:rPr>
              <a:t>, </a:t>
            </a:r>
            <a:endParaRPr lang="en-US" dirty="0" smtClean="0">
              <a:latin typeface="Courier New"/>
              <a:cs typeface="Courier New"/>
            </a:endParaRPr>
          </a:p>
          <a:p>
            <a:pPr marL="586130" lvl="1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		</a:t>
            </a:r>
            <a:r>
              <a:rPr lang="en-US" dirty="0" err="1" smtClean="0">
                <a:latin typeface="Courier New"/>
                <a:cs typeface="Courier New"/>
              </a:rPr>
              <a:t>const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GLvoid</a:t>
            </a:r>
            <a:r>
              <a:rPr lang="en-US" dirty="0" smtClean="0">
                <a:latin typeface="Courier New"/>
                <a:cs typeface="Courier New"/>
              </a:rPr>
              <a:t> *</a:t>
            </a:r>
            <a:r>
              <a:rPr lang="en-US" dirty="0" err="1" smtClean="0">
                <a:latin typeface="Courier New"/>
                <a:cs typeface="Courier New"/>
              </a:rPr>
              <a:t>buffer_data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GLenum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usageHint</a:t>
            </a:r>
            <a:r>
              <a:rPr lang="en-US" dirty="0" smtClean="0">
                <a:latin typeface="Courier New"/>
                <a:cs typeface="Courier New"/>
              </a:rPr>
              <a:t>);</a:t>
            </a:r>
            <a:endParaRPr lang="en-US" dirty="0">
              <a:latin typeface="Courier New"/>
              <a:cs typeface="Courier New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Usage hints</a:t>
            </a:r>
          </a:p>
          <a:p>
            <a:pPr lvl="1"/>
            <a:r>
              <a:rPr lang="en-US" dirty="0" smtClean="0"/>
              <a:t>Bets place to storage the data, depending how often it will be accessed and changed </a:t>
            </a:r>
          </a:p>
          <a:p>
            <a:pPr lvl="2"/>
            <a:r>
              <a:rPr lang="en-US" dirty="0" smtClean="0">
                <a:latin typeface="Courier New"/>
                <a:cs typeface="Courier New"/>
              </a:rPr>
              <a:t>GL_STATIC_*</a:t>
            </a:r>
            <a:r>
              <a:rPr lang="en-US" dirty="0" smtClean="0"/>
              <a:t>		Data store modified once and use infrequently</a:t>
            </a:r>
          </a:p>
          <a:p>
            <a:pPr lvl="2"/>
            <a:r>
              <a:rPr lang="en-US" dirty="0" smtClean="0">
                <a:latin typeface="Courier New"/>
                <a:cs typeface="Courier New"/>
              </a:rPr>
              <a:t>GL_DYNAMIC_*</a:t>
            </a:r>
            <a:r>
              <a:rPr lang="en-US" dirty="0" smtClean="0"/>
              <a:t>		Data store modified once but used frequently</a:t>
            </a:r>
            <a:endParaRPr lang="en-US" dirty="0"/>
          </a:p>
          <a:p>
            <a:pPr lvl="2"/>
            <a:r>
              <a:rPr lang="en-US" dirty="0" smtClean="0">
                <a:latin typeface="Courier New"/>
                <a:cs typeface="Courier New"/>
              </a:rPr>
              <a:t>GL_STREAM_*</a:t>
            </a:r>
            <a:r>
              <a:rPr lang="en-US" dirty="0" smtClean="0"/>
              <a:t>		Data store modified and used frequently </a:t>
            </a:r>
            <a:endParaRPr lang="en-US" dirty="0"/>
          </a:p>
          <a:p>
            <a:pPr lvl="2"/>
            <a:r>
              <a:rPr lang="en-US" dirty="0" smtClean="0">
                <a:latin typeface="Courier New"/>
                <a:cs typeface="Courier New"/>
              </a:rPr>
              <a:t>GL_*_DRAW</a:t>
            </a:r>
            <a:r>
              <a:rPr lang="en-US" dirty="0" smtClean="0"/>
              <a:t>		Data store modified by the application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OpenGL Object Model – Allocation 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297576384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VBO and Element Array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77955" y="1540216"/>
            <a:ext cx="10809411" cy="45403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-439598"/>
            <a:r>
              <a:rPr lang="en-US" sz="1500" dirty="0"/>
              <a:t>static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800080"/>
                </a:solidFill>
              </a:rPr>
              <a:t>GLuint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make_buffer</a:t>
            </a:r>
            <a:r>
              <a:rPr lang="en-US" sz="1500" dirty="0">
                <a:solidFill>
                  <a:srgbClr val="000000"/>
                </a:solidFill>
              </a:rPr>
              <a:t>(</a:t>
            </a:r>
            <a:r>
              <a:rPr lang="en-US" sz="1500" dirty="0" err="1">
                <a:solidFill>
                  <a:srgbClr val="800080"/>
                </a:solidFill>
              </a:rPr>
              <a:t>GLenum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target,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/>
              <a:t>const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void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*</a:t>
            </a:r>
            <a:r>
              <a:rPr lang="en-US" sz="1500" dirty="0" err="1">
                <a:solidFill>
                  <a:srgbClr val="000000"/>
                </a:solidFill>
              </a:rPr>
              <a:t>buffer_data</a:t>
            </a:r>
            <a:r>
              <a:rPr lang="en-US" sz="1500" dirty="0">
                <a:solidFill>
                  <a:srgbClr val="000000"/>
                </a:solidFill>
              </a:rPr>
              <a:t>,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800080"/>
                </a:solidFill>
              </a:rPr>
              <a:t>GLsizei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buffer_size</a:t>
            </a:r>
            <a:r>
              <a:rPr lang="en-US" sz="1500" dirty="0">
                <a:solidFill>
                  <a:srgbClr val="000000"/>
                </a:solidFill>
              </a:rPr>
              <a:t>)</a:t>
            </a:r>
            <a:r>
              <a:rPr lang="en-US" sz="1500" dirty="0"/>
              <a:t> </a:t>
            </a:r>
            <a:r>
              <a:rPr lang="en-US" sz="1500" dirty="0">
                <a:solidFill>
                  <a:srgbClr val="000000"/>
                </a:solidFill>
              </a:rPr>
              <a:t>{</a:t>
            </a:r>
            <a:r>
              <a:rPr lang="en-US" sz="1500" dirty="0"/>
              <a:t> </a:t>
            </a:r>
          </a:p>
          <a:p>
            <a:pPr indent="-439598"/>
            <a:r>
              <a:rPr lang="en-US" sz="1500" dirty="0">
                <a:solidFill>
                  <a:srgbClr val="800080"/>
                </a:solidFill>
              </a:rPr>
              <a:t>    </a:t>
            </a:r>
            <a:r>
              <a:rPr lang="en-US" sz="1500" dirty="0" err="1">
                <a:solidFill>
                  <a:srgbClr val="800080"/>
                </a:solidFill>
              </a:rPr>
              <a:t>GLuint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buffer;</a:t>
            </a:r>
            <a:r>
              <a:rPr lang="en-US" sz="1500" dirty="0"/>
              <a:t> </a:t>
            </a:r>
          </a:p>
          <a:p>
            <a:pPr indent="-439598"/>
            <a:r>
              <a:rPr lang="en-US" sz="1500" dirty="0">
                <a:solidFill>
                  <a:srgbClr val="000000"/>
                </a:solidFill>
              </a:rPr>
              <a:t>    </a:t>
            </a:r>
            <a:r>
              <a:rPr lang="en-US" sz="1500" dirty="0" err="1">
                <a:solidFill>
                  <a:srgbClr val="000000"/>
                </a:solidFill>
              </a:rPr>
              <a:t>glGenBuffers</a:t>
            </a:r>
            <a:r>
              <a:rPr lang="en-US" sz="1500" dirty="0">
                <a:solidFill>
                  <a:srgbClr val="000000"/>
                </a:solidFill>
              </a:rPr>
              <a:t>(</a:t>
            </a:r>
            <a:r>
              <a:rPr lang="en-US" sz="1500" dirty="0">
                <a:solidFill>
                  <a:srgbClr val="000080"/>
                </a:solidFill>
              </a:rPr>
              <a:t>1</a:t>
            </a:r>
            <a:r>
              <a:rPr lang="en-US" sz="1500" dirty="0">
                <a:solidFill>
                  <a:srgbClr val="000000"/>
                </a:solidFill>
              </a:rPr>
              <a:t>,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&amp;buffer);</a:t>
            </a:r>
            <a:r>
              <a:rPr lang="en-US" sz="1500" dirty="0"/>
              <a:t> </a:t>
            </a:r>
          </a:p>
          <a:p>
            <a:pPr indent="-439598"/>
            <a:r>
              <a:rPr lang="en-US" sz="1500" dirty="0">
                <a:solidFill>
                  <a:srgbClr val="000000"/>
                </a:solidFill>
              </a:rPr>
              <a:t>    </a:t>
            </a:r>
            <a:r>
              <a:rPr lang="en-US" sz="1500" dirty="0" err="1">
                <a:solidFill>
                  <a:srgbClr val="000000"/>
                </a:solidFill>
              </a:rPr>
              <a:t>glBindBuffer</a:t>
            </a:r>
            <a:r>
              <a:rPr lang="en-US" sz="1500" dirty="0">
                <a:solidFill>
                  <a:srgbClr val="000000"/>
                </a:solidFill>
              </a:rPr>
              <a:t>(target,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buffer);</a:t>
            </a:r>
            <a:r>
              <a:rPr lang="en-US" sz="1500" dirty="0"/>
              <a:t> </a:t>
            </a:r>
          </a:p>
          <a:p>
            <a:pPr indent="-439598"/>
            <a:r>
              <a:rPr lang="en-US" sz="1500" dirty="0">
                <a:solidFill>
                  <a:srgbClr val="000000"/>
                </a:solidFill>
              </a:rPr>
              <a:t>    </a:t>
            </a:r>
            <a:r>
              <a:rPr lang="en-US" sz="1500" dirty="0" err="1">
                <a:solidFill>
                  <a:srgbClr val="000000"/>
                </a:solidFill>
              </a:rPr>
              <a:t>glBufferData</a:t>
            </a:r>
            <a:r>
              <a:rPr lang="en-US" sz="1500" dirty="0">
                <a:solidFill>
                  <a:srgbClr val="000000"/>
                </a:solidFill>
              </a:rPr>
              <a:t>(target,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buffer_size</a:t>
            </a:r>
            <a:r>
              <a:rPr lang="en-US" sz="1500" dirty="0">
                <a:solidFill>
                  <a:srgbClr val="000000"/>
                </a:solidFill>
              </a:rPr>
              <a:t>,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buffer_data</a:t>
            </a:r>
            <a:r>
              <a:rPr lang="en-US" sz="1500" dirty="0">
                <a:solidFill>
                  <a:srgbClr val="000000"/>
                </a:solidFill>
              </a:rPr>
              <a:t>,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80"/>
                </a:solidFill>
              </a:rPr>
              <a:t>GL_STATIC_DRAW</a:t>
            </a:r>
            <a:r>
              <a:rPr lang="en-US" sz="1500" dirty="0">
                <a:solidFill>
                  <a:srgbClr val="000000"/>
                </a:solidFill>
              </a:rPr>
              <a:t>);</a:t>
            </a:r>
            <a:r>
              <a:rPr lang="en-US" sz="1500" dirty="0"/>
              <a:t> </a:t>
            </a:r>
          </a:p>
          <a:p>
            <a:pPr indent="-439598"/>
            <a:r>
              <a:rPr lang="en-US" sz="1500" dirty="0"/>
              <a:t>    return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buffer;</a:t>
            </a:r>
            <a:r>
              <a:rPr lang="en-US" sz="1500" dirty="0"/>
              <a:t> </a:t>
            </a:r>
          </a:p>
          <a:p>
            <a:pPr indent="-439598"/>
            <a:r>
              <a:rPr lang="en-US" sz="1500" dirty="0">
                <a:solidFill>
                  <a:srgbClr val="000000"/>
                </a:solidFill>
              </a:rPr>
              <a:t>}</a:t>
            </a:r>
          </a:p>
          <a:p>
            <a:pPr indent="-439598"/>
            <a:endParaRPr lang="en-US" sz="1500" dirty="0"/>
          </a:p>
          <a:p>
            <a:pPr indent="-439598"/>
            <a:r>
              <a:rPr lang="en-US" sz="1500" dirty="0"/>
              <a:t>// Simple rectangle</a:t>
            </a:r>
          </a:p>
          <a:p>
            <a:pPr indent="-439598"/>
            <a:r>
              <a:rPr lang="en-US" sz="1500" dirty="0"/>
              <a:t>static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/>
              <a:t>const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800080"/>
                </a:solidFill>
              </a:rPr>
              <a:t>GLushort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/>
              <a:t>g_element_buffer_data</a:t>
            </a:r>
            <a:r>
              <a:rPr lang="en-US" sz="1500" dirty="0">
                <a:solidFill>
                  <a:srgbClr val="000000"/>
                </a:solidFill>
              </a:rPr>
              <a:t>[]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=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{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80"/>
                </a:solidFill>
              </a:rPr>
              <a:t>0</a:t>
            </a:r>
            <a:r>
              <a:rPr lang="en-US" sz="1500" dirty="0">
                <a:solidFill>
                  <a:srgbClr val="000000"/>
                </a:solidFill>
              </a:rPr>
              <a:t>,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80"/>
                </a:solidFill>
              </a:rPr>
              <a:t>1</a:t>
            </a:r>
            <a:r>
              <a:rPr lang="en-US" sz="1500" dirty="0">
                <a:solidFill>
                  <a:srgbClr val="000000"/>
                </a:solidFill>
              </a:rPr>
              <a:t>,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80"/>
                </a:solidFill>
              </a:rPr>
              <a:t>2</a:t>
            </a:r>
            <a:r>
              <a:rPr lang="en-US" sz="1500" dirty="0">
                <a:solidFill>
                  <a:srgbClr val="000000"/>
                </a:solidFill>
              </a:rPr>
              <a:t>,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80"/>
                </a:solidFill>
              </a:rPr>
              <a:t>3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};</a:t>
            </a:r>
            <a:r>
              <a:rPr lang="en-US" sz="1500" dirty="0"/>
              <a:t> </a:t>
            </a:r>
            <a:br>
              <a:rPr lang="en-US" sz="1500" dirty="0"/>
            </a:br>
            <a:endParaRPr lang="en-US" sz="1500" dirty="0"/>
          </a:p>
          <a:p>
            <a:pPr indent="-439598"/>
            <a:r>
              <a:rPr lang="en-US" sz="1500" dirty="0"/>
              <a:t>static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/>
              <a:t>int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make_resources</a:t>
            </a:r>
            <a:r>
              <a:rPr lang="en-US" sz="1500" dirty="0">
                <a:solidFill>
                  <a:srgbClr val="000000"/>
                </a:solidFill>
              </a:rPr>
              <a:t>(</a:t>
            </a:r>
            <a:r>
              <a:rPr lang="en-US" sz="1500" dirty="0" err="1"/>
              <a:t>const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char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*</a:t>
            </a:r>
            <a:r>
              <a:rPr lang="en-US" sz="1500" dirty="0" err="1">
                <a:solidFill>
                  <a:srgbClr val="000000"/>
                </a:solidFill>
              </a:rPr>
              <a:t>vertex_shader_file</a:t>
            </a:r>
            <a:r>
              <a:rPr lang="en-US" sz="1500" dirty="0">
                <a:solidFill>
                  <a:srgbClr val="000000"/>
                </a:solidFill>
              </a:rPr>
              <a:t>)</a:t>
            </a:r>
            <a:r>
              <a:rPr lang="en-US" sz="1500" dirty="0"/>
              <a:t> </a:t>
            </a:r>
          </a:p>
          <a:p>
            <a:pPr indent="-439598"/>
            <a:r>
              <a:rPr lang="en-US" sz="1500" dirty="0">
                <a:solidFill>
                  <a:srgbClr val="000000"/>
                </a:solidFill>
              </a:rPr>
              <a:t>{</a:t>
            </a:r>
            <a:r>
              <a:rPr lang="en-US" sz="1500" dirty="0"/>
              <a:t> </a:t>
            </a:r>
          </a:p>
          <a:p>
            <a:pPr indent="-439598"/>
            <a:r>
              <a:rPr lang="en-US" sz="1500" dirty="0"/>
              <a:t>    </a:t>
            </a:r>
            <a:r>
              <a:rPr lang="en-US" sz="1500" dirty="0" err="1"/>
              <a:t>m_vboBufferHandle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=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make_buffer</a:t>
            </a:r>
            <a:r>
              <a:rPr lang="en-US" sz="1500" dirty="0">
                <a:solidFill>
                  <a:srgbClr val="000000"/>
                </a:solidFill>
              </a:rPr>
              <a:t>(</a:t>
            </a:r>
            <a:r>
              <a:rPr lang="en-US" sz="1500" dirty="0">
                <a:solidFill>
                  <a:srgbClr val="000080"/>
                </a:solidFill>
              </a:rPr>
              <a:t>GL_ARRAY_BUFFER</a:t>
            </a:r>
            <a:r>
              <a:rPr lang="en-US" sz="1500" dirty="0">
                <a:solidFill>
                  <a:srgbClr val="000000"/>
                </a:solidFill>
              </a:rPr>
              <a:t>,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/>
              <a:t>g_vertex_buffer_data</a:t>
            </a:r>
            <a:r>
              <a:rPr lang="en-US" sz="1500" dirty="0">
                <a:solidFill>
                  <a:srgbClr val="000000"/>
                </a:solidFill>
              </a:rPr>
              <a:t>,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/>
              <a:t>sizeof</a:t>
            </a:r>
            <a:r>
              <a:rPr lang="en-US" sz="1500" dirty="0">
                <a:solidFill>
                  <a:srgbClr val="000000"/>
                </a:solidFill>
              </a:rPr>
              <a:t>(</a:t>
            </a:r>
            <a:r>
              <a:rPr lang="en-US" sz="1500" dirty="0" err="1"/>
              <a:t>g_vertex_buffer_data</a:t>
            </a:r>
            <a:r>
              <a:rPr lang="en-US" sz="1500" dirty="0">
                <a:solidFill>
                  <a:srgbClr val="000000"/>
                </a:solidFill>
              </a:rPr>
              <a:t>));</a:t>
            </a:r>
            <a:r>
              <a:rPr lang="en-US" sz="1500" dirty="0"/>
              <a:t> </a:t>
            </a:r>
            <a:br>
              <a:rPr lang="en-US" sz="1500" dirty="0"/>
            </a:br>
            <a:r>
              <a:rPr lang="en-US" sz="1500" dirty="0"/>
              <a:t>    </a:t>
            </a:r>
            <a:r>
              <a:rPr lang="en-US" sz="1500" dirty="0" err="1"/>
              <a:t>m_elementArrayHandle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=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make_buffer</a:t>
            </a:r>
            <a:r>
              <a:rPr lang="en-US" sz="1500" dirty="0">
                <a:solidFill>
                  <a:srgbClr val="000000"/>
                </a:solidFill>
              </a:rPr>
              <a:t>(</a:t>
            </a:r>
            <a:r>
              <a:rPr lang="en-US" sz="1500" dirty="0">
                <a:solidFill>
                  <a:srgbClr val="000080"/>
                </a:solidFill>
              </a:rPr>
              <a:t>GL_ELEMENT_ARRAY_BUFFER</a:t>
            </a:r>
            <a:r>
              <a:rPr lang="en-US" sz="1500" dirty="0">
                <a:solidFill>
                  <a:srgbClr val="000000"/>
                </a:solidFill>
              </a:rPr>
              <a:t>,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/>
              <a:t>g_element_buffer_data</a:t>
            </a:r>
            <a:r>
              <a:rPr lang="en-US" sz="1500" dirty="0">
                <a:solidFill>
                  <a:srgbClr val="000000"/>
                </a:solidFill>
              </a:rPr>
              <a:t>,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/>
              <a:t>sizeof</a:t>
            </a:r>
            <a:r>
              <a:rPr lang="en-US" sz="1500" dirty="0">
                <a:solidFill>
                  <a:srgbClr val="000000"/>
                </a:solidFill>
              </a:rPr>
              <a:t>(</a:t>
            </a:r>
            <a:r>
              <a:rPr lang="en-US" sz="1500" dirty="0" err="1"/>
              <a:t>g_element_buffer_data</a:t>
            </a:r>
            <a:r>
              <a:rPr lang="en-US" sz="1500" dirty="0">
                <a:solidFill>
                  <a:srgbClr val="000000"/>
                </a:solidFill>
              </a:rPr>
              <a:t>));</a:t>
            </a:r>
          </a:p>
          <a:p>
            <a:pPr indent="-439598"/>
            <a:endParaRPr lang="en-US" sz="1500" dirty="0">
              <a:solidFill>
                <a:srgbClr val="000000"/>
              </a:solidFill>
            </a:endParaRPr>
          </a:p>
          <a:p>
            <a:pPr indent="-439598"/>
            <a:endParaRPr lang="en-US" sz="1500" dirty="0"/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49679020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/>
                <a:cs typeface="Courier New"/>
              </a:rPr>
              <a:t>QOpenGLBuffer</a:t>
            </a:r>
            <a:r>
              <a:rPr lang="en-US" dirty="0" smtClean="0"/>
              <a:t> to create and manage any kind of buffer objects</a:t>
            </a:r>
          </a:p>
          <a:p>
            <a:pPr lvl="1"/>
            <a:r>
              <a:rPr lang="en-US" dirty="0" smtClean="0"/>
              <a:t>Uses shallow copy – no implicit sharing </a:t>
            </a:r>
          </a:p>
          <a:p>
            <a:pPr lvl="1"/>
            <a:r>
              <a:rPr lang="en-US" dirty="0" smtClean="0"/>
              <a:t>If buffer copy is changed, original buffer data changes as well</a:t>
            </a:r>
          </a:p>
          <a:p>
            <a:endParaRPr lang="en-US" dirty="0" smtClean="0"/>
          </a:p>
          <a:p>
            <a:r>
              <a:rPr lang="en-US" dirty="0" smtClean="0"/>
              <a:t>Qt also supports VAOs</a:t>
            </a:r>
          </a:p>
          <a:p>
            <a:pPr lvl="1"/>
            <a:r>
              <a:rPr lang="en-US" dirty="0" smtClean="0"/>
              <a:t>Just create and bind them, whenever you use buffer VBOs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Buffer Objects in Qt 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955" y="4051160"/>
            <a:ext cx="10809411" cy="21141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-439598"/>
            <a:r>
              <a:rPr lang="en-US" sz="1500" dirty="0">
                <a:solidFill>
                  <a:srgbClr val="008000"/>
                </a:solidFill>
              </a:rPr>
              <a:t>// Create one or more vertex buffer objects </a:t>
            </a:r>
            <a:r>
              <a:rPr lang="en-US" sz="1500" dirty="0"/>
              <a:t> </a:t>
            </a:r>
            <a:endParaRPr lang="en-US" sz="1500" dirty="0">
              <a:solidFill>
                <a:srgbClr val="800000"/>
              </a:solidFill>
            </a:endParaRPr>
          </a:p>
          <a:p>
            <a:pPr indent="-439598"/>
            <a:r>
              <a:rPr lang="en-US" sz="1500" dirty="0" err="1">
                <a:solidFill>
                  <a:srgbClr val="800000"/>
                </a:solidFill>
              </a:rPr>
              <a:t>m_modelVbo</a:t>
            </a:r>
            <a:r>
              <a:rPr lang="en-US" sz="1500" dirty="0" err="1">
                <a:solidFill>
                  <a:srgbClr val="000000"/>
                </a:solidFill>
              </a:rPr>
              <a:t>.create</a:t>
            </a:r>
            <a:r>
              <a:rPr lang="en-US" sz="1500" dirty="0">
                <a:solidFill>
                  <a:srgbClr val="000000"/>
                </a:solidFill>
              </a:rPr>
              <a:t>();</a:t>
            </a:r>
            <a:r>
              <a:rPr lang="en-US" sz="1500" dirty="0"/>
              <a:t> </a:t>
            </a:r>
          </a:p>
          <a:p>
            <a:pPr indent="-439598"/>
            <a:r>
              <a:rPr lang="en-US" sz="1500" dirty="0" err="1">
                <a:solidFill>
                  <a:srgbClr val="800000"/>
                </a:solidFill>
              </a:rPr>
              <a:t>m_modelVbo</a:t>
            </a:r>
            <a:r>
              <a:rPr lang="en-US" sz="1500" dirty="0" err="1">
                <a:solidFill>
                  <a:srgbClr val="000000"/>
                </a:solidFill>
              </a:rPr>
              <a:t>.bind</a:t>
            </a:r>
            <a:r>
              <a:rPr lang="en-US" sz="1500" dirty="0">
                <a:solidFill>
                  <a:srgbClr val="000000"/>
                </a:solidFill>
              </a:rPr>
              <a:t>();</a:t>
            </a:r>
            <a:r>
              <a:rPr lang="en-US" sz="1500" dirty="0"/>
              <a:t> </a:t>
            </a:r>
          </a:p>
          <a:p>
            <a:pPr indent="-439598"/>
            <a:r>
              <a:rPr lang="en-US" sz="1500" dirty="0" err="1">
                <a:solidFill>
                  <a:srgbClr val="800000"/>
                </a:solidFill>
              </a:rPr>
              <a:t>m_modelVbo</a:t>
            </a:r>
            <a:r>
              <a:rPr lang="en-US" sz="1500" dirty="0" err="1">
                <a:solidFill>
                  <a:srgbClr val="000000"/>
                </a:solidFill>
              </a:rPr>
              <a:t>.allocate</a:t>
            </a:r>
            <a:r>
              <a:rPr lang="en-US" sz="1500" dirty="0">
                <a:solidFill>
                  <a:srgbClr val="000000"/>
                </a:solidFill>
              </a:rPr>
              <a:t>(</a:t>
            </a:r>
            <a:r>
              <a:rPr lang="en-US" sz="1500" dirty="0" err="1">
                <a:solidFill>
                  <a:srgbClr val="800000"/>
                </a:solidFill>
              </a:rPr>
              <a:t>m_object</a:t>
            </a:r>
            <a:r>
              <a:rPr lang="en-US" sz="1500" dirty="0" err="1">
                <a:solidFill>
                  <a:srgbClr val="000000"/>
                </a:solidFill>
              </a:rPr>
              <a:t>.constData</a:t>
            </a:r>
            <a:r>
              <a:rPr lang="en-US" sz="1500" dirty="0">
                <a:solidFill>
                  <a:srgbClr val="000000"/>
                </a:solidFill>
              </a:rPr>
              <a:t>(),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800000"/>
                </a:solidFill>
              </a:rPr>
              <a:t>m_object</a:t>
            </a:r>
            <a:r>
              <a:rPr lang="en-US" sz="1500" dirty="0" err="1">
                <a:solidFill>
                  <a:srgbClr val="000000"/>
                </a:solidFill>
              </a:rPr>
              <a:t>.count</a:t>
            </a:r>
            <a:r>
              <a:rPr lang="en-US" sz="1500" dirty="0">
                <a:solidFill>
                  <a:srgbClr val="000000"/>
                </a:solidFill>
              </a:rPr>
              <a:t>()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*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/>
              <a:t>sizeof</a:t>
            </a:r>
            <a:r>
              <a:rPr lang="en-US" sz="1500" dirty="0">
                <a:solidFill>
                  <a:srgbClr val="000000"/>
                </a:solidFill>
              </a:rPr>
              <a:t>(</a:t>
            </a:r>
            <a:r>
              <a:rPr lang="en-US" sz="1500" dirty="0" err="1">
                <a:solidFill>
                  <a:srgbClr val="800080"/>
                </a:solidFill>
              </a:rPr>
              <a:t>GLfloat</a:t>
            </a:r>
            <a:r>
              <a:rPr lang="en-US" sz="1500" dirty="0">
                <a:solidFill>
                  <a:srgbClr val="000000"/>
                </a:solidFill>
              </a:rPr>
              <a:t>));</a:t>
            </a:r>
            <a:r>
              <a:rPr lang="en-US" sz="1500" dirty="0"/>
              <a:t> </a:t>
            </a:r>
            <a:br>
              <a:rPr lang="en-US" sz="1500" dirty="0"/>
            </a:br>
            <a:endParaRPr lang="en-US" sz="1500" dirty="0"/>
          </a:p>
          <a:p>
            <a:pPr indent="-439598"/>
            <a:r>
              <a:rPr lang="en-US" sz="1500" dirty="0">
                <a:solidFill>
                  <a:srgbClr val="008000"/>
                </a:solidFill>
              </a:rPr>
              <a:t>//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Optionally create a vertex array object – required after OpenGL 2 </a:t>
            </a:r>
            <a:endParaRPr lang="en-US" sz="1500" dirty="0"/>
          </a:p>
          <a:p>
            <a:pPr indent="-439598"/>
            <a:r>
              <a:rPr lang="en-US" sz="1500" dirty="0" err="1">
                <a:solidFill>
                  <a:srgbClr val="800000"/>
                </a:solidFill>
              </a:rPr>
              <a:t>m_vao</a:t>
            </a:r>
            <a:r>
              <a:rPr lang="en-US" sz="1500" dirty="0" err="1">
                <a:solidFill>
                  <a:srgbClr val="000000"/>
                </a:solidFill>
              </a:rPr>
              <a:t>.create</a:t>
            </a:r>
            <a:r>
              <a:rPr lang="en-US" sz="1500" dirty="0">
                <a:solidFill>
                  <a:srgbClr val="000000"/>
                </a:solidFill>
              </a:rPr>
              <a:t>();</a:t>
            </a:r>
            <a:r>
              <a:rPr lang="en-US" sz="1500" dirty="0"/>
              <a:t> </a:t>
            </a:r>
          </a:p>
          <a:p>
            <a:pPr indent="-439598"/>
            <a:r>
              <a:rPr lang="en-US" sz="1500" dirty="0" err="1">
                <a:solidFill>
                  <a:srgbClr val="800080"/>
                </a:solidFill>
              </a:rPr>
              <a:t>QOpenGLVertexArrayObject</a:t>
            </a:r>
            <a:r>
              <a:rPr lang="en-US" sz="1500" dirty="0">
                <a:solidFill>
                  <a:srgbClr val="000000"/>
                </a:solidFill>
              </a:rPr>
              <a:t>::</a:t>
            </a:r>
            <a:r>
              <a:rPr lang="en-US" sz="1500" dirty="0">
                <a:solidFill>
                  <a:srgbClr val="800080"/>
                </a:solidFill>
              </a:rPr>
              <a:t>Binder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vaoBinder</a:t>
            </a:r>
            <a:r>
              <a:rPr lang="en-US" sz="1500" dirty="0">
                <a:solidFill>
                  <a:srgbClr val="000000"/>
                </a:solidFill>
              </a:rPr>
              <a:t>(&amp;</a:t>
            </a:r>
            <a:r>
              <a:rPr lang="en-US" sz="1500" dirty="0" err="1">
                <a:solidFill>
                  <a:srgbClr val="800000"/>
                </a:solidFill>
              </a:rPr>
              <a:t>m_vao</a:t>
            </a:r>
            <a:r>
              <a:rPr lang="en-US" sz="1500" dirty="0">
                <a:solidFill>
                  <a:srgbClr val="000000"/>
                </a:solidFill>
              </a:rPr>
              <a:t>);</a:t>
            </a:r>
            <a:r>
              <a:rPr lang="en-US" sz="1500" dirty="0"/>
              <a:t> 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32768102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OpenGL rendering is state-based</a:t>
            </a:r>
          </a:p>
          <a:p>
            <a:pPr lvl="1"/>
            <a:r>
              <a:rPr lang="en-US" dirty="0"/>
              <a:t>OpenGL takes a snapshot of the state and adds it to the  GPU’s command queue</a:t>
            </a:r>
          </a:p>
          <a:p>
            <a:pPr lvl="1"/>
            <a:r>
              <a:rPr lang="en-US" dirty="0"/>
              <a:t>State can be changed and another command can be queued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glSwapBuffers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will wait until the commands have been executed and show the result in the </a:t>
            </a:r>
            <a:r>
              <a:rPr lang="en-US" dirty="0" err="1"/>
              <a:t>framebuffer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 state consists of </a:t>
            </a:r>
          </a:p>
          <a:p>
            <a:pPr lvl="1"/>
            <a:r>
              <a:rPr lang="en-US" dirty="0" smtClean="0"/>
              <a:t>A </a:t>
            </a:r>
            <a:r>
              <a:rPr lang="en-US" dirty="0" err="1" smtClean="0"/>
              <a:t>shader</a:t>
            </a:r>
            <a:r>
              <a:rPr lang="en-US" dirty="0" smtClean="0"/>
              <a:t> program, consisting of </a:t>
            </a:r>
            <a:r>
              <a:rPr lang="en-US" dirty="0" err="1" smtClean="0"/>
              <a:t>shaders</a:t>
            </a:r>
            <a:endParaRPr lang="en-US" dirty="0" smtClean="0"/>
          </a:p>
          <a:p>
            <a:pPr lvl="1"/>
            <a:r>
              <a:rPr lang="en-US" dirty="0"/>
              <a:t>Data parameters, provided to </a:t>
            </a:r>
            <a:r>
              <a:rPr lang="en-US" dirty="0" err="1" smtClean="0"/>
              <a:t>shaders</a:t>
            </a:r>
            <a:endParaRPr lang="en-US" dirty="0" smtClean="0"/>
          </a:p>
          <a:p>
            <a:pPr lvl="1"/>
            <a:r>
              <a:rPr lang="en-US" dirty="0" smtClean="0"/>
              <a:t>Render buffer settings </a:t>
            </a:r>
            <a:endParaRPr lang="en-US" dirty="0"/>
          </a:p>
          <a:p>
            <a:pPr lvl="2"/>
            <a:r>
              <a:rPr lang="en-US" dirty="0" smtClean="0"/>
              <a:t>For example, clear, color, depth, stencil buffers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Rendering a Frame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109631063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>
          <a:xfrm>
            <a:off x="550719" y="1844825"/>
            <a:ext cx="11302833" cy="432102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Tell OpenGL, which vertex buffer (and other buffers) to use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glBindBuffer</a:t>
            </a:r>
            <a:r>
              <a:rPr lang="en-US" dirty="0">
                <a:latin typeface="Courier New"/>
                <a:cs typeface="Courier New"/>
              </a:rPr>
              <a:t>(GL_ARRAY_BUFFER, </a:t>
            </a:r>
            <a:r>
              <a:rPr lang="en-US" dirty="0" err="1" smtClean="0">
                <a:latin typeface="Courier New"/>
                <a:cs typeface="Courier New"/>
              </a:rPr>
              <a:t>vertexbufferName</a:t>
            </a:r>
            <a:r>
              <a:rPr lang="en-US" dirty="0" smtClean="0">
                <a:latin typeface="Courier New"/>
                <a:cs typeface="Courier New"/>
              </a:rPr>
              <a:t>);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QOpenGLBuffer</a:t>
            </a:r>
            <a:r>
              <a:rPr lang="en-US" dirty="0" smtClean="0">
                <a:latin typeface="Courier New"/>
                <a:cs typeface="Courier New"/>
              </a:rPr>
              <a:t>::bind(); // If Qt classes were used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Define the location and data format of the vertex attributes </a:t>
            </a:r>
          </a:p>
          <a:p>
            <a:pPr marL="0" indent="0">
              <a:buNone/>
            </a:pPr>
            <a:r>
              <a:rPr lang="en-US" sz="1900" dirty="0">
                <a:latin typeface="Courier New"/>
                <a:cs typeface="Courier New"/>
              </a:rPr>
              <a:t> </a:t>
            </a:r>
            <a:r>
              <a:rPr lang="en-US" sz="1700" dirty="0" smtClean="0">
                <a:latin typeface="Courier New"/>
                <a:cs typeface="Courier New"/>
              </a:rPr>
              <a:t>    </a:t>
            </a:r>
            <a:r>
              <a:rPr lang="en-US" sz="1700" dirty="0" err="1" smtClean="0">
                <a:latin typeface="Courier New"/>
                <a:cs typeface="Courier New"/>
              </a:rPr>
              <a:t>glVertexAttribPointer</a:t>
            </a:r>
            <a:r>
              <a:rPr lang="en-US" sz="1700" dirty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en-US" sz="1700" dirty="0">
                <a:latin typeface="Courier New"/>
                <a:cs typeface="Courier New"/>
              </a:rPr>
              <a:t>        </a:t>
            </a:r>
            <a:r>
              <a:rPr lang="en-US" sz="1700" dirty="0" err="1">
                <a:latin typeface="Courier New"/>
                <a:cs typeface="Courier New"/>
              </a:rPr>
              <a:t>GLuint</a:t>
            </a:r>
            <a:r>
              <a:rPr lang="en-US" sz="1700" dirty="0">
                <a:latin typeface="Courier New"/>
                <a:cs typeface="Courier New"/>
              </a:rPr>
              <a:t> </a:t>
            </a:r>
            <a:r>
              <a:rPr lang="en-US" sz="1700" dirty="0" err="1">
                <a:latin typeface="Courier New"/>
                <a:cs typeface="Courier New"/>
              </a:rPr>
              <a:t>locationIndex</a:t>
            </a:r>
            <a:r>
              <a:rPr lang="en-US" sz="1700" dirty="0" smtClean="0">
                <a:latin typeface="Courier New"/>
                <a:cs typeface="Courier New"/>
              </a:rPr>
              <a:t>, /</a:t>
            </a:r>
            <a:r>
              <a:rPr lang="en-US" sz="1700" dirty="0">
                <a:latin typeface="Courier New"/>
                <a:cs typeface="Courier New"/>
              </a:rPr>
              <a:t>* attribute location in a </a:t>
            </a:r>
            <a:r>
              <a:rPr lang="en-US" sz="1700" dirty="0" err="1">
                <a:latin typeface="Courier New"/>
                <a:cs typeface="Courier New"/>
              </a:rPr>
              <a:t>shader</a:t>
            </a:r>
            <a:r>
              <a:rPr lang="en-US" sz="1700" dirty="0">
                <a:latin typeface="Courier New"/>
                <a:cs typeface="Courier New"/>
              </a:rPr>
              <a:t> program */</a:t>
            </a:r>
          </a:p>
          <a:p>
            <a:pPr marL="0" indent="0">
              <a:buNone/>
            </a:pPr>
            <a:r>
              <a:rPr lang="tr-TR" sz="1700" dirty="0">
                <a:latin typeface="Courier New"/>
                <a:cs typeface="Courier New"/>
              </a:rPr>
              <a:t>        </a:t>
            </a:r>
            <a:r>
              <a:rPr lang="tr-TR" sz="1700" dirty="0" err="1">
                <a:latin typeface="Courier New"/>
                <a:cs typeface="Courier New"/>
              </a:rPr>
              <a:t>GLint</a:t>
            </a:r>
            <a:r>
              <a:rPr lang="tr-TR" sz="1700" dirty="0">
                <a:latin typeface="Courier New"/>
                <a:cs typeface="Courier New"/>
              </a:rPr>
              <a:t> size, 	</a:t>
            </a:r>
            <a:r>
              <a:rPr lang="tr-TR" sz="1700" dirty="0" smtClean="0">
                <a:latin typeface="Courier New"/>
                <a:cs typeface="Courier New"/>
              </a:rPr>
              <a:t>       </a:t>
            </a:r>
            <a:r>
              <a:rPr lang="tr-TR" sz="1700" dirty="0">
                <a:latin typeface="Courier New"/>
                <a:cs typeface="Courier New"/>
              </a:rPr>
              <a:t> </a:t>
            </a:r>
            <a:r>
              <a:rPr lang="tr-TR" sz="1700" dirty="0" smtClean="0">
                <a:latin typeface="Courier New"/>
                <a:cs typeface="Courier New"/>
              </a:rPr>
              <a:t>/</a:t>
            </a:r>
            <a:r>
              <a:rPr lang="tr-TR" sz="1700" dirty="0">
                <a:latin typeface="Courier New"/>
                <a:cs typeface="Courier New"/>
              </a:rPr>
              <a:t>* NOF </a:t>
            </a:r>
            <a:r>
              <a:rPr lang="tr-TR" sz="1700" dirty="0" err="1">
                <a:latin typeface="Courier New"/>
                <a:cs typeface="Courier New"/>
              </a:rPr>
              <a:t>components</a:t>
            </a:r>
            <a:r>
              <a:rPr lang="tr-TR" sz="1700" dirty="0">
                <a:latin typeface="Courier New"/>
                <a:cs typeface="Courier New"/>
              </a:rPr>
              <a:t> </a:t>
            </a:r>
            <a:r>
              <a:rPr lang="tr-TR" sz="1700" dirty="0" err="1">
                <a:latin typeface="Courier New"/>
                <a:cs typeface="Courier New"/>
              </a:rPr>
              <a:t>per</a:t>
            </a:r>
            <a:r>
              <a:rPr lang="tr-TR" sz="1700" dirty="0">
                <a:latin typeface="Courier New"/>
                <a:cs typeface="Courier New"/>
              </a:rPr>
              <a:t> </a:t>
            </a:r>
            <a:r>
              <a:rPr lang="tr-TR" sz="1700" dirty="0" err="1">
                <a:latin typeface="Courier New"/>
                <a:cs typeface="Courier New"/>
              </a:rPr>
              <a:t>attribute</a:t>
            </a:r>
            <a:r>
              <a:rPr lang="tr-TR" sz="1700" dirty="0">
                <a:latin typeface="Courier New"/>
                <a:cs typeface="Courier New"/>
              </a:rPr>
              <a:t> [1, 4] */                         </a:t>
            </a:r>
          </a:p>
          <a:p>
            <a:pPr marL="0" indent="0">
              <a:buNone/>
            </a:pPr>
            <a:r>
              <a:rPr lang="tr-TR" sz="1700" dirty="0">
                <a:latin typeface="Courier New"/>
                <a:cs typeface="Courier New"/>
              </a:rPr>
              <a:t>        </a:t>
            </a:r>
            <a:r>
              <a:rPr lang="tr-TR" sz="1700" dirty="0" err="1">
                <a:latin typeface="Courier New"/>
                <a:cs typeface="Courier New"/>
              </a:rPr>
              <a:t>GLenum</a:t>
            </a:r>
            <a:r>
              <a:rPr lang="tr-TR" sz="1700" dirty="0">
                <a:latin typeface="Courier New"/>
                <a:cs typeface="Courier New"/>
              </a:rPr>
              <a:t> </a:t>
            </a:r>
            <a:r>
              <a:rPr lang="tr-TR" sz="1700" dirty="0" err="1">
                <a:latin typeface="Courier New"/>
                <a:cs typeface="Courier New"/>
              </a:rPr>
              <a:t>type</a:t>
            </a:r>
            <a:r>
              <a:rPr lang="tr-TR" sz="1700" dirty="0">
                <a:latin typeface="Courier New"/>
                <a:cs typeface="Courier New"/>
              </a:rPr>
              <a:t>,          </a:t>
            </a:r>
            <a:r>
              <a:rPr lang="tr-TR" sz="1700" dirty="0" smtClean="0">
                <a:latin typeface="Courier New"/>
                <a:cs typeface="Courier New"/>
              </a:rPr>
              <a:t>/</a:t>
            </a:r>
            <a:r>
              <a:rPr lang="tr-TR" sz="1700" dirty="0">
                <a:latin typeface="Courier New"/>
                <a:cs typeface="Courier New"/>
              </a:rPr>
              <a:t>* GL_BYTE, GL_FLOAT */</a:t>
            </a:r>
          </a:p>
          <a:p>
            <a:pPr marL="0" indent="0">
              <a:buNone/>
            </a:pPr>
            <a:r>
              <a:rPr lang="en-US" sz="1700" dirty="0">
                <a:latin typeface="Courier New"/>
                <a:cs typeface="Courier New"/>
              </a:rPr>
              <a:t>        </a:t>
            </a:r>
            <a:r>
              <a:rPr lang="en-US" sz="1700" dirty="0" err="1">
                <a:latin typeface="Courier New"/>
                <a:cs typeface="Courier New"/>
              </a:rPr>
              <a:t>Glboolen</a:t>
            </a:r>
            <a:r>
              <a:rPr lang="en-US" sz="1700" dirty="0">
                <a:latin typeface="Courier New"/>
                <a:cs typeface="Courier New"/>
              </a:rPr>
              <a:t> normalized,  </a:t>
            </a:r>
            <a:r>
              <a:rPr lang="en-US" sz="1700" dirty="0" smtClean="0">
                <a:latin typeface="Courier New"/>
                <a:cs typeface="Courier New"/>
              </a:rPr>
              <a:t>/</a:t>
            </a:r>
            <a:r>
              <a:rPr lang="en-US" sz="1700" dirty="0">
                <a:latin typeface="Courier New"/>
                <a:cs typeface="Courier New"/>
              </a:rPr>
              <a:t>* GL_FALSE, GL_TRUE */</a:t>
            </a:r>
          </a:p>
          <a:p>
            <a:pPr marL="0" indent="0">
              <a:buNone/>
            </a:pPr>
            <a:r>
              <a:rPr lang="en-US" sz="1700" dirty="0">
                <a:latin typeface="Courier New"/>
                <a:cs typeface="Courier New"/>
              </a:rPr>
              <a:t>        </a:t>
            </a:r>
            <a:r>
              <a:rPr lang="en-US" sz="1700" dirty="0" err="1">
                <a:latin typeface="Courier New"/>
                <a:cs typeface="Courier New"/>
              </a:rPr>
              <a:t>Glsizei</a:t>
            </a:r>
            <a:r>
              <a:rPr lang="en-US" sz="1700" dirty="0">
                <a:latin typeface="Courier New"/>
                <a:cs typeface="Courier New"/>
              </a:rPr>
              <a:t> stride,       </a:t>
            </a:r>
            <a:r>
              <a:rPr lang="en-US" sz="1700" dirty="0" smtClean="0">
                <a:latin typeface="Courier New"/>
                <a:cs typeface="Courier New"/>
              </a:rPr>
              <a:t>/</a:t>
            </a:r>
            <a:r>
              <a:rPr lang="en-US" sz="1700" dirty="0">
                <a:latin typeface="Courier New"/>
                <a:cs typeface="Courier New"/>
              </a:rPr>
              <a:t>* NOF bytes between attribute values */</a:t>
            </a:r>
          </a:p>
          <a:p>
            <a:pPr marL="0" indent="0">
              <a:buNone/>
            </a:pPr>
            <a:r>
              <a:rPr lang="en-US" sz="1700" dirty="0">
                <a:latin typeface="Courier New"/>
                <a:cs typeface="Courier New"/>
              </a:rPr>
              <a:t>        </a:t>
            </a:r>
            <a:r>
              <a:rPr lang="en-US" sz="1700" dirty="0" err="1">
                <a:latin typeface="Courier New"/>
                <a:cs typeface="Courier New"/>
              </a:rPr>
              <a:t>const</a:t>
            </a:r>
            <a:r>
              <a:rPr lang="en-US" sz="1700" dirty="0">
                <a:latin typeface="Courier New"/>
                <a:cs typeface="Courier New"/>
              </a:rPr>
              <a:t> </a:t>
            </a:r>
            <a:r>
              <a:rPr lang="en-US" sz="1700" dirty="0" err="1">
                <a:latin typeface="Courier New"/>
                <a:cs typeface="Courier New"/>
              </a:rPr>
              <a:t>GLvoid</a:t>
            </a:r>
            <a:r>
              <a:rPr lang="en-US" sz="1700" dirty="0">
                <a:latin typeface="Courier New"/>
                <a:cs typeface="Courier New"/>
              </a:rPr>
              <a:t> *pointer </a:t>
            </a:r>
            <a:r>
              <a:rPr lang="en-US" sz="1700" dirty="0" smtClean="0">
                <a:latin typeface="Courier New"/>
                <a:cs typeface="Courier New"/>
              </a:rPr>
              <a:t>/</a:t>
            </a:r>
            <a:r>
              <a:rPr lang="en-US" sz="1700" dirty="0">
                <a:latin typeface="Courier New"/>
                <a:cs typeface="Courier New"/>
              </a:rPr>
              <a:t>* array buffer offset */</a:t>
            </a:r>
          </a:p>
          <a:p>
            <a:pPr marL="0" indent="0">
              <a:buNone/>
            </a:pPr>
            <a:r>
              <a:rPr lang="en-US" sz="1700" dirty="0">
                <a:latin typeface="Courier New"/>
                <a:cs typeface="Courier New"/>
              </a:rPr>
              <a:t>    );</a:t>
            </a:r>
            <a:endParaRPr lang="en-US" sz="1700" dirty="0" smtClean="0"/>
          </a:p>
          <a:p>
            <a:r>
              <a:rPr lang="en-US" dirty="0" smtClean="0"/>
              <a:t>The location index comes from the </a:t>
            </a:r>
            <a:r>
              <a:rPr lang="en-US" dirty="0" err="1" smtClean="0"/>
              <a:t>shader</a:t>
            </a:r>
            <a:r>
              <a:rPr lang="en-US" dirty="0" smtClean="0"/>
              <a:t> program – let’s look at that later</a:t>
            </a:r>
          </a:p>
          <a:p>
            <a:endParaRPr lang="en-US" dirty="0"/>
          </a:p>
          <a:p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the State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230053293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Enable values to be read from the vertex array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glEnableVertexAttribArray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GLuint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locationIndex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Draw vertices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marL="586130" lvl="1" indent="0">
              <a:buNone/>
            </a:pP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GLvoid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glDrawArrays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</a:t>
            </a:r>
          </a:p>
          <a:p>
            <a:pPr marL="586130" lvl="1" indent="0">
              <a:buNone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dirty="0" err="1">
                <a:latin typeface="Courier New"/>
                <a:cs typeface="Courier New"/>
              </a:rPr>
              <a:t>GLenum</a:t>
            </a:r>
            <a:r>
              <a:rPr lang="en-US" sz="1800" dirty="0">
                <a:latin typeface="Courier New"/>
                <a:cs typeface="Courier New"/>
              </a:rPr>
              <a:t> mode,         </a:t>
            </a:r>
          </a:p>
          <a:p>
            <a:pPr marL="586130" lvl="1" indent="0">
              <a:buNone/>
            </a:pPr>
            <a:r>
              <a:rPr lang="en-US" sz="1800" dirty="0">
                <a:latin typeface="Courier New"/>
                <a:cs typeface="Courier New"/>
              </a:rPr>
              <a:t>	</a:t>
            </a:r>
            <a:r>
              <a:rPr lang="en-US" sz="1800" dirty="0" err="1">
                <a:latin typeface="Courier New"/>
                <a:cs typeface="Courier New"/>
              </a:rPr>
              <a:t>GLint</a:t>
            </a:r>
            <a:r>
              <a:rPr lang="en-US" sz="1800" dirty="0">
                <a:latin typeface="Courier New"/>
                <a:cs typeface="Courier New"/>
              </a:rPr>
              <a:t> first		/* </a:t>
            </a:r>
            <a:r>
              <a:rPr lang="en-US" dirty="0">
                <a:latin typeface="Courier New"/>
                <a:cs typeface="Courier New"/>
              </a:rPr>
              <a:t>Starting index in vertex array </a:t>
            </a:r>
            <a:r>
              <a:rPr lang="en-US" dirty="0" smtClean="0">
                <a:latin typeface="Courier New"/>
                <a:cs typeface="Courier New"/>
              </a:rPr>
              <a:t>data store */</a:t>
            </a:r>
            <a:endParaRPr lang="en-US" dirty="0">
              <a:latin typeface="Courier New"/>
              <a:cs typeface="Courier New"/>
            </a:endParaRPr>
          </a:p>
          <a:p>
            <a:pPr marL="586130" lvl="1" indent="0">
              <a:buNone/>
            </a:pPr>
            <a:r>
              <a:rPr lang="en-US" sz="1800" dirty="0">
                <a:latin typeface="Courier New"/>
                <a:cs typeface="Courier New"/>
              </a:rPr>
              <a:t>	</a:t>
            </a:r>
            <a:r>
              <a:rPr lang="en-US" sz="1800" dirty="0" err="1">
                <a:latin typeface="Courier New"/>
                <a:cs typeface="Courier New"/>
              </a:rPr>
              <a:t>GLsizei</a:t>
            </a:r>
            <a:r>
              <a:rPr lang="en-US" sz="1800" dirty="0">
                <a:latin typeface="Courier New"/>
                <a:cs typeface="Courier New"/>
              </a:rPr>
              <a:t> count) 	/* </a:t>
            </a:r>
            <a:r>
              <a:rPr lang="en-US" dirty="0" smtClean="0">
                <a:latin typeface="Courier New"/>
                <a:cs typeface="Courier New"/>
              </a:rPr>
              <a:t>NOF </a:t>
            </a:r>
            <a:r>
              <a:rPr lang="en-US" dirty="0">
                <a:latin typeface="Courier New"/>
                <a:cs typeface="Courier New"/>
              </a:rPr>
              <a:t>vertices to be </a:t>
            </a:r>
            <a:r>
              <a:rPr lang="en-US" dirty="0" smtClean="0">
                <a:latin typeface="Courier New"/>
                <a:cs typeface="Courier New"/>
              </a:rPr>
              <a:t>drawn */</a:t>
            </a:r>
            <a:endParaRPr lang="en-US" sz="1800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Mode</a:t>
            </a:r>
            <a:endParaRPr lang="en-US" dirty="0"/>
          </a:p>
          <a:p>
            <a:pPr lvl="2"/>
            <a:r>
              <a:rPr lang="en-US" dirty="0">
                <a:latin typeface="Courier New" pitchFamily="49" charset="0"/>
                <a:cs typeface="Courier New" pitchFamily="49" charset="0"/>
              </a:rPr>
              <a:t>GL_POINTS, GL_LINES, GL_LINE_STRIP, GL_LINE_LOOP, GL_TRIANGLES, GL_TRIANGLE_STRIP, GL_TRIANGLE_FAN</a:t>
            </a:r>
          </a:p>
          <a:p>
            <a:endParaRPr lang="en-US" dirty="0" smtClean="0"/>
          </a:p>
          <a:p>
            <a:r>
              <a:rPr lang="en-US" dirty="0" smtClean="0"/>
              <a:t>After drawing make sure the array cannot be used anymore 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glDisableVertexAttribArray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GLuint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locationIndex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Submitting the Rendering Job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30017280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Several items may be called by repeating </a:t>
            </a:r>
            <a:r>
              <a:rPr lang="en-US" dirty="0" err="1" smtClean="0"/>
              <a:t>glDrawArrays</a:t>
            </a:r>
            <a:r>
              <a:rPr lang="en-US" dirty="0" smtClean="0"/>
              <a:t>()</a:t>
            </a:r>
          </a:p>
          <a:p>
            <a:endParaRPr lang="en-US" dirty="0" smtClean="0"/>
          </a:p>
          <a:p>
            <a:r>
              <a:rPr lang="en-US" dirty="0" smtClean="0"/>
              <a:t>Since OpenGL 3, there has been another function to create several instances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glDrawArraysInstanced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GLenum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mode, Glint first, </a:t>
            </a:r>
            <a:r>
              <a:rPr lang="en-US" dirty="0" err="1">
                <a:latin typeface="Courier New"/>
                <a:cs typeface="Courier New"/>
              </a:rPr>
              <a:t>GLsizei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count, </a:t>
            </a:r>
            <a:r>
              <a:rPr lang="en-US" dirty="0" err="1" smtClean="0">
                <a:latin typeface="Courier New"/>
                <a:cs typeface="Courier New"/>
              </a:rPr>
              <a:t>Glsizei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instanceCount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glEnableVertexAttribArray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GLuint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locationIndex</a:t>
            </a:r>
            <a:r>
              <a:rPr lang="en-US" dirty="0" smtClean="0">
                <a:latin typeface="Courier New"/>
                <a:cs typeface="Courier New"/>
              </a:rPr>
              <a:t>);</a:t>
            </a:r>
          </a:p>
          <a:p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Submitting a job with </a:t>
            </a:r>
            <a:r>
              <a:rPr lang="en-US" dirty="0" err="1" smtClean="0"/>
              <a:t>indeces</a:t>
            </a:r>
            <a:r>
              <a:rPr lang="en-US" dirty="0" smtClean="0"/>
              <a:t> </a:t>
            </a:r>
            <a:endParaRPr lang="en-US" sz="2100" dirty="0"/>
          </a:p>
          <a:p>
            <a:pPr marL="586130" lvl="1" indent="0">
              <a:buNone/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GLvoid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glDrawElements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pPr marL="586130" lvl="1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GLenum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mode,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586130" lvl="1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GLsizei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count,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586130" lvl="1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GLenum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			/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 GL_UNSIGNED_BYTE, GL_UNSIGNED_SHORT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586130" lvl="1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GLvoid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 offset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	/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 Element array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offset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Submitting the Rendering Job 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26459507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Submitting the Rendering Job – Example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77956" y="1454213"/>
            <a:ext cx="10993059" cy="46904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-439598"/>
            <a:r>
              <a:rPr lang="en-US" dirty="0"/>
              <a:t>// </a:t>
            </a:r>
            <a:r>
              <a:rPr lang="en-US" dirty="0" err="1"/>
              <a:t>Init</a:t>
            </a:r>
            <a:r>
              <a:rPr lang="en-US" dirty="0"/>
              <a:t> function – after the </a:t>
            </a:r>
            <a:r>
              <a:rPr lang="en-US" dirty="0" err="1"/>
              <a:t>shader</a:t>
            </a:r>
            <a:r>
              <a:rPr lang="en-US" dirty="0"/>
              <a:t> program has been compiled</a:t>
            </a:r>
          </a:p>
          <a:p>
            <a:pPr indent="-439598"/>
            <a:r>
              <a:rPr lang="en-US" dirty="0" err="1"/>
              <a:t>g_resources</a:t>
            </a:r>
            <a:r>
              <a:rPr lang="en-US" dirty="0" err="1">
                <a:solidFill>
                  <a:srgbClr val="000000"/>
                </a:solidFill>
              </a:rPr>
              <a:t>.</a:t>
            </a:r>
            <a:r>
              <a:rPr lang="en-US" dirty="0" err="1">
                <a:solidFill>
                  <a:srgbClr val="800000"/>
                </a:solidFill>
              </a:rPr>
              <a:t>attributes</a:t>
            </a:r>
            <a:r>
              <a:rPr lang="en-US" dirty="0" err="1">
                <a:solidFill>
                  <a:srgbClr val="000000"/>
                </a:solidFill>
              </a:rPr>
              <a:t>.</a:t>
            </a:r>
            <a:r>
              <a:rPr lang="en-US" dirty="0" err="1">
                <a:solidFill>
                  <a:srgbClr val="800000"/>
                </a:solidFill>
              </a:rPr>
              <a:t>position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glGetAttribLocation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/>
              <a:t>g_resources</a:t>
            </a:r>
            <a:r>
              <a:rPr lang="en-US" dirty="0" err="1">
                <a:solidFill>
                  <a:srgbClr val="000000"/>
                </a:solidFill>
              </a:rPr>
              <a:t>.</a:t>
            </a:r>
            <a:r>
              <a:rPr lang="en-US" dirty="0" err="1">
                <a:solidFill>
                  <a:srgbClr val="800000"/>
                </a:solidFill>
              </a:rPr>
              <a:t>program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"position"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</a:p>
          <a:p>
            <a:pPr indent="-439598"/>
            <a:endParaRPr lang="en-US" dirty="0"/>
          </a:p>
          <a:p>
            <a:pPr indent="-439598"/>
            <a:r>
              <a:rPr lang="en-US" dirty="0"/>
              <a:t>// Render function</a:t>
            </a:r>
          </a:p>
          <a:p>
            <a:pPr indent="-439598"/>
            <a:r>
              <a:rPr lang="en-US" dirty="0"/>
              <a:t>static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void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renderFrame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/>
              <a:t>void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/>
              <a:t> </a:t>
            </a:r>
          </a:p>
          <a:p>
            <a:pPr indent="-439598"/>
            <a:r>
              <a:rPr lang="en-US" dirty="0">
                <a:solidFill>
                  <a:srgbClr val="000000"/>
                </a:solidFill>
              </a:rPr>
              <a:t>{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>
                <a:solidFill>
                  <a:srgbClr val="000000"/>
                </a:solidFill>
              </a:rPr>
              <a:t>glBindBuffer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80"/>
                </a:solidFill>
              </a:rPr>
              <a:t>GL_ARRAY_BUFFER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g_resources</a:t>
            </a:r>
            <a:r>
              <a:rPr lang="en-US" dirty="0" err="1">
                <a:solidFill>
                  <a:srgbClr val="000000"/>
                </a:solidFill>
              </a:rPr>
              <a:t>.</a:t>
            </a:r>
            <a:r>
              <a:rPr lang="en-US" dirty="0" err="1">
                <a:solidFill>
                  <a:srgbClr val="800000"/>
                </a:solidFill>
              </a:rPr>
              <a:t>vertex_buffer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  </a:t>
            </a:r>
          </a:p>
          <a:p>
            <a:pPr indent="-439598"/>
            <a:r>
              <a:rPr lang="en-US" dirty="0">
                <a:solidFill>
                  <a:srgbClr val="000000"/>
                </a:solidFill>
              </a:rPr>
              <a:t>    </a:t>
            </a:r>
            <a:r>
              <a:rPr lang="en-US" dirty="0" err="1">
                <a:solidFill>
                  <a:srgbClr val="000000"/>
                </a:solidFill>
              </a:rPr>
              <a:t>glVertexAttribPointer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/>
              <a:t>g_resources</a:t>
            </a:r>
            <a:r>
              <a:rPr lang="en-US" dirty="0" err="1">
                <a:solidFill>
                  <a:srgbClr val="000000"/>
                </a:solidFill>
              </a:rPr>
              <a:t>.</a:t>
            </a:r>
            <a:r>
              <a:rPr lang="en-US" dirty="0" err="1">
                <a:solidFill>
                  <a:srgbClr val="800000"/>
                </a:solidFill>
              </a:rPr>
              <a:t>attributes</a:t>
            </a:r>
            <a:r>
              <a:rPr lang="en-US" dirty="0" err="1">
                <a:solidFill>
                  <a:srgbClr val="000000"/>
                </a:solidFill>
              </a:rPr>
              <a:t>.</a:t>
            </a:r>
            <a:r>
              <a:rPr lang="en-US" dirty="0" err="1">
                <a:solidFill>
                  <a:srgbClr val="800000"/>
                </a:solidFill>
              </a:rPr>
              <a:t>position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GL_FLOAT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GL_FALSE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pPr indent="-439598"/>
            <a:r>
              <a:rPr lang="en-US" dirty="0">
                <a:solidFill>
                  <a:srgbClr val="C0C0C0"/>
                </a:solidFill>
              </a:rPr>
              <a:t>                          </a:t>
            </a:r>
            <a:r>
              <a:rPr lang="en-US" dirty="0" err="1"/>
              <a:t>sizeof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800080"/>
                </a:solidFill>
              </a:rPr>
              <a:t>GLfloat</a:t>
            </a:r>
            <a:r>
              <a:rPr lang="en-US" dirty="0">
                <a:solidFill>
                  <a:srgbClr val="000000"/>
                </a:solidFill>
              </a:rPr>
              <a:t>)*</a:t>
            </a:r>
            <a:r>
              <a:rPr lang="en-US" dirty="0">
                <a:solidFill>
                  <a:srgbClr val="000080"/>
                </a:solidFill>
              </a:rPr>
              <a:t>2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/>
              <a:t>void</a:t>
            </a:r>
            <a:r>
              <a:rPr lang="en-US" dirty="0">
                <a:solidFill>
                  <a:srgbClr val="000000"/>
                </a:solidFill>
              </a:rPr>
              <a:t>*)</a:t>
            </a:r>
            <a:r>
              <a:rPr lang="en-US" dirty="0">
                <a:solidFill>
                  <a:srgbClr val="00008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    </a:t>
            </a:r>
          </a:p>
          <a:p>
            <a:pPr indent="-439598"/>
            <a:r>
              <a:rPr lang="en-US" dirty="0">
                <a:solidFill>
                  <a:srgbClr val="000000"/>
                </a:solidFill>
              </a:rPr>
              <a:t>    </a:t>
            </a:r>
          </a:p>
          <a:p>
            <a:pPr indent="-439598"/>
            <a:r>
              <a:rPr lang="en-US" dirty="0">
                <a:solidFill>
                  <a:srgbClr val="000000"/>
                </a:solidFill>
              </a:rPr>
              <a:t>    </a:t>
            </a:r>
            <a:r>
              <a:rPr lang="en-US" dirty="0" err="1">
                <a:solidFill>
                  <a:srgbClr val="000000"/>
                </a:solidFill>
              </a:rPr>
              <a:t>glEnableVertexAttribArray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/>
              <a:t>g_resources</a:t>
            </a:r>
            <a:r>
              <a:rPr lang="en-US" dirty="0" err="1">
                <a:solidFill>
                  <a:srgbClr val="000000"/>
                </a:solidFill>
              </a:rPr>
              <a:t>.</a:t>
            </a:r>
            <a:r>
              <a:rPr lang="en-US" dirty="0" err="1">
                <a:solidFill>
                  <a:srgbClr val="800000"/>
                </a:solidFill>
              </a:rPr>
              <a:t>attributes</a:t>
            </a:r>
            <a:r>
              <a:rPr lang="en-US" dirty="0" err="1">
                <a:solidFill>
                  <a:srgbClr val="000000"/>
                </a:solidFill>
              </a:rPr>
              <a:t>.</a:t>
            </a:r>
            <a:r>
              <a:rPr lang="en-US" dirty="0" err="1">
                <a:solidFill>
                  <a:srgbClr val="800000"/>
                </a:solidFill>
              </a:rPr>
              <a:t>position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</a:p>
          <a:p>
            <a:pPr indent="-439598"/>
            <a:r>
              <a:rPr lang="en-US" dirty="0">
                <a:solidFill>
                  <a:srgbClr val="000000"/>
                </a:solidFill>
              </a:rPr>
              <a:t>    </a:t>
            </a:r>
            <a:r>
              <a:rPr lang="en-US" dirty="0" err="1">
                <a:solidFill>
                  <a:srgbClr val="000000"/>
                </a:solidFill>
              </a:rPr>
              <a:t>glDrawArrays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80"/>
                </a:solidFill>
              </a:rPr>
              <a:t>GL_TRIANGLES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4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</a:p>
          <a:p>
            <a:pPr indent="-439598"/>
            <a:r>
              <a:rPr lang="en-US" dirty="0">
                <a:solidFill>
                  <a:srgbClr val="000000"/>
                </a:solidFill>
              </a:rPr>
              <a:t>    </a:t>
            </a:r>
            <a:r>
              <a:rPr lang="en-US" dirty="0" err="1">
                <a:solidFill>
                  <a:srgbClr val="000000"/>
                </a:solidFill>
              </a:rPr>
              <a:t>glDisableVertexAttribArray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/>
              <a:t>g_resources</a:t>
            </a:r>
            <a:r>
              <a:rPr lang="en-US" dirty="0" err="1">
                <a:solidFill>
                  <a:srgbClr val="000000"/>
                </a:solidFill>
              </a:rPr>
              <a:t>.</a:t>
            </a:r>
            <a:r>
              <a:rPr lang="en-US" dirty="0" err="1">
                <a:solidFill>
                  <a:srgbClr val="800000"/>
                </a:solidFill>
              </a:rPr>
              <a:t>attributes</a:t>
            </a:r>
            <a:r>
              <a:rPr lang="en-US" dirty="0" err="1">
                <a:solidFill>
                  <a:srgbClr val="000000"/>
                </a:solidFill>
              </a:rPr>
              <a:t>.</a:t>
            </a:r>
            <a:r>
              <a:rPr lang="en-US" dirty="0" err="1">
                <a:solidFill>
                  <a:srgbClr val="800000"/>
                </a:solidFill>
              </a:rPr>
              <a:t>position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</a:p>
          <a:p>
            <a:pPr indent="-439598"/>
            <a:endParaRPr lang="en-US" dirty="0"/>
          </a:p>
          <a:p>
            <a:pPr indent="-439598"/>
            <a:r>
              <a:rPr lang="en-US" dirty="0"/>
              <a:t>    // or using </a:t>
            </a:r>
            <a:r>
              <a:rPr lang="en-US" dirty="0" err="1"/>
              <a:t>indeces</a:t>
            </a:r>
            <a:r>
              <a:rPr lang="en-US" dirty="0"/>
              <a:t> – preferred </a:t>
            </a:r>
          </a:p>
          <a:p>
            <a:pPr indent="-439598"/>
            <a:r>
              <a:rPr lang="en-US" dirty="0">
                <a:solidFill>
                  <a:srgbClr val="000000"/>
                </a:solidFill>
              </a:rPr>
              <a:t>    </a:t>
            </a:r>
            <a:r>
              <a:rPr lang="en-US" dirty="0" err="1">
                <a:solidFill>
                  <a:srgbClr val="000000"/>
                </a:solidFill>
              </a:rPr>
              <a:t>glBindBuffer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80"/>
                </a:solidFill>
              </a:rPr>
              <a:t>GL_ELEMENT_ARRAY_BUFFER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g_resources</a:t>
            </a:r>
            <a:r>
              <a:rPr lang="en-US" dirty="0" err="1">
                <a:solidFill>
                  <a:srgbClr val="000000"/>
                </a:solidFill>
              </a:rPr>
              <a:t>.</a:t>
            </a:r>
            <a:r>
              <a:rPr lang="en-US" dirty="0" err="1">
                <a:solidFill>
                  <a:srgbClr val="800000"/>
                </a:solidFill>
              </a:rPr>
              <a:t>element_buffer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</a:p>
          <a:p>
            <a:pPr indent="-439598"/>
            <a:r>
              <a:rPr lang="en-US" dirty="0">
                <a:solidFill>
                  <a:srgbClr val="000000"/>
                </a:solidFill>
              </a:rPr>
              <a:t>    </a:t>
            </a:r>
            <a:r>
              <a:rPr lang="en-US" dirty="0" err="1">
                <a:solidFill>
                  <a:srgbClr val="000000"/>
                </a:solidFill>
              </a:rPr>
              <a:t>glDrawElements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80"/>
                </a:solidFill>
              </a:rPr>
              <a:t>GL_TRIANGLE_STRIP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4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GL_UNSIGNED_SHORT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/>
              <a:t>void</a:t>
            </a:r>
            <a:r>
              <a:rPr lang="en-US" dirty="0">
                <a:solidFill>
                  <a:srgbClr val="000000"/>
                </a:solidFill>
              </a:rPr>
              <a:t>*)</a:t>
            </a:r>
            <a:r>
              <a:rPr lang="en-US" dirty="0">
                <a:solidFill>
                  <a:srgbClr val="00008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>
                <a:solidFill>
                  <a:srgbClr val="000000"/>
                </a:solidFill>
              </a:rPr>
              <a:t>glDisableVertexAttribArray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/>
              <a:t>g_resources</a:t>
            </a:r>
            <a:r>
              <a:rPr lang="en-US" dirty="0" err="1">
                <a:solidFill>
                  <a:srgbClr val="000000"/>
                </a:solidFill>
              </a:rPr>
              <a:t>.</a:t>
            </a:r>
            <a:r>
              <a:rPr lang="en-US" dirty="0" err="1">
                <a:solidFill>
                  <a:srgbClr val="800000"/>
                </a:solidFill>
              </a:rPr>
              <a:t>attributes</a:t>
            </a:r>
            <a:r>
              <a:rPr lang="en-US" dirty="0" err="1">
                <a:solidFill>
                  <a:srgbClr val="000000"/>
                </a:solidFill>
              </a:rPr>
              <a:t>.</a:t>
            </a:r>
            <a:r>
              <a:rPr lang="en-US" dirty="0" err="1">
                <a:solidFill>
                  <a:srgbClr val="800000"/>
                </a:solidFill>
              </a:rPr>
              <a:t>position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</a:p>
          <a:p>
            <a:pPr indent="-439598"/>
            <a:r>
              <a:rPr lang="en-US" dirty="0">
                <a:solidFill>
                  <a:srgbClr val="000000"/>
                </a:solidFill>
              </a:rPr>
              <a:t>}</a:t>
            </a:r>
            <a:r>
              <a:rPr lang="en-US" dirty="0"/>
              <a:t> 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228119692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50720" y="1844825"/>
            <a:ext cx="7343425" cy="4321025"/>
          </a:xfrm>
        </p:spPr>
        <p:txBody>
          <a:bodyPr/>
          <a:lstStyle/>
          <a:p>
            <a:pPr>
              <a:defRPr/>
            </a:pPr>
            <a:r>
              <a:rPr lang="en-US" dirty="0"/>
              <a:t>Know different options of using 3D graphics in Qt 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Learn 3D-related Qt modules </a:t>
            </a:r>
          </a:p>
          <a:p>
            <a:pPr lvl="1"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To be able to start or continue serious 3D graphics development with Qt framework using C++ or Qt Quick </a:t>
            </a:r>
          </a:p>
          <a:p>
            <a:pPr indent="0">
              <a:buNone/>
            </a:pPr>
            <a:endParaRPr lang="en-US" dirty="0"/>
          </a:p>
          <a:p>
            <a:pPr indent="0">
              <a:buNone/>
            </a:pPr>
            <a:endParaRPr lang="en-US" dirty="0"/>
          </a:p>
          <a:p>
            <a:pPr indent="0">
              <a:buNone/>
            </a:pPr>
            <a:endParaRPr lang="en-US" dirty="0"/>
          </a:p>
          <a:p>
            <a:r>
              <a:rPr lang="en-US" dirty="0"/>
              <a:t>Any questions at any point – please do not hesitate to ask!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D178-98AA-4574-9EAA-8EB007C5517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pic>
        <p:nvPicPr>
          <p:cNvPr id="7" name="Picture 2" descr="C:\Users\tipyssys\AppData\Local\Microsoft\Windows\Temporary Internet Files\Content.IE5\ZF25F942\MC900056116[1].wmf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983" y="1628802"/>
            <a:ext cx="2859853" cy="22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182226954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>
          <a:xfrm>
            <a:off x="550720" y="1844825"/>
            <a:ext cx="6872725" cy="432102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Model space</a:t>
            </a:r>
          </a:p>
          <a:p>
            <a:pPr lvl="1"/>
            <a:r>
              <a:rPr lang="en-US" dirty="0" smtClean="0"/>
              <a:t>Your model untransformed coordinates </a:t>
            </a:r>
          </a:p>
          <a:p>
            <a:endParaRPr lang="en-US" dirty="0" smtClean="0"/>
          </a:p>
          <a:p>
            <a:r>
              <a:rPr lang="en-US" dirty="0" smtClean="0"/>
              <a:t>World space</a:t>
            </a:r>
          </a:p>
          <a:p>
            <a:pPr lvl="1"/>
            <a:r>
              <a:rPr lang="en-US" dirty="0" smtClean="0"/>
              <a:t>Transformed model coordinates </a:t>
            </a:r>
          </a:p>
          <a:p>
            <a:pPr lvl="1"/>
            <a:r>
              <a:rPr lang="en-US" dirty="0" smtClean="0"/>
              <a:t>Transformations applied in </a:t>
            </a:r>
            <a:r>
              <a:rPr lang="en-US" dirty="0" err="1" smtClean="0"/>
              <a:t>shaders</a:t>
            </a:r>
            <a:r>
              <a:rPr lang="en-US" dirty="0" smtClean="0"/>
              <a:t> with transformation matrices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We will use </a:t>
            </a:r>
            <a:r>
              <a:rPr lang="en-US" dirty="0" err="1" smtClean="0">
                <a:latin typeface="Courier New"/>
                <a:cs typeface="Courier New"/>
              </a:rPr>
              <a:t>QMatrix</a:t>
            </a:r>
            <a:r>
              <a:rPr lang="en-US" dirty="0" smtClean="0"/>
              <a:t> classes for transformations</a:t>
            </a:r>
          </a:p>
          <a:p>
            <a:pPr lvl="1"/>
            <a:r>
              <a:rPr lang="en-US" dirty="0" smtClean="0"/>
              <a:t>Reset – set matrix to identity matrix</a:t>
            </a:r>
          </a:p>
          <a:p>
            <a:pPr lvl="1"/>
            <a:r>
              <a:rPr lang="en-US" dirty="0" smtClean="0"/>
              <a:t>Rotate, scale, translate</a:t>
            </a:r>
          </a:p>
          <a:p>
            <a:pPr lvl="1"/>
            <a:endParaRPr lang="en-US" dirty="0"/>
          </a:p>
          <a:p>
            <a:r>
              <a:rPr lang="en-US" dirty="0" smtClean="0"/>
              <a:t>Pay attention to the order of transformations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translation * rotation * scale * vertex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Model, View, Projection Spaces </a:t>
            </a:r>
            <a:endParaRPr lang="en-US" dirty="0"/>
          </a:p>
        </p:txBody>
      </p:sp>
      <p:cxnSp>
        <p:nvCxnSpPr>
          <p:cNvPr id="45" name="Straight Connector 44"/>
          <p:cNvCxnSpPr/>
          <p:nvPr/>
        </p:nvCxnSpPr>
        <p:spPr>
          <a:xfrm flipH="1">
            <a:off x="7586905" y="2078676"/>
            <a:ext cx="2538774" cy="1431780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7961238" y="2836336"/>
            <a:ext cx="3448794" cy="789923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9514254" y="2437239"/>
            <a:ext cx="1881055" cy="399097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0125680" y="2078676"/>
            <a:ext cx="1865257" cy="35856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11395310" y="2437239"/>
            <a:ext cx="595626" cy="399097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9528977" y="3748983"/>
            <a:ext cx="1881055" cy="399097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514253" y="2437236"/>
            <a:ext cx="0" cy="1311744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1395307" y="2836333"/>
            <a:ext cx="0" cy="1311744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7946189" y="3310907"/>
            <a:ext cx="638614" cy="194592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7961237" y="3321564"/>
            <a:ext cx="0" cy="427416"/>
          </a:xfrm>
          <a:prstGeom prst="line">
            <a:avLst/>
          </a:prstGeom>
          <a:ln w="127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7961237" y="3902607"/>
            <a:ext cx="3412399" cy="227755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8567660" y="3471354"/>
            <a:ext cx="0" cy="489458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7961238" y="3748980"/>
            <a:ext cx="1553017" cy="0"/>
          </a:xfrm>
          <a:prstGeom prst="line">
            <a:avLst/>
          </a:prstGeom>
          <a:ln w="127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11990936" y="2421287"/>
            <a:ext cx="0" cy="1912591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 flipV="1">
            <a:off x="11395312" y="4138300"/>
            <a:ext cx="595623" cy="195576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7589493" y="3510456"/>
            <a:ext cx="14604" cy="264816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7604542" y="3505501"/>
            <a:ext cx="356696" cy="120757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946192" y="3748981"/>
            <a:ext cx="621471" cy="211832"/>
          </a:xfrm>
          <a:prstGeom prst="line">
            <a:avLst/>
          </a:prstGeom>
          <a:ln w="127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7961237" y="3626867"/>
            <a:ext cx="0" cy="275738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7589493" y="3775275"/>
            <a:ext cx="356696" cy="120757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9514253" y="1905000"/>
            <a:ext cx="0" cy="532236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7970780" y="2764891"/>
            <a:ext cx="0" cy="532236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8212158" y="3626869"/>
            <a:ext cx="13989" cy="1209629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10457849" y="3355998"/>
            <a:ext cx="13991" cy="1480498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8226147" y="4568197"/>
            <a:ext cx="2231703" cy="3832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154"/>
              </a:lnSpc>
            </a:pPr>
            <a:r>
              <a:rPr lang="en-US" spc="-38" dirty="0">
                <a:cs typeface="Open Sans Light"/>
              </a:rPr>
              <a:t>Depth of field</a:t>
            </a:r>
          </a:p>
        </p:txBody>
      </p:sp>
      <p:cxnSp>
        <p:nvCxnSpPr>
          <p:cNvPr id="70" name="Straight Connector 69"/>
          <p:cNvCxnSpPr/>
          <p:nvPr/>
        </p:nvCxnSpPr>
        <p:spPr>
          <a:xfrm flipH="1">
            <a:off x="9514255" y="2078677"/>
            <a:ext cx="611426" cy="342608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7604542" y="3321567"/>
            <a:ext cx="356696" cy="183935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7961237" y="3471356"/>
            <a:ext cx="585767" cy="155513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7946189" y="3902606"/>
            <a:ext cx="600816" cy="58207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0125679" y="2132055"/>
            <a:ext cx="332169" cy="3832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154"/>
              </a:lnSpc>
            </a:pPr>
            <a:r>
              <a:rPr lang="en-US" spc="-38" dirty="0">
                <a:solidFill>
                  <a:srgbClr val="FF0000"/>
                </a:solidFill>
                <a:cs typeface="Open Sans Light"/>
              </a:rPr>
              <a:t>C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0398775" y="2188983"/>
            <a:ext cx="332169" cy="3832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154"/>
              </a:lnSpc>
            </a:pPr>
            <a:r>
              <a:rPr lang="en-US" spc="-38" dirty="0">
                <a:solidFill>
                  <a:srgbClr val="FF0000"/>
                </a:solidFill>
                <a:cs typeface="Open Sans Light"/>
              </a:rPr>
              <a:t>L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0671869" y="2245911"/>
            <a:ext cx="332169" cy="3832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154"/>
              </a:lnSpc>
            </a:pPr>
            <a:r>
              <a:rPr lang="en-US" spc="-38" dirty="0">
                <a:solidFill>
                  <a:srgbClr val="FF0000"/>
                </a:solidFill>
                <a:cs typeface="Open Sans Light"/>
              </a:rPr>
              <a:t>I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0944966" y="2302839"/>
            <a:ext cx="332169" cy="3832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154"/>
              </a:lnSpc>
            </a:pPr>
            <a:r>
              <a:rPr lang="en-US" spc="-38" dirty="0">
                <a:solidFill>
                  <a:srgbClr val="FF0000"/>
                </a:solidFill>
                <a:cs typeface="Open Sans Light"/>
              </a:rPr>
              <a:t>P</a:t>
            </a:r>
          </a:p>
        </p:txBody>
      </p:sp>
      <p:sp>
        <p:nvSpPr>
          <p:cNvPr id="78" name="Arc 77"/>
          <p:cNvSpPr/>
          <p:nvPr/>
        </p:nvSpPr>
        <p:spPr>
          <a:xfrm>
            <a:off x="8169272" y="3074480"/>
            <a:ext cx="755464" cy="659446"/>
          </a:xfrm>
          <a:prstGeom prst="arc">
            <a:avLst>
              <a:gd name="adj1" fmla="val 18814023"/>
              <a:gd name="adj2" fmla="val 4664152"/>
            </a:avLst>
          </a:prstGeom>
          <a:ln w="12700" cmpd="sng"/>
          <a:effectLst/>
          <a:scene3d>
            <a:camera prst="orthographicFront">
              <a:rot lat="9600000" lon="0" rev="18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17226" tIns="58613" rIns="117226" bIns="58613"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8542834" y="2887435"/>
            <a:ext cx="678226" cy="3832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154"/>
              </a:lnSpc>
            </a:pPr>
            <a:r>
              <a:rPr lang="en-US" spc="-38" dirty="0">
                <a:cs typeface="Open Sans Light"/>
              </a:rPr>
              <a:t>FOV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050507" y="2016203"/>
            <a:ext cx="988122" cy="15889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154"/>
              </a:lnSpc>
            </a:pPr>
            <a:r>
              <a:rPr lang="en-US" sz="1500" spc="-38" dirty="0">
                <a:cs typeface="Open Sans Light"/>
              </a:rPr>
              <a:t>Near plane [ {-1, .1, 1}, {1, 1, 1}]</a:t>
            </a:r>
          </a:p>
          <a:p>
            <a:pPr>
              <a:lnSpc>
                <a:spcPts val="3154"/>
              </a:lnSpc>
            </a:pPr>
            <a:endParaRPr lang="en-US" sz="1500" spc="-38" dirty="0">
              <a:cs typeface="Open Sans Light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8470059" y="1196752"/>
            <a:ext cx="1944833" cy="78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154"/>
              </a:lnSpc>
            </a:pPr>
            <a:r>
              <a:rPr lang="en-US" sz="1500" spc="-38" dirty="0">
                <a:cs typeface="Open Sans Light"/>
              </a:rPr>
              <a:t>Far plane  </a:t>
            </a:r>
            <a:r>
              <a:rPr lang="en-US" sz="1500" spc="-38" dirty="0" smtClean="0">
                <a:cs typeface="Open Sans Light"/>
              </a:rPr>
              <a:t>[ </a:t>
            </a:r>
            <a:r>
              <a:rPr lang="en-US" sz="1500" spc="-38" dirty="0">
                <a:cs typeface="Open Sans Light"/>
              </a:rPr>
              <a:t>{-1, -1, -1</a:t>
            </a:r>
            <a:r>
              <a:rPr lang="en-US" sz="1500" spc="-38" dirty="0" smtClean="0">
                <a:cs typeface="Open Sans Light"/>
              </a:rPr>
              <a:t>} , </a:t>
            </a:r>
            <a:r>
              <a:rPr lang="en-US" sz="1500" spc="-38" dirty="0">
                <a:cs typeface="Open Sans Light"/>
              </a:rPr>
              <a:t>{1, 1, -1}]</a:t>
            </a:r>
          </a:p>
        </p:txBody>
      </p:sp>
      <p:sp>
        <p:nvSpPr>
          <p:cNvPr id="4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8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3266630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>
          <a:xfrm>
            <a:off x="550720" y="1844825"/>
            <a:ext cx="7055467" cy="432102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View space</a:t>
            </a:r>
          </a:p>
          <a:p>
            <a:pPr lvl="1"/>
            <a:r>
              <a:rPr lang="en-US" dirty="0" smtClean="0"/>
              <a:t>Defines the location of a camera</a:t>
            </a:r>
          </a:p>
          <a:p>
            <a:pPr lvl="1"/>
            <a:r>
              <a:rPr lang="en-US" dirty="0" smtClean="0"/>
              <a:t>By default at the center of the model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endParaRPr lang="en-US" dirty="0"/>
          </a:p>
          <a:p>
            <a:r>
              <a:rPr lang="en-US" dirty="0" smtClean="0"/>
              <a:t>Projection space</a:t>
            </a:r>
          </a:p>
          <a:p>
            <a:pPr lvl="1"/>
            <a:r>
              <a:rPr lang="en-US" dirty="0" smtClean="0"/>
              <a:t>Space between and including near and far planes</a:t>
            </a:r>
          </a:p>
          <a:p>
            <a:pPr lvl="1"/>
            <a:r>
              <a:rPr lang="en-US" dirty="0" smtClean="0"/>
              <a:t>Model coordinates are mapped to the projection space taken into account the distance</a:t>
            </a:r>
          </a:p>
          <a:p>
            <a:pPr lvl="1"/>
            <a:r>
              <a:rPr lang="en-US" sz="1500" dirty="0">
                <a:latin typeface="Courier New"/>
                <a:cs typeface="Courier New"/>
              </a:rPr>
              <a:t>QMatrix4x4::perspective(float </a:t>
            </a:r>
            <a:r>
              <a:rPr lang="en-US" sz="1500" dirty="0" err="1">
                <a:latin typeface="Courier New"/>
                <a:cs typeface="Courier New"/>
              </a:rPr>
              <a:t>verticalAngle</a:t>
            </a:r>
            <a:r>
              <a:rPr lang="en-US" sz="1500" dirty="0">
                <a:latin typeface="Courier New"/>
                <a:cs typeface="Courier New"/>
              </a:rPr>
              <a:t>, float </a:t>
            </a:r>
            <a:r>
              <a:rPr lang="en-US" sz="1500" dirty="0" err="1">
                <a:latin typeface="Courier New"/>
                <a:cs typeface="Courier New"/>
              </a:rPr>
              <a:t>aspectRation</a:t>
            </a:r>
            <a:r>
              <a:rPr lang="en-US" sz="1500" dirty="0">
                <a:latin typeface="Courier New"/>
                <a:cs typeface="Courier New"/>
              </a:rPr>
              <a:t>, float </a:t>
            </a:r>
            <a:r>
              <a:rPr lang="en-US" sz="1500" dirty="0" err="1">
                <a:latin typeface="Courier New"/>
                <a:cs typeface="Courier New"/>
              </a:rPr>
              <a:t>nearPlane</a:t>
            </a:r>
            <a:r>
              <a:rPr lang="en-US" sz="1500" dirty="0">
                <a:latin typeface="Courier New"/>
                <a:cs typeface="Courier New"/>
              </a:rPr>
              <a:t>, float </a:t>
            </a:r>
            <a:r>
              <a:rPr lang="en-US" sz="1500" dirty="0" err="1">
                <a:latin typeface="Courier New"/>
                <a:cs typeface="Courier New"/>
              </a:rPr>
              <a:t>farPlane</a:t>
            </a:r>
            <a:r>
              <a:rPr lang="en-US" sz="1500" dirty="0">
                <a:latin typeface="Courier New"/>
                <a:cs typeface="Courier New"/>
              </a:rPr>
              <a:t>)</a:t>
            </a:r>
          </a:p>
          <a:p>
            <a:pPr lvl="1"/>
            <a:r>
              <a:rPr lang="en-US" sz="1500" dirty="0">
                <a:latin typeface="Courier New"/>
                <a:cs typeface="Courier New"/>
              </a:rPr>
              <a:t>QMatrix4x4::</a:t>
            </a:r>
            <a:r>
              <a:rPr lang="en-US" sz="1500" dirty="0" err="1">
                <a:latin typeface="Courier New"/>
                <a:cs typeface="Courier New"/>
              </a:rPr>
              <a:t>ortho</a:t>
            </a:r>
            <a:r>
              <a:rPr lang="en-US" sz="1500" dirty="0">
                <a:latin typeface="Courier New"/>
                <a:cs typeface="Courier New"/>
              </a:rPr>
              <a:t>(float left, …, float </a:t>
            </a:r>
            <a:r>
              <a:rPr lang="en-US" sz="1500" dirty="0" err="1">
                <a:latin typeface="Courier New"/>
                <a:cs typeface="Courier New"/>
              </a:rPr>
              <a:t>farPlane</a:t>
            </a:r>
            <a:r>
              <a:rPr lang="en-US" sz="1500" dirty="0">
                <a:latin typeface="Courier New"/>
                <a:cs typeface="Courier New"/>
              </a:rPr>
              <a:t>);</a:t>
            </a:r>
          </a:p>
          <a:p>
            <a:pPr lvl="1"/>
            <a:endParaRPr lang="en-US" dirty="0"/>
          </a:p>
          <a:p>
            <a:r>
              <a:rPr lang="en-US" dirty="0" smtClean="0"/>
              <a:t>Finally, all transformations applied in the vertex </a:t>
            </a:r>
            <a:r>
              <a:rPr lang="en-US" dirty="0" err="1" smtClean="0"/>
              <a:t>shader</a:t>
            </a:r>
            <a:endParaRPr lang="en-US" dirty="0" smtClean="0"/>
          </a:p>
          <a:p>
            <a:pPr lvl="1"/>
            <a:r>
              <a:rPr lang="en-US" dirty="0">
                <a:latin typeface="Courier New"/>
                <a:cs typeface="Courier New"/>
              </a:rPr>
              <a:t>p</a:t>
            </a:r>
            <a:r>
              <a:rPr lang="en-US" dirty="0" smtClean="0">
                <a:latin typeface="Courier New"/>
                <a:cs typeface="Courier New"/>
              </a:rPr>
              <a:t>rojection * model-view * vertex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Model, View, Projection Spaces 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7586905" y="2078676"/>
            <a:ext cx="2538774" cy="1431780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7961238" y="2836336"/>
            <a:ext cx="3448794" cy="789923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9514254" y="2437239"/>
            <a:ext cx="1881055" cy="399097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0125680" y="2078676"/>
            <a:ext cx="1865257" cy="35856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11395310" y="2437239"/>
            <a:ext cx="595626" cy="399097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528977" y="3748983"/>
            <a:ext cx="1881055" cy="399097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514253" y="2437236"/>
            <a:ext cx="0" cy="1311744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1395307" y="2836333"/>
            <a:ext cx="0" cy="1311744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946189" y="3310907"/>
            <a:ext cx="638614" cy="194592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961237" y="3321564"/>
            <a:ext cx="0" cy="427416"/>
          </a:xfrm>
          <a:prstGeom prst="line">
            <a:avLst/>
          </a:prstGeom>
          <a:ln w="127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7961237" y="3902607"/>
            <a:ext cx="3412399" cy="227755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567660" y="3471354"/>
            <a:ext cx="0" cy="489458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961238" y="3748980"/>
            <a:ext cx="1553017" cy="0"/>
          </a:xfrm>
          <a:prstGeom prst="line">
            <a:avLst/>
          </a:prstGeom>
          <a:ln w="127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1990936" y="2421287"/>
            <a:ext cx="0" cy="1912591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11395312" y="4138300"/>
            <a:ext cx="595623" cy="195576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7589493" y="3510456"/>
            <a:ext cx="14604" cy="264816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604542" y="3505501"/>
            <a:ext cx="356696" cy="120757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946192" y="3748981"/>
            <a:ext cx="621471" cy="211832"/>
          </a:xfrm>
          <a:prstGeom prst="line">
            <a:avLst/>
          </a:prstGeom>
          <a:ln w="127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961237" y="3626867"/>
            <a:ext cx="0" cy="275738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589493" y="3775275"/>
            <a:ext cx="356696" cy="120757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9514253" y="1905000"/>
            <a:ext cx="0" cy="532236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7970780" y="2764891"/>
            <a:ext cx="0" cy="532236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8212158" y="3626869"/>
            <a:ext cx="13989" cy="1209629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10457849" y="3355998"/>
            <a:ext cx="13991" cy="1480498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226147" y="4568197"/>
            <a:ext cx="2231703" cy="3832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154"/>
              </a:lnSpc>
            </a:pPr>
            <a:r>
              <a:rPr lang="en-US" spc="-38" dirty="0">
                <a:cs typeface="Open Sans Light"/>
              </a:rPr>
              <a:t>Depth of field</a:t>
            </a: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9514255" y="2078677"/>
            <a:ext cx="611426" cy="342608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7604542" y="3321567"/>
            <a:ext cx="356696" cy="183935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7961237" y="3471356"/>
            <a:ext cx="585767" cy="155513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946189" y="3902606"/>
            <a:ext cx="600816" cy="58207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0125679" y="2132055"/>
            <a:ext cx="332169" cy="3832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154"/>
              </a:lnSpc>
            </a:pPr>
            <a:r>
              <a:rPr lang="en-US" spc="-38" dirty="0">
                <a:solidFill>
                  <a:srgbClr val="FF0000"/>
                </a:solidFill>
                <a:cs typeface="Open Sans Light"/>
              </a:rPr>
              <a:t>C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0398775" y="2188983"/>
            <a:ext cx="332169" cy="3832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154"/>
              </a:lnSpc>
            </a:pPr>
            <a:r>
              <a:rPr lang="en-US" spc="-38" dirty="0">
                <a:solidFill>
                  <a:srgbClr val="FF0000"/>
                </a:solidFill>
                <a:cs typeface="Open Sans Light"/>
              </a:rPr>
              <a:t>L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671869" y="2245911"/>
            <a:ext cx="332169" cy="3832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154"/>
              </a:lnSpc>
            </a:pPr>
            <a:r>
              <a:rPr lang="en-US" spc="-38" dirty="0">
                <a:solidFill>
                  <a:srgbClr val="FF0000"/>
                </a:solidFill>
                <a:cs typeface="Open Sans Light"/>
              </a:rPr>
              <a:t>I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944966" y="2302839"/>
            <a:ext cx="332169" cy="3832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154"/>
              </a:lnSpc>
            </a:pPr>
            <a:r>
              <a:rPr lang="en-US" spc="-38" dirty="0">
                <a:solidFill>
                  <a:srgbClr val="FF0000"/>
                </a:solidFill>
                <a:cs typeface="Open Sans Light"/>
              </a:rPr>
              <a:t>P</a:t>
            </a:r>
          </a:p>
        </p:txBody>
      </p:sp>
      <p:sp>
        <p:nvSpPr>
          <p:cNvPr id="42" name="Arc 41"/>
          <p:cNvSpPr/>
          <p:nvPr/>
        </p:nvSpPr>
        <p:spPr>
          <a:xfrm>
            <a:off x="8169272" y="3074480"/>
            <a:ext cx="755464" cy="659446"/>
          </a:xfrm>
          <a:prstGeom prst="arc">
            <a:avLst>
              <a:gd name="adj1" fmla="val 18814023"/>
              <a:gd name="adj2" fmla="val 4664152"/>
            </a:avLst>
          </a:prstGeom>
          <a:ln w="12700" cmpd="sng"/>
          <a:effectLst/>
          <a:scene3d>
            <a:camera prst="orthographicFront">
              <a:rot lat="9600000" lon="0" rev="18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17226" tIns="58613" rIns="117226" bIns="58613"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8542834" y="2887435"/>
            <a:ext cx="678226" cy="3832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154"/>
              </a:lnSpc>
            </a:pPr>
            <a:r>
              <a:rPr lang="en-US" spc="-38" dirty="0">
                <a:cs typeface="Open Sans Light"/>
              </a:rPr>
              <a:t>FOV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050507" y="2016203"/>
            <a:ext cx="988122" cy="15889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154"/>
              </a:lnSpc>
            </a:pPr>
            <a:r>
              <a:rPr lang="en-US" sz="1500" spc="-38" dirty="0">
                <a:cs typeface="Open Sans Light"/>
              </a:rPr>
              <a:t>Near plane [ {-1, .1, 1}, {1, 1, 1}]</a:t>
            </a:r>
          </a:p>
          <a:p>
            <a:pPr>
              <a:lnSpc>
                <a:spcPts val="3154"/>
              </a:lnSpc>
            </a:pPr>
            <a:endParaRPr lang="en-US" sz="1500" spc="-38" dirty="0">
              <a:cs typeface="Open Sans Ligh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470059" y="1196752"/>
            <a:ext cx="1831600" cy="78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154"/>
              </a:lnSpc>
            </a:pPr>
            <a:r>
              <a:rPr lang="en-US" sz="1500" spc="-38" dirty="0">
                <a:cs typeface="Open Sans Light"/>
              </a:rPr>
              <a:t>Far plane  </a:t>
            </a:r>
            <a:r>
              <a:rPr lang="en-US" sz="1500" spc="-38" dirty="0" smtClean="0">
                <a:cs typeface="Open Sans Light"/>
              </a:rPr>
              <a:t>[ </a:t>
            </a:r>
            <a:r>
              <a:rPr lang="en-US" sz="1500" spc="-38" dirty="0">
                <a:cs typeface="Open Sans Light"/>
              </a:rPr>
              <a:t>{-1, -1, -1}, {1, 1, -1}]</a:t>
            </a:r>
          </a:p>
        </p:txBody>
      </p:sp>
      <p:sp>
        <p:nvSpPr>
          <p:cNvPr id="4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4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9046789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efficient to calculate matrices in your application once or rarely than repeat the calculations for every vertex in a </a:t>
            </a:r>
            <a:r>
              <a:rPr lang="en-US" dirty="0" err="1" smtClean="0"/>
              <a:t>shader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Transformations 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95220" y="2708920"/>
            <a:ext cx="10993059" cy="26642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-439598"/>
            <a:r>
              <a:rPr lang="en-US" dirty="0"/>
              <a:t>// All members are QMatrix4x4 types</a:t>
            </a:r>
          </a:p>
          <a:p>
            <a:pPr indent="-439598"/>
            <a:r>
              <a:rPr lang="en-US" dirty="0" err="1"/>
              <a:t>m_proj</a:t>
            </a:r>
            <a:r>
              <a:rPr lang="en-US" dirty="0" err="1">
                <a:solidFill>
                  <a:srgbClr val="000000"/>
                </a:solidFill>
              </a:rPr>
              <a:t>.</a:t>
            </a:r>
            <a:r>
              <a:rPr lang="en-US" dirty="0" err="1"/>
              <a:t>perspective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80"/>
                </a:solidFill>
              </a:rPr>
              <a:t>60.0f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GLfloat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/>
              <a:t>width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height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0.01f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100.0f</a:t>
            </a:r>
            <a:r>
              <a:rPr lang="en-US" dirty="0">
                <a:solidFill>
                  <a:srgbClr val="000000"/>
                </a:solidFill>
              </a:rPr>
              <a:t>);</a:t>
            </a:r>
          </a:p>
          <a:p>
            <a:pPr indent="-439598"/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m_world</a:t>
            </a:r>
            <a:r>
              <a:rPr lang="en-US" dirty="0" err="1">
                <a:solidFill>
                  <a:srgbClr val="000000"/>
                </a:solidFill>
              </a:rPr>
              <a:t>.</a:t>
            </a:r>
            <a:r>
              <a:rPr lang="en-US" dirty="0" err="1"/>
              <a:t>setToIdentity</a:t>
            </a:r>
            <a:r>
              <a:rPr lang="en-US" dirty="0">
                <a:solidFill>
                  <a:srgbClr val="000000"/>
                </a:solidFill>
              </a:rPr>
              <a:t>();</a:t>
            </a:r>
            <a:r>
              <a:rPr lang="en-US" dirty="0"/>
              <a:t> </a:t>
            </a:r>
          </a:p>
          <a:p>
            <a:pPr indent="-439598"/>
            <a:r>
              <a:rPr lang="en-US" dirty="0" err="1"/>
              <a:t>m_world</a:t>
            </a:r>
            <a:r>
              <a:rPr lang="en-US" dirty="0" err="1">
                <a:solidFill>
                  <a:srgbClr val="000000"/>
                </a:solidFill>
              </a:rPr>
              <a:t>.</a:t>
            </a:r>
            <a:r>
              <a:rPr lang="en-US" dirty="0" err="1"/>
              <a:t>translate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/>
              <a:t>m_worldPos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indent="-439598"/>
            <a:r>
              <a:rPr lang="en-US" dirty="0" err="1"/>
              <a:t>m_camera</a:t>
            </a:r>
            <a:r>
              <a:rPr lang="en-US" dirty="0" err="1">
                <a:solidFill>
                  <a:srgbClr val="000000"/>
                </a:solidFill>
              </a:rPr>
              <a:t>.</a:t>
            </a:r>
            <a:r>
              <a:rPr lang="en-US" dirty="0" err="1"/>
              <a:t>setToIdentity</a:t>
            </a:r>
            <a:r>
              <a:rPr lang="en-US" dirty="0">
                <a:solidFill>
                  <a:srgbClr val="000000"/>
                </a:solidFill>
              </a:rPr>
              <a:t>();</a:t>
            </a:r>
            <a:r>
              <a:rPr lang="en-US" dirty="0"/>
              <a:t> </a:t>
            </a:r>
          </a:p>
          <a:p>
            <a:pPr indent="-439598"/>
            <a:r>
              <a:rPr lang="en-US" dirty="0" err="1"/>
              <a:t>m_camera</a:t>
            </a:r>
            <a:r>
              <a:rPr lang="en-US" dirty="0" err="1">
                <a:solidFill>
                  <a:srgbClr val="000000"/>
                </a:solidFill>
              </a:rPr>
              <a:t>.</a:t>
            </a:r>
            <a:r>
              <a:rPr lang="en-US" dirty="0" err="1"/>
              <a:t>translate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8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-</a:t>
            </a:r>
            <a:r>
              <a:rPr lang="en-US" dirty="0">
                <a:solidFill>
                  <a:srgbClr val="00008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indent="-439598"/>
            <a:r>
              <a:rPr lang="en-US" dirty="0" err="1">
                <a:solidFill>
                  <a:srgbClr val="000000"/>
                </a:solidFill>
              </a:rPr>
              <a:t>m_mvpMatrix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m_proj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*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m_camera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*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m_world</a:t>
            </a:r>
            <a:r>
              <a:rPr lang="en-US" dirty="0" err="1">
                <a:solidFill>
                  <a:srgbClr val="000000"/>
                </a:solidFill>
              </a:rPr>
              <a:t>;</a:t>
            </a:r>
            <a:r>
              <a:rPr lang="en-US" dirty="0" err="1"/>
              <a:t>a</a:t>
            </a:r>
            <a:r>
              <a:rPr lang="en-US" dirty="0"/>
              <a:t>;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199089958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By default rendering is made to a color buffer</a:t>
            </a:r>
          </a:p>
          <a:p>
            <a:pPr lvl="1"/>
            <a:r>
              <a:rPr lang="en-US" dirty="0" smtClean="0"/>
              <a:t>Automatically created – id 0</a:t>
            </a:r>
          </a:p>
          <a:p>
            <a:pPr lvl="1"/>
            <a:r>
              <a:rPr lang="en-US" dirty="0" smtClean="0"/>
              <a:t>Stores the final colored image generated by renderer</a:t>
            </a:r>
          </a:p>
          <a:p>
            <a:pPr marL="586130" lvl="1" indent="0">
              <a:buNone/>
            </a:pPr>
            <a:endParaRPr lang="en-US" dirty="0" smtClean="0"/>
          </a:p>
          <a:p>
            <a:r>
              <a:rPr lang="en-US" dirty="0" smtClean="0"/>
              <a:t>Additional buffers may be enabled with capabilities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glEnable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GLenum</a:t>
            </a:r>
            <a:r>
              <a:rPr lang="en-US" dirty="0" smtClean="0">
                <a:latin typeface="Courier New"/>
                <a:cs typeface="Courier New"/>
              </a:rPr>
              <a:t> capability)</a:t>
            </a:r>
          </a:p>
          <a:p>
            <a:pPr lvl="1"/>
            <a:r>
              <a:rPr lang="en-US" dirty="0" smtClean="0"/>
              <a:t>Avoid enabling and disabling capabilities for performance reasons </a:t>
            </a:r>
          </a:p>
          <a:p>
            <a:endParaRPr lang="en-US" dirty="0"/>
          </a:p>
          <a:p>
            <a:r>
              <a:rPr lang="en-US" dirty="0"/>
              <a:t>Depth render buffer </a:t>
            </a:r>
          </a:p>
          <a:p>
            <a:pPr lvl="1"/>
            <a:r>
              <a:rPr lang="en-US" dirty="0"/>
              <a:t>If enabled, after </a:t>
            </a:r>
            <a:r>
              <a:rPr lang="en-US" dirty="0" err="1"/>
              <a:t>rasteriization</a:t>
            </a:r>
            <a:r>
              <a:rPr lang="en-US" dirty="0"/>
              <a:t> each fragment’s projected z value is compared to the z value stored in the depth buffer</a:t>
            </a:r>
          </a:p>
          <a:p>
            <a:pPr lvl="1"/>
            <a:r>
              <a:rPr lang="en-US" dirty="0"/>
              <a:t>Minimizes the cost of overdraws, if objects are rendered front-to-back</a:t>
            </a:r>
          </a:p>
          <a:p>
            <a:pPr lvl="2"/>
            <a:r>
              <a:rPr lang="en-US" dirty="0"/>
              <a:t>Rasterizer will still generate fragments, but fragment </a:t>
            </a:r>
            <a:r>
              <a:rPr lang="en-US" dirty="0" err="1"/>
              <a:t>shader</a:t>
            </a:r>
            <a:r>
              <a:rPr lang="en-US" dirty="0"/>
              <a:t> is not executed </a:t>
            </a:r>
            <a:endParaRPr lang="en-US" dirty="0" smtClean="0"/>
          </a:p>
          <a:p>
            <a:pPr lvl="1"/>
            <a:r>
              <a:rPr lang="en-US" dirty="0" err="1">
                <a:latin typeface="Courier New"/>
                <a:cs typeface="Courier New"/>
              </a:rPr>
              <a:t>glEnable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GL_DEPTH_TEST):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glDepthFunc</a:t>
            </a:r>
            <a:r>
              <a:rPr lang="en-US" dirty="0" smtClean="0">
                <a:latin typeface="Courier New"/>
                <a:cs typeface="Courier New"/>
              </a:rPr>
              <a:t>(GL_NEVER); // GL_LESS, GL_GREATER </a:t>
            </a:r>
            <a:endParaRPr lang="en-US" dirty="0">
              <a:latin typeface="Courier New"/>
              <a:cs typeface="Courier New"/>
            </a:endParaRPr>
          </a:p>
          <a:p>
            <a:pPr lvl="1"/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Render Buffers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145987348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Back-face culling</a:t>
            </a:r>
          </a:p>
          <a:p>
            <a:pPr lvl="1"/>
            <a:r>
              <a:rPr lang="en-US" dirty="0" smtClean="0"/>
              <a:t>Possible to discard back-facing primitives prior </a:t>
            </a:r>
            <a:r>
              <a:rPr lang="en-US" dirty="0" err="1" smtClean="0"/>
              <a:t>rasterization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By default primitives windowing counterclockwise are front-facing</a:t>
            </a:r>
          </a:p>
          <a:p>
            <a:pPr lvl="1"/>
            <a:r>
              <a:rPr lang="en-US" dirty="0" smtClean="0"/>
              <a:t>Only the vertex </a:t>
            </a:r>
            <a:r>
              <a:rPr lang="en-US" dirty="0" err="1" smtClean="0"/>
              <a:t>shader</a:t>
            </a:r>
            <a:r>
              <a:rPr lang="en-US" dirty="0" smtClean="0"/>
              <a:t> is needed to run for these back-facing vertices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glEnable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GL_CULL_FACE)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glCullFace</a:t>
            </a:r>
            <a:r>
              <a:rPr lang="en-US" dirty="0" smtClean="0">
                <a:latin typeface="Courier New"/>
                <a:cs typeface="Courier New"/>
              </a:rPr>
              <a:t>(GL_BACK)</a:t>
            </a:r>
            <a:r>
              <a:rPr lang="en-US" dirty="0">
                <a:latin typeface="Courier New"/>
                <a:cs typeface="Courier New"/>
              </a:rPr>
              <a:t>; // </a:t>
            </a:r>
            <a:r>
              <a:rPr lang="en-US" dirty="0" smtClean="0">
                <a:latin typeface="Courier New"/>
                <a:cs typeface="Courier New"/>
              </a:rPr>
              <a:t>GL_FRONT, GL_FRONT_AND_BACK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Clipping</a:t>
            </a:r>
          </a:p>
          <a:p>
            <a:pPr lvl="1"/>
            <a:r>
              <a:rPr lang="en-US" dirty="0" smtClean="0"/>
              <a:t>Discard fragments outside scissor rectangle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glEnable</a:t>
            </a:r>
            <a:r>
              <a:rPr lang="en-US" dirty="0" smtClean="0">
                <a:latin typeface="Courier New"/>
                <a:cs typeface="Courier New"/>
              </a:rPr>
              <a:t>(GL_SCISSOR_TEST)</a:t>
            </a:r>
            <a:r>
              <a:rPr lang="en-US" dirty="0">
                <a:latin typeface="Courier New"/>
                <a:cs typeface="Courier New"/>
              </a:rPr>
              <a:t>: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glScissor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GLint</a:t>
            </a:r>
            <a:r>
              <a:rPr lang="en-US" dirty="0">
                <a:latin typeface="Courier New"/>
                <a:cs typeface="Courier New"/>
              </a:rPr>
              <a:t> x, </a:t>
            </a:r>
            <a:r>
              <a:rPr lang="en-US" dirty="0" err="1" smtClean="0">
                <a:latin typeface="Courier New"/>
                <a:cs typeface="Courier New"/>
              </a:rPr>
              <a:t>GLint</a:t>
            </a:r>
            <a:r>
              <a:rPr lang="en-US" dirty="0" smtClean="0">
                <a:latin typeface="Courier New"/>
                <a:cs typeface="Courier New"/>
              </a:rPr>
              <a:t> y, </a:t>
            </a:r>
            <a:r>
              <a:rPr lang="en-US" dirty="0" err="1" smtClean="0">
                <a:latin typeface="Courier New"/>
                <a:cs typeface="Courier New"/>
              </a:rPr>
              <a:t>GLsizei</a:t>
            </a:r>
            <a:r>
              <a:rPr lang="en-US" dirty="0" smtClean="0">
                <a:latin typeface="Courier New"/>
                <a:cs typeface="Courier New"/>
              </a:rPr>
              <a:t> width, </a:t>
            </a:r>
            <a:r>
              <a:rPr lang="en-US" dirty="0" err="1" smtClean="0">
                <a:latin typeface="Courier New"/>
                <a:cs typeface="Courier New"/>
              </a:rPr>
              <a:t>GLsizei</a:t>
            </a:r>
            <a:r>
              <a:rPr lang="en-US" dirty="0" smtClean="0">
                <a:latin typeface="Courier New"/>
                <a:cs typeface="Courier New"/>
              </a:rPr>
              <a:t> height); 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At most one render buffer of each kind can be attached to the frame buffer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glFramebufferRenderbuffer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GLenum</a:t>
            </a:r>
            <a:r>
              <a:rPr lang="en-US" dirty="0" smtClean="0">
                <a:latin typeface="Courier New"/>
                <a:cs typeface="Courier New"/>
              </a:rPr>
              <a:t> target, </a:t>
            </a:r>
            <a:r>
              <a:rPr lang="en-US" dirty="0" err="1" smtClean="0">
                <a:latin typeface="Courier New"/>
                <a:cs typeface="Courier New"/>
              </a:rPr>
              <a:t>GLenum</a:t>
            </a:r>
            <a:r>
              <a:rPr lang="en-US" dirty="0" smtClean="0">
                <a:latin typeface="Courier New"/>
                <a:cs typeface="Courier New"/>
              </a:rPr>
              <a:t> attachment, </a:t>
            </a:r>
            <a:r>
              <a:rPr lang="en-US" dirty="0" err="1" smtClean="0">
                <a:latin typeface="Courier New"/>
                <a:cs typeface="Courier New"/>
              </a:rPr>
              <a:t>GLenum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renderbuffertarget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GLuint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renderbufferid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Render Buffers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286288268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latin typeface="Courier New" pitchFamily="49" charset="0"/>
                <a:cs typeface="Courier New" pitchFamily="49" charset="0"/>
              </a:rPr>
              <a:t>GL_BLEND</a:t>
            </a:r>
            <a:r>
              <a:rPr lang="en-GB" dirty="0" smtClean="0"/>
              <a:t> – Blend fragment </a:t>
            </a:r>
            <a:r>
              <a:rPr lang="en-GB" dirty="0" err="1" smtClean="0"/>
              <a:t>color</a:t>
            </a:r>
            <a:r>
              <a:rPr lang="en-GB" dirty="0" smtClean="0"/>
              <a:t> with the values in </a:t>
            </a:r>
            <a:r>
              <a:rPr lang="en-GB" dirty="0" err="1" smtClean="0"/>
              <a:t>color</a:t>
            </a:r>
            <a:r>
              <a:rPr lang="en-GB" dirty="0" smtClean="0"/>
              <a:t> buffers</a:t>
            </a:r>
          </a:p>
          <a:p>
            <a:endParaRPr lang="en-GB" dirty="0" smtClean="0"/>
          </a:p>
          <a:p>
            <a:r>
              <a:rPr lang="en-GB" dirty="0" smtClean="0">
                <a:latin typeface="Courier New" pitchFamily="49" charset="0"/>
                <a:cs typeface="Courier New" pitchFamily="49" charset="0"/>
              </a:rPr>
              <a:t>GL_DEBUG_OUTPUT</a:t>
            </a:r>
          </a:p>
          <a:p>
            <a:endParaRPr lang="en-GB" dirty="0">
              <a:latin typeface="Courier New" pitchFamily="49" charset="0"/>
              <a:cs typeface="Courier New" pitchFamily="49" charset="0"/>
            </a:endParaRPr>
          </a:p>
          <a:p>
            <a:r>
              <a:rPr lang="en-GB" dirty="0" smtClean="0">
                <a:latin typeface="Courier New" pitchFamily="49" charset="0"/>
                <a:cs typeface="Courier New" pitchFamily="49" charset="0"/>
              </a:rPr>
              <a:t>GL_DITHER </a:t>
            </a:r>
            <a:r>
              <a:rPr lang="en-GB" dirty="0" smtClean="0"/>
              <a:t>– </a:t>
            </a:r>
            <a:r>
              <a:rPr lang="en-GB" dirty="0"/>
              <a:t>Blend fragment </a:t>
            </a:r>
            <a:r>
              <a:rPr lang="en-GB" dirty="0" err="1"/>
              <a:t>color</a:t>
            </a:r>
            <a:r>
              <a:rPr lang="en-GB" dirty="0"/>
              <a:t> with the values in </a:t>
            </a:r>
            <a:r>
              <a:rPr lang="en-GB" dirty="0" err="1"/>
              <a:t>color</a:t>
            </a:r>
            <a:r>
              <a:rPr lang="en-GB" dirty="0"/>
              <a:t> </a:t>
            </a:r>
            <a:r>
              <a:rPr lang="en-GB" dirty="0" smtClean="0"/>
              <a:t>buffers</a:t>
            </a:r>
          </a:p>
          <a:p>
            <a:endParaRPr lang="en-GB" dirty="0"/>
          </a:p>
          <a:p>
            <a:r>
              <a:rPr lang="en-GB" dirty="0" smtClean="0">
                <a:latin typeface="Courier New" pitchFamily="49" charset="0"/>
                <a:cs typeface="Courier New" pitchFamily="49" charset="0"/>
              </a:rPr>
              <a:t>GL_MULTISAMPLE</a:t>
            </a:r>
            <a:r>
              <a:rPr lang="en-GB" dirty="0" smtClean="0"/>
              <a:t> </a:t>
            </a:r>
            <a:r>
              <a:rPr lang="en-GB" dirty="0"/>
              <a:t>– </a:t>
            </a:r>
            <a:r>
              <a:rPr lang="en-GB" dirty="0" smtClean="0"/>
              <a:t>Use multisampling for antialiasing </a:t>
            </a:r>
            <a:endParaRPr lang="en-GB" dirty="0"/>
          </a:p>
          <a:p>
            <a:endParaRPr lang="en-GB" dirty="0"/>
          </a:p>
          <a:p>
            <a:endParaRPr lang="en-GB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Other Useful Capabilities 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51365823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 of the render buffers must be reset for each frame</a:t>
            </a:r>
          </a:p>
          <a:p>
            <a:pPr lvl="1"/>
            <a:r>
              <a:rPr lang="en-US" dirty="0" smtClean="0"/>
              <a:t>Otherwise the previous data values are combined with new ones</a:t>
            </a:r>
          </a:p>
          <a:p>
            <a:pPr lvl="1"/>
            <a:endParaRPr lang="en-US" dirty="0"/>
          </a:p>
          <a:p>
            <a:r>
              <a:rPr lang="en-US" dirty="0" smtClean="0"/>
              <a:t>For example, fill </a:t>
            </a:r>
            <a:r>
              <a:rPr lang="en-US" dirty="0"/>
              <a:t>the </a:t>
            </a:r>
            <a:r>
              <a:rPr lang="en-US" dirty="0" err="1"/>
              <a:t>framebuffer’s</a:t>
            </a:r>
            <a:r>
              <a:rPr lang="en-US" dirty="0"/>
              <a:t> color buffer 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GLvoid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glClear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GLbitfield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mask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glClear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(GL_COLOR_BUFFER_BIT); 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GL_DEPTH_BUFFER_BIT, GL_STENCIL_BUFFER_BIT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Rendering a Frame – Render Buffers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317733421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Texture coordinates (s, t, u, v) are mapped to the primitive vertices</a:t>
            </a:r>
          </a:p>
          <a:p>
            <a:pPr lvl="1"/>
            <a:r>
              <a:rPr lang="en-GB" dirty="0" smtClean="0"/>
              <a:t>OpenGL </a:t>
            </a:r>
            <a:r>
              <a:rPr lang="en-GB" dirty="0"/>
              <a:t>only supports power of two textures</a:t>
            </a:r>
          </a:p>
          <a:p>
            <a:pPr lvl="1"/>
            <a:r>
              <a:rPr lang="en-GB" dirty="0" smtClean="0"/>
              <a:t>Use them to optimize </a:t>
            </a:r>
            <a:r>
              <a:rPr lang="en-GB" dirty="0"/>
              <a:t>performance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Texture itself is yet another object in video memory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GLuint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textureID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glGenTextures</a:t>
            </a:r>
            <a:r>
              <a:rPr lang="en-US" dirty="0">
                <a:latin typeface="Courier New"/>
                <a:cs typeface="Courier New"/>
              </a:rPr>
              <a:t>(1, &amp;</a:t>
            </a:r>
            <a:r>
              <a:rPr lang="en-US" dirty="0" err="1">
                <a:latin typeface="Courier New"/>
                <a:cs typeface="Courier New"/>
              </a:rPr>
              <a:t>textureID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glBindTexture</a:t>
            </a:r>
            <a:r>
              <a:rPr lang="en-US" dirty="0">
                <a:latin typeface="Courier New"/>
                <a:cs typeface="Courier New"/>
              </a:rPr>
              <a:t>(GL_TEXTURE_2D, </a:t>
            </a:r>
            <a:r>
              <a:rPr lang="en-US" dirty="0" err="1">
                <a:latin typeface="Courier New"/>
                <a:cs typeface="Courier New"/>
              </a:rPr>
              <a:t>textureID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  <a:endParaRPr lang="en-US" dirty="0">
              <a:latin typeface="Courier New"/>
              <a:cs typeface="Courier New"/>
            </a:endParaRPr>
          </a:p>
          <a:p>
            <a:endParaRPr lang="en-US" dirty="0" smtClean="0"/>
          </a:p>
          <a:p>
            <a:r>
              <a:rPr lang="en-US" dirty="0" smtClean="0"/>
              <a:t>Give the actual data </a:t>
            </a:r>
          </a:p>
          <a:p>
            <a:pPr marL="586130" lvl="1" indent="0">
              <a:buNone/>
            </a:pPr>
            <a:r>
              <a:rPr lang="en-US" sz="1700" dirty="0">
                <a:latin typeface="Courier New"/>
                <a:cs typeface="Courier New"/>
              </a:rPr>
              <a:t>glTexImage2D(</a:t>
            </a:r>
          </a:p>
          <a:p>
            <a:pPr marL="586130" lvl="1" indent="0">
              <a:buNone/>
            </a:pPr>
            <a:r>
              <a:rPr lang="en-US" sz="1700" dirty="0" err="1">
                <a:latin typeface="Courier New"/>
                <a:cs typeface="Courier New"/>
              </a:rPr>
              <a:t>GLenum</a:t>
            </a:r>
            <a:r>
              <a:rPr lang="en-US" sz="1700" dirty="0">
                <a:latin typeface="Courier New"/>
                <a:cs typeface="Courier New"/>
              </a:rPr>
              <a:t> target, </a:t>
            </a:r>
            <a:r>
              <a:rPr lang="en-US" sz="1700" dirty="0" err="1">
                <a:latin typeface="Courier New"/>
                <a:cs typeface="Courier New"/>
              </a:rPr>
              <a:t>GLint</a:t>
            </a:r>
            <a:r>
              <a:rPr lang="en-US" sz="1700" dirty="0">
                <a:latin typeface="Courier New"/>
                <a:cs typeface="Courier New"/>
              </a:rPr>
              <a:t> level, 		// GL_TEXTURE_2D, GL_TEXTURE_1D_ARRAY</a:t>
            </a:r>
          </a:p>
          <a:p>
            <a:pPr marL="586130" lvl="1" indent="0">
              <a:buNone/>
            </a:pPr>
            <a:r>
              <a:rPr lang="en-US" sz="1700" dirty="0" err="1">
                <a:latin typeface="Courier New"/>
                <a:cs typeface="Courier New"/>
              </a:rPr>
              <a:t>GLint</a:t>
            </a:r>
            <a:r>
              <a:rPr lang="en-US" sz="1700" dirty="0">
                <a:latin typeface="Courier New"/>
                <a:cs typeface="Courier New"/>
              </a:rPr>
              <a:t> </a:t>
            </a:r>
            <a:r>
              <a:rPr lang="en-US" sz="1700" dirty="0" err="1">
                <a:latin typeface="Courier New"/>
                <a:cs typeface="Courier New"/>
              </a:rPr>
              <a:t>internalFormat</a:t>
            </a:r>
            <a:r>
              <a:rPr lang="en-US" sz="1700" dirty="0">
                <a:latin typeface="Courier New"/>
                <a:cs typeface="Courier New"/>
              </a:rPr>
              <a:t>, </a:t>
            </a:r>
            <a:r>
              <a:rPr lang="en-US" sz="1700" dirty="0" err="1">
                <a:latin typeface="Courier New"/>
                <a:cs typeface="Courier New"/>
              </a:rPr>
              <a:t>GLsizei</a:t>
            </a:r>
            <a:r>
              <a:rPr lang="en-US" sz="1700" dirty="0">
                <a:latin typeface="Courier New"/>
                <a:cs typeface="Courier New"/>
              </a:rPr>
              <a:t>, </a:t>
            </a:r>
            <a:r>
              <a:rPr lang="en-US" sz="1700" dirty="0" err="1">
                <a:latin typeface="Courier New"/>
                <a:cs typeface="Courier New"/>
              </a:rPr>
              <a:t>witdh</a:t>
            </a:r>
            <a:r>
              <a:rPr lang="en-US" sz="1700" dirty="0">
                <a:latin typeface="Courier New"/>
                <a:cs typeface="Courier New"/>
              </a:rPr>
              <a:t>, </a:t>
            </a:r>
            <a:r>
              <a:rPr lang="en-US" sz="1700" dirty="0" err="1">
                <a:latin typeface="Courier New"/>
                <a:cs typeface="Courier New"/>
              </a:rPr>
              <a:t>GLsizei</a:t>
            </a:r>
            <a:r>
              <a:rPr lang="en-US" sz="1700" dirty="0">
                <a:latin typeface="Courier New"/>
                <a:cs typeface="Courier New"/>
              </a:rPr>
              <a:t> height, // GL_RGB8</a:t>
            </a:r>
          </a:p>
          <a:p>
            <a:pPr marL="586130" lvl="1" indent="0">
              <a:buNone/>
            </a:pPr>
            <a:r>
              <a:rPr lang="en-US" sz="1700" dirty="0" err="1">
                <a:latin typeface="Courier New"/>
                <a:cs typeface="Courier New"/>
              </a:rPr>
              <a:t>GLint</a:t>
            </a:r>
            <a:r>
              <a:rPr lang="en-US" sz="1700" dirty="0">
                <a:latin typeface="Courier New"/>
                <a:cs typeface="Courier New"/>
              </a:rPr>
              <a:t> border, </a:t>
            </a:r>
            <a:r>
              <a:rPr lang="en-US" sz="1700" dirty="0" err="1">
                <a:latin typeface="Courier New"/>
                <a:cs typeface="Courier New"/>
              </a:rPr>
              <a:t>GLenum</a:t>
            </a:r>
            <a:r>
              <a:rPr lang="en-US" sz="1700" dirty="0">
                <a:latin typeface="Courier New"/>
                <a:cs typeface="Courier New"/>
              </a:rPr>
              <a:t> format, 		// border must be 0, format e.g. GL_RGB</a:t>
            </a:r>
          </a:p>
          <a:p>
            <a:pPr marL="586130" lvl="1" indent="0">
              <a:buNone/>
            </a:pPr>
            <a:r>
              <a:rPr lang="en-US" sz="1700" dirty="0" err="1">
                <a:latin typeface="Courier New"/>
                <a:cs typeface="Courier New"/>
              </a:rPr>
              <a:t>GLenum</a:t>
            </a:r>
            <a:r>
              <a:rPr lang="en-US" sz="1700" dirty="0">
                <a:latin typeface="Courier New"/>
                <a:cs typeface="Courier New"/>
              </a:rPr>
              <a:t> type, </a:t>
            </a:r>
            <a:r>
              <a:rPr lang="en-US" sz="1700" dirty="0" err="1">
                <a:latin typeface="Courier New"/>
                <a:cs typeface="Courier New"/>
              </a:rPr>
              <a:t>const</a:t>
            </a:r>
            <a:r>
              <a:rPr lang="en-US" sz="1700" dirty="0">
                <a:latin typeface="Courier New"/>
                <a:cs typeface="Courier New"/>
              </a:rPr>
              <a:t> </a:t>
            </a:r>
            <a:r>
              <a:rPr lang="en-US" sz="1700" dirty="0" err="1">
                <a:latin typeface="Courier New"/>
                <a:cs typeface="Courier New"/>
              </a:rPr>
              <a:t>GLvoid</a:t>
            </a:r>
            <a:r>
              <a:rPr lang="en-US" sz="1700" dirty="0">
                <a:latin typeface="Courier New"/>
                <a:cs typeface="Courier New"/>
              </a:rPr>
              <a:t> *data);	// GL_BYTE</a:t>
            </a:r>
          </a:p>
          <a:p>
            <a:pPr marL="58613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Texturing 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6038212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Sampling takes place in the fragment </a:t>
            </a:r>
            <a:r>
              <a:rPr lang="en-US" dirty="0" err="1" smtClean="0"/>
              <a:t>shader</a:t>
            </a:r>
            <a:r>
              <a:rPr lang="en-US" dirty="0" smtClean="0"/>
              <a:t> using </a:t>
            </a:r>
            <a:r>
              <a:rPr lang="en-US" dirty="0" err="1" smtClean="0"/>
              <a:t>u,v</a:t>
            </a:r>
            <a:r>
              <a:rPr lang="en-US" dirty="0" smtClean="0"/>
              <a:t> coordinates </a:t>
            </a:r>
          </a:p>
          <a:p>
            <a:pPr lvl="1"/>
            <a:r>
              <a:rPr lang="en-US" dirty="0" err="1" smtClean="0"/>
              <a:t>Shaders</a:t>
            </a:r>
            <a:r>
              <a:rPr lang="en-US" dirty="0" smtClean="0"/>
              <a:t> </a:t>
            </a:r>
            <a:r>
              <a:rPr lang="en-US" dirty="0"/>
              <a:t>sample a texture at one or more floating-point texture coordinate</a:t>
            </a:r>
          </a:p>
          <a:p>
            <a:endParaRPr lang="en-US" dirty="0" smtClean="0"/>
          </a:p>
          <a:p>
            <a:r>
              <a:rPr lang="en-US" dirty="0" smtClean="0"/>
              <a:t>Sampling </a:t>
            </a:r>
            <a:r>
              <a:rPr lang="en-US" dirty="0"/>
              <a:t>is controlled with texture parameters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glTexParameteri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GLenum</a:t>
            </a:r>
            <a:r>
              <a:rPr lang="en-US" dirty="0" smtClean="0">
                <a:latin typeface="Courier New"/>
                <a:cs typeface="Courier New"/>
              </a:rPr>
              <a:t> target,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GLenum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param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GLint</a:t>
            </a:r>
            <a:r>
              <a:rPr lang="en-US" dirty="0" smtClean="0">
                <a:latin typeface="Courier New"/>
                <a:cs typeface="Courier New"/>
              </a:rPr>
              <a:t> value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GL_TEXTURE_MIN_FILTER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GL_TEXTURE_MAG_FILTER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Sampling </a:t>
            </a:r>
            <a:r>
              <a:rPr lang="en-US" dirty="0"/>
              <a:t>between the centers of texture points</a:t>
            </a:r>
          </a:p>
          <a:p>
            <a:pPr lvl="1"/>
            <a:r>
              <a:rPr lang="en-US" dirty="0"/>
              <a:t>GL_LINEAR / </a:t>
            </a:r>
            <a:r>
              <a:rPr lang="en-US" dirty="0" smtClean="0"/>
              <a:t>GL_NEAREST / </a:t>
            </a:r>
            <a:r>
              <a:rPr lang="en-US" dirty="0" smtClean="0">
                <a:latin typeface="Courier New"/>
                <a:cs typeface="Courier New"/>
              </a:rPr>
              <a:t>GL_LINEAR_MIPMAP_LINEAR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Sampling beyond the texture points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GL_TEXTURE_WRAP_S / GL_TEXTURE_WRAP_T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pPr marL="58613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Texture Sampling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25211560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Texturing in OpenGL and Qt 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955" y="1715520"/>
            <a:ext cx="10809411" cy="43650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-439598"/>
            <a:r>
              <a:rPr lang="en-US" dirty="0" err="1">
                <a:solidFill>
                  <a:srgbClr val="800080"/>
                </a:solidFill>
              </a:rPr>
              <a:t>QImage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convImage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image</a:t>
            </a:r>
            <a:r>
              <a:rPr lang="en-US" dirty="0" err="1">
                <a:solidFill>
                  <a:srgbClr val="000000"/>
                </a:solidFill>
              </a:rPr>
              <a:t>.</a:t>
            </a:r>
            <a:r>
              <a:rPr lang="en-US" dirty="0" err="1"/>
              <a:t>convertToFormat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800080"/>
                </a:solidFill>
              </a:rPr>
              <a:t>QImage</a:t>
            </a:r>
            <a:r>
              <a:rPr lang="en-US" dirty="0">
                <a:solidFill>
                  <a:srgbClr val="000000"/>
                </a:solidFill>
              </a:rPr>
              <a:t>::</a:t>
            </a:r>
            <a:r>
              <a:rPr lang="en-US" dirty="0">
                <a:solidFill>
                  <a:srgbClr val="800080"/>
                </a:solidFill>
              </a:rPr>
              <a:t>Format_RGB888</a:t>
            </a:r>
            <a:r>
              <a:rPr lang="en-US" dirty="0">
                <a:solidFill>
                  <a:srgbClr val="000000"/>
                </a:solidFill>
              </a:rPr>
              <a:t>).</a:t>
            </a:r>
            <a:r>
              <a:rPr lang="en-US" dirty="0"/>
              <a:t>mirrored</a:t>
            </a:r>
            <a:r>
              <a:rPr lang="en-US" dirty="0">
                <a:solidFill>
                  <a:srgbClr val="000000"/>
                </a:solidFill>
              </a:rPr>
              <a:t>();</a:t>
            </a:r>
            <a:r>
              <a:rPr lang="en-US" dirty="0"/>
              <a:t> </a:t>
            </a:r>
          </a:p>
          <a:p>
            <a:pPr indent="-439598"/>
            <a:r>
              <a:rPr lang="en-US" dirty="0"/>
              <a:t>width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convImage</a:t>
            </a:r>
            <a:r>
              <a:rPr lang="en-US" dirty="0" err="1">
                <a:solidFill>
                  <a:srgbClr val="000000"/>
                </a:solidFill>
              </a:rPr>
              <a:t>.width</a:t>
            </a:r>
            <a:r>
              <a:rPr lang="en-US" dirty="0">
                <a:solidFill>
                  <a:srgbClr val="000000"/>
                </a:solidFill>
              </a:rPr>
              <a:t>();</a:t>
            </a:r>
            <a:r>
              <a:rPr lang="en-US" dirty="0"/>
              <a:t> height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convImage</a:t>
            </a:r>
            <a:r>
              <a:rPr lang="en-US" dirty="0" err="1">
                <a:solidFill>
                  <a:srgbClr val="000000"/>
                </a:solidFill>
              </a:rPr>
              <a:t>.height</a:t>
            </a:r>
            <a:r>
              <a:rPr lang="en-US" dirty="0">
                <a:solidFill>
                  <a:srgbClr val="000000"/>
                </a:solidFill>
              </a:rPr>
              <a:t>();</a:t>
            </a:r>
            <a:r>
              <a:rPr lang="en-US" dirty="0"/>
              <a:t> </a:t>
            </a:r>
          </a:p>
          <a:p>
            <a:pPr indent="-439598"/>
            <a:r>
              <a:rPr lang="en-US" dirty="0"/>
              <a:t>void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*</a:t>
            </a:r>
            <a:r>
              <a:rPr lang="en-US" dirty="0"/>
              <a:t>pixels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convImage</a:t>
            </a:r>
            <a:r>
              <a:rPr lang="en-US" dirty="0" err="1">
                <a:solidFill>
                  <a:srgbClr val="000000"/>
                </a:solidFill>
              </a:rPr>
              <a:t>.bits</a:t>
            </a:r>
            <a:r>
              <a:rPr lang="en-US" dirty="0">
                <a:solidFill>
                  <a:srgbClr val="000000"/>
                </a:solidFill>
              </a:rPr>
              <a:t>();</a:t>
            </a:r>
          </a:p>
          <a:p>
            <a:pPr indent="-439598"/>
            <a:r>
              <a:rPr lang="en-US" dirty="0" err="1"/>
              <a:t>GLuint</a:t>
            </a:r>
            <a:r>
              <a:rPr lang="en-US" dirty="0"/>
              <a:t> texture; </a:t>
            </a:r>
            <a:br>
              <a:rPr lang="en-US" dirty="0"/>
            </a:br>
            <a:r>
              <a:rPr lang="en-US" dirty="0" err="1"/>
              <a:t>glGenTextures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8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&amp;</a:t>
            </a:r>
            <a:r>
              <a:rPr lang="en-US" dirty="0"/>
              <a:t>texture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</a:p>
          <a:p>
            <a:pPr indent="-439598"/>
            <a:r>
              <a:rPr lang="en-US" dirty="0" err="1"/>
              <a:t>glBindTexture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80"/>
                </a:solidFill>
              </a:rPr>
              <a:t>GL_TEXTURE_2D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texture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glTexParameteri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80"/>
                </a:solidFill>
              </a:rPr>
              <a:t>GL_TEXTURE_2D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GL_TEXTURE_MIN_FILTER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GL_LINEAR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  <a:r>
              <a:rPr lang="en-US" dirty="0" err="1"/>
              <a:t>glTexParameteri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80"/>
                </a:solidFill>
              </a:rPr>
              <a:t>GL_TEXTURE_2D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GL_TEXTURE_MAG_FILTER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GL_LINEAR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  <a:r>
              <a:rPr lang="en-US" dirty="0" err="1"/>
              <a:t>glTexParameteri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80"/>
                </a:solidFill>
              </a:rPr>
              <a:t>GL_TEXTURE_2D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GL_TEXTURE_WRAP_S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GL_CLAMP_TO_EDGE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  <a:r>
              <a:rPr lang="en-US" dirty="0" err="1"/>
              <a:t>glTexParameteri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80"/>
                </a:solidFill>
              </a:rPr>
              <a:t>GL_TEXTURE_2D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GL_TEXTURE_WRAP_T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GL_CLAMP_TO_EDGE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glTexImage2D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/>
              <a:t> </a:t>
            </a:r>
            <a:r>
              <a:rPr lang="en-US" dirty="0">
                <a:solidFill>
                  <a:srgbClr val="000080"/>
                </a:solidFill>
              </a:rPr>
              <a:t>GL_TEXTURE_2D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GL_RGB8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width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height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GL_RGB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GL_UNSIGNED_BYTE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pixels</a:t>
            </a:r>
            <a:r>
              <a:rPr lang="en-US" dirty="0">
                <a:solidFill>
                  <a:srgbClr val="000000"/>
                </a:solidFill>
              </a:rPr>
              <a:t>);</a:t>
            </a:r>
          </a:p>
          <a:p>
            <a:pPr indent="-439598"/>
            <a:endParaRPr lang="en-US" dirty="0">
              <a:solidFill>
                <a:srgbClr val="000000"/>
              </a:solidFill>
            </a:endParaRPr>
          </a:p>
          <a:p>
            <a:pPr indent="-439598"/>
            <a:r>
              <a:rPr lang="en-US" dirty="0">
                <a:solidFill>
                  <a:srgbClr val="000000"/>
                </a:solidFill>
              </a:rPr>
              <a:t>// Or simply</a:t>
            </a:r>
          </a:p>
          <a:p>
            <a:pPr indent="-439598"/>
            <a:r>
              <a:rPr lang="en-US" dirty="0" err="1"/>
              <a:t>m_texture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new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QOpenGLTexture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800080"/>
                </a:solidFill>
              </a:rPr>
              <a:t>QImage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8000"/>
                </a:solidFill>
              </a:rPr>
              <a:t>":/textures/</a:t>
            </a:r>
            <a:r>
              <a:rPr lang="en-US" dirty="0" err="1">
                <a:solidFill>
                  <a:srgbClr val="008000"/>
                </a:solidFill>
              </a:rPr>
              <a:t>lady.png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>
                <a:solidFill>
                  <a:srgbClr val="000000"/>
                </a:solidFill>
              </a:rPr>
              <a:t>));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pPr indent="-439598"/>
            <a:r>
              <a:rPr lang="en-US" dirty="0" err="1"/>
              <a:t>m_texture</a:t>
            </a:r>
            <a:r>
              <a:rPr lang="en-US" dirty="0">
                <a:solidFill>
                  <a:srgbClr val="000000"/>
                </a:solidFill>
              </a:rPr>
              <a:t>-&gt;</a:t>
            </a:r>
            <a:r>
              <a:rPr lang="en-US" dirty="0" err="1"/>
              <a:t>setMinificationFilter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800080"/>
                </a:solidFill>
              </a:rPr>
              <a:t>QOpenGLTexture</a:t>
            </a:r>
            <a:r>
              <a:rPr lang="en-US" dirty="0">
                <a:solidFill>
                  <a:srgbClr val="000000"/>
                </a:solidFill>
              </a:rPr>
              <a:t>::</a:t>
            </a:r>
            <a:r>
              <a:rPr lang="en-US" dirty="0">
                <a:solidFill>
                  <a:srgbClr val="800080"/>
                </a:solidFill>
              </a:rPr>
              <a:t>Nearest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m_texture</a:t>
            </a:r>
            <a:r>
              <a:rPr lang="en-US" dirty="0">
                <a:solidFill>
                  <a:srgbClr val="000000"/>
                </a:solidFill>
              </a:rPr>
              <a:t>-&gt;</a:t>
            </a:r>
            <a:r>
              <a:rPr lang="en-US" dirty="0" err="1"/>
              <a:t>setMagnificationFilter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800080"/>
                </a:solidFill>
              </a:rPr>
              <a:t>QOpenGLTexture</a:t>
            </a:r>
            <a:r>
              <a:rPr lang="en-US" dirty="0">
                <a:solidFill>
                  <a:srgbClr val="000000"/>
                </a:solidFill>
              </a:rPr>
              <a:t>::</a:t>
            </a:r>
            <a:r>
              <a:rPr lang="en-US" dirty="0">
                <a:solidFill>
                  <a:srgbClr val="800080"/>
                </a:solidFill>
              </a:rPr>
              <a:t>Linear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m_texture</a:t>
            </a:r>
            <a:r>
              <a:rPr lang="en-US" dirty="0">
                <a:solidFill>
                  <a:srgbClr val="000000"/>
                </a:solidFill>
              </a:rPr>
              <a:t>-&gt;</a:t>
            </a:r>
            <a:r>
              <a:rPr lang="en-US" dirty="0" err="1"/>
              <a:t>setWrapMode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800080"/>
                </a:solidFill>
              </a:rPr>
              <a:t>QOpenGLTexture</a:t>
            </a:r>
            <a:r>
              <a:rPr lang="en-US" dirty="0">
                <a:solidFill>
                  <a:srgbClr val="000000"/>
                </a:solidFill>
              </a:rPr>
              <a:t>::</a:t>
            </a:r>
            <a:r>
              <a:rPr lang="en-US" dirty="0">
                <a:solidFill>
                  <a:srgbClr val="800080"/>
                </a:solidFill>
              </a:rPr>
              <a:t>Repeat</a:t>
            </a:r>
            <a:r>
              <a:rPr lang="en-US" dirty="0">
                <a:solidFill>
                  <a:srgbClr val="000000"/>
                </a:solidFill>
              </a:rPr>
              <a:t>);</a:t>
            </a:r>
            <a:endParaRPr lang="en-US" dirty="0"/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107373613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OpenGL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5190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Useful for implementing any kinds of graphics effects</a:t>
            </a:r>
          </a:p>
          <a:p>
            <a:pPr lvl="1"/>
            <a:r>
              <a:rPr lang="en-US" dirty="0" smtClean="0"/>
              <a:t>Shadows </a:t>
            </a:r>
          </a:p>
          <a:p>
            <a:pPr lvl="1"/>
            <a:r>
              <a:rPr lang="en-US" dirty="0" smtClean="0"/>
              <a:t>Car mirrors and other in-app cameras</a:t>
            </a:r>
          </a:p>
          <a:p>
            <a:pPr lvl="1"/>
            <a:r>
              <a:rPr lang="en-US" dirty="0" smtClean="0"/>
              <a:t>Surface reflections </a:t>
            </a:r>
          </a:p>
          <a:p>
            <a:pPr lvl="1"/>
            <a:endParaRPr lang="en-US" dirty="0"/>
          </a:p>
          <a:p>
            <a:r>
              <a:rPr lang="en-US" dirty="0" smtClean="0"/>
              <a:t>Create and configure a frame buffer object, grouping 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ne or more color buffers (textures)</a:t>
            </a:r>
          </a:p>
          <a:p>
            <a:pPr lvl="1"/>
            <a:r>
              <a:rPr lang="en-US" dirty="0" smtClean="0"/>
              <a:t>Zero or one depth buffer – if depth testing is needed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Render to the created frame buffer object in the first render loop</a:t>
            </a:r>
          </a:p>
          <a:p>
            <a:endParaRPr lang="en-US" dirty="0"/>
          </a:p>
          <a:p>
            <a:r>
              <a:rPr lang="en-US" dirty="0" smtClean="0"/>
              <a:t>Render to the default frame buffer object in the second loop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shaders</a:t>
            </a:r>
            <a:r>
              <a:rPr lang="en-US" dirty="0" smtClean="0"/>
              <a:t> to access the color buffer data to draw fragments 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Frame Buffers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278636115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Frame Buffers - Example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77955" y="1340769"/>
            <a:ext cx="10809411" cy="49335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-439598"/>
            <a:r>
              <a:rPr lang="en-US" dirty="0"/>
              <a:t>// Create a frame buffer object</a:t>
            </a:r>
            <a:endParaRPr lang="en-US" dirty="0">
              <a:solidFill>
                <a:srgbClr val="800080"/>
              </a:solidFill>
            </a:endParaRPr>
          </a:p>
          <a:p>
            <a:pPr indent="-439598"/>
            <a:r>
              <a:rPr lang="en-US" dirty="0" err="1">
                <a:solidFill>
                  <a:srgbClr val="800080"/>
                </a:solidFill>
              </a:rPr>
              <a:t>Gluint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frameBufferHandle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;</a:t>
            </a:r>
            <a:r>
              <a:rPr lang="en-US" dirty="0"/>
              <a:t> </a:t>
            </a:r>
          </a:p>
          <a:p>
            <a:pPr indent="-439598"/>
            <a:r>
              <a:rPr lang="en-US" dirty="0" err="1"/>
              <a:t>glGenFramebuffers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8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&amp;</a:t>
            </a:r>
            <a:r>
              <a:rPr lang="en-US" dirty="0" err="1"/>
              <a:t>frameBufferHandle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</a:p>
          <a:p>
            <a:pPr indent="-439598"/>
            <a:r>
              <a:rPr lang="en-US" dirty="0" err="1"/>
              <a:t>glBindFramebuffer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80"/>
                </a:solidFill>
              </a:rPr>
              <a:t>GL_FRAMEBUFFER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frameBufferHandle</a:t>
            </a:r>
            <a:r>
              <a:rPr lang="en-US" dirty="0">
                <a:solidFill>
                  <a:srgbClr val="000000"/>
                </a:solidFill>
              </a:rPr>
              <a:t>);</a:t>
            </a:r>
          </a:p>
          <a:p>
            <a:pPr indent="-439598"/>
            <a:endParaRPr lang="en-US" dirty="0">
              <a:solidFill>
                <a:srgbClr val="000000"/>
              </a:solidFill>
            </a:endParaRPr>
          </a:p>
          <a:p>
            <a:pPr indent="-439598"/>
            <a:r>
              <a:rPr lang="en-US" dirty="0"/>
              <a:t>// Create one or more color buffers</a:t>
            </a:r>
          </a:p>
          <a:p>
            <a:pPr indent="-439598"/>
            <a:r>
              <a:rPr lang="en-US" dirty="0" err="1">
                <a:solidFill>
                  <a:srgbClr val="800080"/>
                </a:solidFill>
              </a:rPr>
              <a:t>Gluint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colorBufferHandle</a:t>
            </a:r>
            <a:r>
              <a:rPr lang="en-US" dirty="0">
                <a:solidFill>
                  <a:srgbClr val="000000"/>
                </a:solidFill>
              </a:rPr>
              <a:t>;</a:t>
            </a:r>
            <a:r>
              <a:rPr lang="en-US" dirty="0"/>
              <a:t> </a:t>
            </a:r>
          </a:p>
          <a:p>
            <a:pPr indent="-439598"/>
            <a:r>
              <a:rPr lang="en-US" dirty="0" err="1"/>
              <a:t>glGenTextures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8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&amp;</a:t>
            </a:r>
            <a:r>
              <a:rPr lang="en-US" dirty="0" err="1"/>
              <a:t>colorBufferHandle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</a:p>
          <a:p>
            <a:pPr indent="-439598"/>
            <a:r>
              <a:rPr lang="en-US" dirty="0" err="1"/>
              <a:t>glBindTexture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80"/>
                </a:solidFill>
              </a:rPr>
              <a:t>GL_TEXTURE_2D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colorBufferHandle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  <a:endParaRPr lang="en-US" dirty="0">
              <a:solidFill>
                <a:srgbClr val="000000"/>
              </a:solidFill>
            </a:endParaRPr>
          </a:p>
          <a:p>
            <a:pPr indent="-439598"/>
            <a:r>
              <a:rPr lang="en-US" dirty="0"/>
              <a:t>// Create a GL_DEPTH_COMPONENT instead of GL_RGB for the depth buffer</a:t>
            </a:r>
          </a:p>
          <a:p>
            <a:pPr indent="-439598"/>
            <a:r>
              <a:rPr lang="en-US" dirty="0"/>
              <a:t>glTexImage2D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80"/>
                </a:solidFill>
              </a:rPr>
              <a:t>GL_TEXTURE_2D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000080"/>
                </a:solidFill>
              </a:rPr>
              <a:t>GL_RGB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width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height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000080"/>
                </a:solidFill>
              </a:rPr>
              <a:t>GL_RGB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GL_UNSIGNED_BYTE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glTexParameteri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80"/>
                </a:solidFill>
              </a:rPr>
              <a:t>GL_TEXTURE_2D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GL_TEXTURE_MAG_FILTER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GL_NEAREST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  <a:r>
              <a:rPr lang="en-US" dirty="0" err="1"/>
              <a:t>glTexParameteri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80"/>
                </a:solidFill>
              </a:rPr>
              <a:t>GL_TEXTURE_2D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GL_TEXTURE_MIN_FILTER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GL_NEAREST</a:t>
            </a:r>
            <a:r>
              <a:rPr lang="en-US" dirty="0">
                <a:solidFill>
                  <a:srgbClr val="000000"/>
                </a:solidFill>
              </a:rPr>
              <a:t>);</a:t>
            </a:r>
          </a:p>
          <a:p>
            <a:pPr indent="-439598"/>
            <a:endParaRPr lang="en-US" dirty="0">
              <a:solidFill>
                <a:srgbClr val="000000"/>
              </a:solidFill>
            </a:endParaRPr>
          </a:p>
          <a:p>
            <a:pPr indent="-439598"/>
            <a:r>
              <a:rPr lang="en-US" dirty="0"/>
              <a:t>// Optionally, create a depth buffer</a:t>
            </a:r>
          </a:p>
          <a:p>
            <a:pPr indent="-439598"/>
            <a:r>
              <a:rPr lang="en-US" dirty="0" err="1">
                <a:solidFill>
                  <a:srgbClr val="800080"/>
                </a:solidFill>
              </a:rPr>
              <a:t>GLuint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depthBufferHandle</a:t>
            </a:r>
            <a:r>
              <a:rPr lang="en-US" dirty="0">
                <a:solidFill>
                  <a:srgbClr val="000000"/>
                </a:solidFill>
              </a:rPr>
              <a:t>;</a:t>
            </a:r>
            <a:r>
              <a:rPr lang="en-US" dirty="0"/>
              <a:t> </a:t>
            </a:r>
          </a:p>
          <a:p>
            <a:pPr indent="-439598"/>
            <a:r>
              <a:rPr lang="en-US" dirty="0" err="1"/>
              <a:t>glGenRenderbuffers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8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&amp;</a:t>
            </a:r>
            <a:r>
              <a:rPr lang="en-US" dirty="0" err="1"/>
              <a:t>depthBufferHandle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</a:p>
          <a:p>
            <a:pPr indent="-439598"/>
            <a:r>
              <a:rPr lang="en-US" dirty="0" err="1"/>
              <a:t>glBindRenderbuffer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80"/>
                </a:solidFill>
              </a:rPr>
              <a:t>GL_RENDERBUFFER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depthBufferHandle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</a:p>
          <a:p>
            <a:pPr indent="-439598"/>
            <a:r>
              <a:rPr lang="en-US" dirty="0" err="1"/>
              <a:t>glRenderbufferStorage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80"/>
                </a:solidFill>
              </a:rPr>
              <a:t>GL_RENDERBUFFER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GL_DEPTH_COMPONENT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width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height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</a:p>
          <a:p>
            <a:pPr indent="-439598"/>
            <a:r>
              <a:rPr lang="en-US" dirty="0" err="1"/>
              <a:t>glFramebufferRenderbuffer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80"/>
                </a:solidFill>
              </a:rPr>
              <a:t>GL_FRAMEBUFFER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GL_DEPTH_ATTACHMENT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GL_RENDERBUFFER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pPr indent="-439598"/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 err="1"/>
              <a:t>depthBufferHandle</a:t>
            </a:r>
            <a:r>
              <a:rPr lang="en-US" dirty="0">
                <a:solidFill>
                  <a:srgbClr val="000000"/>
                </a:solidFill>
              </a:rPr>
              <a:t>);</a:t>
            </a:r>
            <a:endParaRPr lang="en-US" dirty="0"/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60464538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Frame Buffers - Example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77955" y="1715520"/>
            <a:ext cx="10809411" cy="4558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-439598"/>
            <a:r>
              <a:rPr lang="en-US" dirty="0"/>
              <a:t>// Configure the frame buffer with one or more color buffers</a:t>
            </a:r>
          </a:p>
          <a:p>
            <a:pPr indent="-439598"/>
            <a:r>
              <a:rPr lang="en-US" dirty="0" err="1"/>
              <a:t>glFramebufferTexture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80"/>
                </a:solidFill>
              </a:rPr>
              <a:t>GL_FRAMEBUFFER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GL_COLOR_ATTACHMENT0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colorBufferHandle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// Define an array of draw buffers</a:t>
            </a:r>
          </a:p>
          <a:p>
            <a:pPr indent="-439598"/>
            <a:r>
              <a:rPr lang="en-US" dirty="0" err="1">
                <a:solidFill>
                  <a:srgbClr val="800080"/>
                </a:solidFill>
              </a:rPr>
              <a:t>GLenum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DrawBuffers</a:t>
            </a:r>
            <a:r>
              <a:rPr lang="en-US" dirty="0">
                <a:solidFill>
                  <a:srgbClr val="000000"/>
                </a:solidFill>
              </a:rPr>
              <a:t>[</a:t>
            </a:r>
            <a:r>
              <a:rPr lang="en-US" dirty="0">
                <a:solidFill>
                  <a:srgbClr val="00008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]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  <a:r>
              <a:rPr lang="en-US" dirty="0">
                <a:solidFill>
                  <a:srgbClr val="000080"/>
                </a:solidFill>
              </a:rPr>
              <a:t>GL_COLOR_ATTACHMENT0</a:t>
            </a:r>
            <a:r>
              <a:rPr lang="en-US" dirty="0">
                <a:solidFill>
                  <a:srgbClr val="000000"/>
                </a:solidFill>
              </a:rPr>
              <a:t>};</a:t>
            </a:r>
            <a:r>
              <a:rPr lang="en-US" dirty="0"/>
              <a:t> </a:t>
            </a:r>
          </a:p>
          <a:p>
            <a:pPr indent="-439598"/>
            <a:r>
              <a:rPr lang="en-US" dirty="0" err="1"/>
              <a:t>glDrawBuffers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8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DrawBuffers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pPr indent="-439598"/>
            <a:r>
              <a:rPr lang="en-US" dirty="0"/>
              <a:t>if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/>
              <a:t>glCheckFramebufferStatus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80"/>
                </a:solidFill>
              </a:rPr>
              <a:t>GL_FRAMEBUFFER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!=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GL_FRAMEBUFFER_COMPLETE</a:t>
            </a:r>
            <a:r>
              <a:rPr lang="en-US" dirty="0">
                <a:solidFill>
                  <a:srgbClr val="000000"/>
                </a:solidFill>
              </a:rPr>
              <a:t>) </a:t>
            </a:r>
            <a:r>
              <a:rPr lang="en-US" dirty="0"/>
              <a:t>// …</a:t>
            </a:r>
          </a:p>
          <a:p>
            <a:pPr indent="-439598"/>
            <a:endParaRPr lang="en-US" dirty="0"/>
          </a:p>
          <a:p>
            <a:pPr indent="-439598"/>
            <a:r>
              <a:rPr lang="en-US" dirty="0"/>
              <a:t>// Render to the color buffer</a:t>
            </a:r>
          </a:p>
          <a:p>
            <a:pPr indent="-439598"/>
            <a:r>
              <a:rPr lang="en-US" dirty="0" err="1"/>
              <a:t>glBindFramebuffer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80"/>
                </a:solidFill>
              </a:rPr>
              <a:t>GL_FRAMEBUFFER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frameBufferHandle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</a:p>
          <a:p>
            <a:pPr indent="-439598"/>
            <a:r>
              <a:rPr lang="en-US" dirty="0" err="1"/>
              <a:t>glViewport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8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>
                <a:solidFill>
                  <a:srgbClr val="00008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>
                <a:solidFill>
                  <a:srgbClr val="000080"/>
                </a:solidFill>
              </a:rPr>
              <a:t>width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>
                <a:solidFill>
                  <a:srgbClr val="000080"/>
                </a:solidFill>
              </a:rPr>
              <a:t>height</a:t>
            </a:r>
            <a:r>
              <a:rPr lang="en-US" dirty="0">
                <a:solidFill>
                  <a:srgbClr val="000000"/>
                </a:solidFill>
              </a:rPr>
              <a:t>);</a:t>
            </a:r>
          </a:p>
          <a:p>
            <a:pPr indent="-439598"/>
            <a:endParaRPr lang="en-US" dirty="0">
              <a:solidFill>
                <a:srgbClr val="000000"/>
              </a:solidFill>
            </a:endParaRPr>
          </a:p>
          <a:p>
            <a:pPr indent="-439598"/>
            <a:r>
              <a:rPr lang="en-US" dirty="0"/>
              <a:t>// And now we would need </a:t>
            </a:r>
            <a:r>
              <a:rPr lang="en-US" dirty="0" err="1"/>
              <a:t>shaders</a:t>
            </a:r>
            <a:r>
              <a:rPr lang="en-US" dirty="0"/>
              <a:t> to actually use the created color buffer</a:t>
            </a:r>
          </a:p>
          <a:p>
            <a:pPr indent="-439598"/>
            <a:endParaRPr lang="en-US" dirty="0"/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383280204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/>
                <a:cs typeface="Courier New"/>
              </a:rPr>
              <a:t>QOpenGLFramebufferObject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smtClean="0"/>
              <a:t>Supports painting using </a:t>
            </a:r>
            <a:r>
              <a:rPr lang="en-US" dirty="0" err="1" smtClean="0">
                <a:latin typeface="Courier New"/>
                <a:cs typeface="Courier New"/>
              </a:rPr>
              <a:t>QPainter</a:t>
            </a:r>
            <a:r>
              <a:rPr lang="en-US" dirty="0" smtClean="0"/>
              <a:t> and OpenGL functions</a:t>
            </a:r>
          </a:p>
          <a:p>
            <a:endParaRPr lang="en-US" dirty="0"/>
          </a:p>
          <a:p>
            <a:r>
              <a:rPr lang="en-US" dirty="0" smtClean="0"/>
              <a:t>By default, </a:t>
            </a:r>
            <a:r>
              <a:rPr lang="en-US" dirty="0" smtClean="0">
                <a:latin typeface="Courier New"/>
                <a:cs typeface="Courier New"/>
              </a:rPr>
              <a:t>GL_TEXTURE_2D</a:t>
            </a:r>
            <a:r>
              <a:rPr lang="en-US" dirty="0" smtClean="0"/>
              <a:t> target created and bound to </a:t>
            </a:r>
            <a:r>
              <a:rPr lang="en-US" dirty="0" smtClean="0">
                <a:latin typeface="Courier New"/>
                <a:cs typeface="Courier New"/>
              </a:rPr>
              <a:t>GL_COLOR_ATTACHMENT0</a:t>
            </a:r>
          </a:p>
          <a:p>
            <a:pPr lvl="1"/>
            <a:r>
              <a:rPr lang="en-US" dirty="0" smtClean="0"/>
              <a:t>If supported by the OpenGL implementation, other color attachments may be added</a:t>
            </a:r>
          </a:p>
          <a:p>
            <a:pPr lvl="1"/>
            <a:r>
              <a:rPr lang="en-US" sz="1500" dirty="0" err="1">
                <a:latin typeface="Courier New"/>
                <a:cs typeface="Courier New"/>
              </a:rPr>
              <a:t>addColorAttachemnt</a:t>
            </a:r>
            <a:r>
              <a:rPr lang="en-US" sz="1500" dirty="0">
                <a:latin typeface="Courier New"/>
                <a:cs typeface="Courier New"/>
              </a:rPr>
              <a:t>(</a:t>
            </a:r>
            <a:r>
              <a:rPr lang="en-US" sz="1500" dirty="0" err="1">
                <a:latin typeface="Courier New"/>
                <a:cs typeface="Courier New"/>
              </a:rPr>
              <a:t>QSize</a:t>
            </a:r>
            <a:r>
              <a:rPr lang="en-US" sz="1500" dirty="0">
                <a:latin typeface="Courier New"/>
                <a:cs typeface="Courier New"/>
              </a:rPr>
              <a:t>, </a:t>
            </a:r>
            <a:r>
              <a:rPr lang="en-US" sz="1500" dirty="0" err="1">
                <a:latin typeface="Courier New"/>
                <a:cs typeface="Courier New"/>
              </a:rPr>
              <a:t>GLenum</a:t>
            </a:r>
            <a:r>
              <a:rPr lang="en-US" sz="1500" dirty="0">
                <a:latin typeface="Courier New"/>
                <a:cs typeface="Courier New"/>
              </a:rPr>
              <a:t> format) // </a:t>
            </a:r>
            <a:r>
              <a:rPr lang="en-US" sz="1500" dirty="0" err="1">
                <a:latin typeface="Courier New"/>
                <a:cs typeface="Courier New"/>
              </a:rPr>
              <a:t>Defualt</a:t>
            </a:r>
            <a:r>
              <a:rPr lang="en-US" sz="1500" dirty="0">
                <a:latin typeface="Courier New"/>
                <a:cs typeface="Courier New"/>
              </a:rPr>
              <a:t> internal format is RGBA8</a:t>
            </a:r>
          </a:p>
          <a:p>
            <a:endParaRPr lang="en-US" dirty="0"/>
          </a:p>
          <a:p>
            <a:r>
              <a:rPr lang="en-US" dirty="0" smtClean="0"/>
              <a:t>Allows attaching depth and stencil buffers</a:t>
            </a:r>
          </a:p>
          <a:p>
            <a:pPr lvl="1"/>
            <a:r>
              <a:rPr lang="en-US" sz="1500" dirty="0" err="1">
                <a:latin typeface="Courier New"/>
                <a:cs typeface="Courier New"/>
              </a:rPr>
              <a:t>setAttachment</a:t>
            </a:r>
            <a:r>
              <a:rPr lang="en-US" sz="1500" dirty="0">
                <a:latin typeface="Courier New"/>
                <a:cs typeface="Courier New"/>
              </a:rPr>
              <a:t>(Depth, </a:t>
            </a:r>
            <a:r>
              <a:rPr lang="en-US" sz="1500" dirty="0" err="1">
                <a:latin typeface="Courier New"/>
                <a:cs typeface="Courier New"/>
              </a:rPr>
              <a:t>CombinedDepthStencil</a:t>
            </a:r>
            <a:r>
              <a:rPr lang="en-US" sz="1500" dirty="0">
                <a:latin typeface="Courier New"/>
                <a:cs typeface="Courier New"/>
              </a:rPr>
              <a:t>)</a:t>
            </a:r>
          </a:p>
          <a:p>
            <a:pPr lvl="1"/>
            <a:endParaRPr lang="en-US" dirty="0"/>
          </a:p>
          <a:p>
            <a:r>
              <a:rPr lang="en-US" dirty="0" smtClean="0"/>
              <a:t>Get the texture location for the </a:t>
            </a:r>
            <a:r>
              <a:rPr lang="en-US" dirty="0" err="1" smtClean="0"/>
              <a:t>shader</a:t>
            </a:r>
            <a:r>
              <a:rPr lang="en-US" dirty="0"/>
              <a:t> </a:t>
            </a:r>
            <a:r>
              <a:rPr lang="en-US" dirty="0" smtClean="0"/>
              <a:t>or to render the buffer(s) into an </a:t>
            </a:r>
            <a:r>
              <a:rPr lang="en-US" dirty="0" err="1" smtClean="0">
                <a:latin typeface="Courier New"/>
                <a:cs typeface="Courier New"/>
              </a:rPr>
              <a:t>QImage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sz="1500" dirty="0" err="1">
                <a:latin typeface="Courier New"/>
                <a:cs typeface="Courier New"/>
              </a:rPr>
              <a:t>QLuint</a:t>
            </a:r>
            <a:r>
              <a:rPr lang="en-US" sz="1500" dirty="0">
                <a:latin typeface="Courier New"/>
                <a:cs typeface="Courier New"/>
              </a:rPr>
              <a:t> texture()</a:t>
            </a:r>
          </a:p>
          <a:p>
            <a:pPr lvl="1"/>
            <a:r>
              <a:rPr lang="en-US" sz="1500" dirty="0" err="1">
                <a:latin typeface="Courier New"/>
                <a:cs typeface="Courier New"/>
              </a:rPr>
              <a:t>QImage</a:t>
            </a:r>
            <a:r>
              <a:rPr lang="en-US" sz="1500" dirty="0">
                <a:latin typeface="Courier New"/>
                <a:cs typeface="Courier New"/>
              </a:rPr>
              <a:t> </a:t>
            </a:r>
            <a:r>
              <a:rPr lang="en-US" sz="1500" dirty="0" err="1">
                <a:latin typeface="Courier New"/>
                <a:cs typeface="Courier New"/>
              </a:rPr>
              <a:t>toImage</a:t>
            </a:r>
            <a:r>
              <a:rPr lang="en-US" sz="1500" dirty="0">
                <a:latin typeface="Courier New"/>
                <a:cs typeface="Courier New"/>
              </a:rPr>
              <a:t>(</a:t>
            </a:r>
            <a:r>
              <a:rPr lang="en-US" sz="1500" dirty="0" err="1">
                <a:latin typeface="Courier New"/>
                <a:cs typeface="Courier New"/>
              </a:rPr>
              <a:t>bool</a:t>
            </a:r>
            <a:r>
              <a:rPr lang="en-US" sz="1500" dirty="0">
                <a:latin typeface="Courier New"/>
                <a:cs typeface="Courier New"/>
              </a:rPr>
              <a:t> flipped, </a:t>
            </a:r>
            <a:r>
              <a:rPr lang="en-US" sz="1500" dirty="0" err="1">
                <a:latin typeface="Courier New"/>
                <a:cs typeface="Courier New"/>
              </a:rPr>
              <a:t>int</a:t>
            </a:r>
            <a:r>
              <a:rPr lang="en-US" sz="1500" dirty="0">
                <a:latin typeface="Courier New"/>
                <a:cs typeface="Courier New"/>
              </a:rPr>
              <a:t> </a:t>
            </a:r>
            <a:r>
              <a:rPr lang="en-US" sz="1500" dirty="0" err="1">
                <a:latin typeface="Courier New"/>
                <a:cs typeface="Courier New"/>
              </a:rPr>
              <a:t>colorAttachment</a:t>
            </a:r>
            <a:r>
              <a:rPr lang="en-US" sz="1500" dirty="0">
                <a:latin typeface="Courier New"/>
                <a:cs typeface="Courier New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Frame Buffers in Qt </a:t>
            </a:r>
            <a:endParaRPr lang="en-US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87711597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Windows and event handling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QOpenGLWidget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QOpenGLWindow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endParaRPr lang="en-US" dirty="0"/>
          </a:p>
          <a:p>
            <a:r>
              <a:rPr lang="en-US" dirty="0" smtClean="0"/>
              <a:t>OpenGL content management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QOpenGLContext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QSurfaceFormat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QOpenGLFunction</a:t>
            </a:r>
            <a:r>
              <a:rPr lang="en-US" dirty="0" err="1">
                <a:latin typeface="Courier New"/>
                <a:cs typeface="Courier New"/>
              </a:rPr>
              <a:t>s</a:t>
            </a:r>
            <a:endParaRPr lang="en-US" dirty="0" smtClean="0">
              <a:latin typeface="Courier New"/>
              <a:cs typeface="Courier New"/>
            </a:endParaRPr>
          </a:p>
          <a:p>
            <a:endParaRPr lang="en-US" dirty="0"/>
          </a:p>
          <a:p>
            <a:r>
              <a:rPr lang="en-US" dirty="0" smtClean="0"/>
              <a:t>Buffer and texture handling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QOpenGLBuffer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QOpenGLVertexArrayObject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QOpenGLTexture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QOpenGLFrameBufferObject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endParaRPr lang="en-US" dirty="0"/>
          </a:p>
          <a:p>
            <a:r>
              <a:rPr lang="en-US" dirty="0" err="1" smtClean="0"/>
              <a:t>QPainter</a:t>
            </a:r>
            <a:r>
              <a:rPr lang="en-US" dirty="0" smtClean="0"/>
              <a:t>-based painting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QOpenGLWidget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QOpenGLPaintDevice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QOpenGLFrameBufferObject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endParaRPr lang="en-US" dirty="0"/>
          </a:p>
          <a:p>
            <a:r>
              <a:rPr lang="en-US" dirty="0" err="1" smtClean="0"/>
              <a:t>Shaders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QOpenGLShader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QOpenGLProgram</a:t>
            </a:r>
            <a:endParaRPr lang="en-US" dirty="0">
              <a:latin typeface="Courier New"/>
              <a:cs typeface="Courier New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43045609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Shaders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92926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GLSL </a:t>
            </a:r>
            <a:r>
              <a:rPr lang="en-US" dirty="0" err="1"/>
              <a:t>Shaders</a:t>
            </a:r>
            <a:endParaRPr lang="en-US" dirty="0"/>
          </a:p>
          <a:p>
            <a:r>
              <a:rPr lang="en-US" dirty="0"/>
              <a:t>Using </a:t>
            </a:r>
            <a:r>
              <a:rPr lang="en-US" dirty="0" err="1"/>
              <a:t>Shaders</a:t>
            </a:r>
            <a:r>
              <a:rPr lang="en-US" dirty="0"/>
              <a:t> in QML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37237519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OpenGL Rendering Pipeline</a:t>
            </a:r>
          </a:p>
        </p:txBody>
      </p:sp>
      <p:sp>
        <p:nvSpPr>
          <p:cNvPr id="189" name="Rounded Rectangle 188"/>
          <p:cNvSpPr/>
          <p:nvPr/>
        </p:nvSpPr>
        <p:spPr bwMode="auto">
          <a:xfrm>
            <a:off x="8271364" y="2285360"/>
            <a:ext cx="2202397" cy="1223205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232" name="Rounded Rectangle 231"/>
          <p:cNvSpPr/>
          <p:nvPr/>
        </p:nvSpPr>
        <p:spPr bwMode="auto">
          <a:xfrm>
            <a:off x="1979960" y="2276872"/>
            <a:ext cx="2202397" cy="1223205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233" name="Connector 232"/>
          <p:cNvSpPr/>
          <p:nvPr/>
        </p:nvSpPr>
        <p:spPr bwMode="auto">
          <a:xfrm>
            <a:off x="3256308" y="3163404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34" name="Connector 233"/>
          <p:cNvSpPr/>
          <p:nvPr/>
        </p:nvSpPr>
        <p:spPr bwMode="auto">
          <a:xfrm>
            <a:off x="3775890" y="2659594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35" name="Connector 234"/>
          <p:cNvSpPr/>
          <p:nvPr/>
        </p:nvSpPr>
        <p:spPr bwMode="auto">
          <a:xfrm>
            <a:off x="2830050" y="2670105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36" name="Connector 235"/>
          <p:cNvSpPr/>
          <p:nvPr/>
        </p:nvSpPr>
        <p:spPr bwMode="auto">
          <a:xfrm>
            <a:off x="3272178" y="2700259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37" name="Connector 236"/>
          <p:cNvSpPr/>
          <p:nvPr/>
        </p:nvSpPr>
        <p:spPr bwMode="auto">
          <a:xfrm>
            <a:off x="2814180" y="3133250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38" name="Connector 237"/>
          <p:cNvSpPr/>
          <p:nvPr/>
        </p:nvSpPr>
        <p:spPr bwMode="auto">
          <a:xfrm>
            <a:off x="2403642" y="2912656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39" name="Connector 238"/>
          <p:cNvSpPr/>
          <p:nvPr/>
        </p:nvSpPr>
        <p:spPr bwMode="auto">
          <a:xfrm>
            <a:off x="3760020" y="3122739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0" name="Connector 239"/>
          <p:cNvSpPr/>
          <p:nvPr/>
        </p:nvSpPr>
        <p:spPr bwMode="auto">
          <a:xfrm>
            <a:off x="2387772" y="3375801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1" name="TextBox 240"/>
          <p:cNvSpPr txBox="1"/>
          <p:nvPr/>
        </p:nvSpPr>
        <p:spPr>
          <a:xfrm>
            <a:off x="2014914" y="1973271"/>
            <a:ext cx="1598532" cy="2936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60"/>
              </a:lnSpc>
            </a:pPr>
            <a:r>
              <a:rPr lang="en-US" sz="1200" spc="-30" dirty="0" smtClean="0">
                <a:cs typeface="Open Sans Light"/>
              </a:rPr>
              <a:t>Vertex array</a:t>
            </a:r>
          </a:p>
        </p:txBody>
      </p:sp>
      <p:cxnSp>
        <p:nvCxnSpPr>
          <p:cNvPr id="242" name="Straight Arrow Connector 241"/>
          <p:cNvCxnSpPr>
            <a:endCxn id="268" idx="0"/>
          </p:cNvCxnSpPr>
          <p:nvPr/>
        </p:nvCxnSpPr>
        <p:spPr>
          <a:xfrm flipH="1">
            <a:off x="8769176" y="2952588"/>
            <a:ext cx="25183" cy="423213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 flipH="1">
            <a:off x="10148475" y="2473293"/>
            <a:ext cx="15870" cy="463145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 flipH="1">
            <a:off x="9641644" y="2726946"/>
            <a:ext cx="15870" cy="463145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 flipV="1">
            <a:off x="8794632" y="3197955"/>
            <a:ext cx="817624" cy="212397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endCxn id="261" idx="7"/>
          </p:cNvCxnSpPr>
          <p:nvPr/>
        </p:nvCxnSpPr>
        <p:spPr>
          <a:xfrm flipV="1">
            <a:off x="9652133" y="2444362"/>
            <a:ext cx="530617" cy="282586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>
            <a:endCxn id="267" idx="6"/>
          </p:cNvCxnSpPr>
          <p:nvPr/>
        </p:nvCxnSpPr>
        <p:spPr>
          <a:xfrm flipV="1">
            <a:off x="9628565" y="2932963"/>
            <a:ext cx="548859" cy="273272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 flipV="1">
            <a:off x="8775951" y="2741640"/>
            <a:ext cx="868536" cy="212397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 flipV="1">
            <a:off x="9196760" y="2460723"/>
            <a:ext cx="971296" cy="91610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/>
          <p:nvPr/>
        </p:nvCxnSpPr>
        <p:spPr>
          <a:xfrm flipH="1">
            <a:off x="8769176" y="2923418"/>
            <a:ext cx="15870" cy="463145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/>
          <p:cNvCxnSpPr>
            <a:stCxn id="266" idx="1"/>
            <a:endCxn id="260" idx="6"/>
          </p:cNvCxnSpPr>
          <p:nvPr/>
        </p:nvCxnSpPr>
        <p:spPr>
          <a:xfrm>
            <a:off x="8759590" y="2923200"/>
            <a:ext cx="914122" cy="276204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/>
          <p:nvPr/>
        </p:nvCxnSpPr>
        <p:spPr>
          <a:xfrm flipV="1">
            <a:off x="9632331" y="2444362"/>
            <a:ext cx="545038" cy="791042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 flipV="1">
            <a:off x="9206073" y="2565360"/>
            <a:ext cx="467584" cy="174831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>
            <a:stCxn id="262" idx="2"/>
            <a:endCxn id="266" idx="3"/>
          </p:cNvCxnSpPr>
          <p:nvPr/>
        </p:nvCxnSpPr>
        <p:spPr>
          <a:xfrm flipH="1">
            <a:off x="8759590" y="2550884"/>
            <a:ext cx="415864" cy="423228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>
            <a:stCxn id="265" idx="4"/>
          </p:cNvCxnSpPr>
          <p:nvPr/>
        </p:nvCxnSpPr>
        <p:spPr>
          <a:xfrm flipH="1" flipV="1">
            <a:off x="9188552" y="2554439"/>
            <a:ext cx="7032" cy="495590"/>
          </a:xfrm>
          <a:prstGeom prst="line">
            <a:avLst/>
          </a:prstGeom>
          <a:ln w="127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/>
          <p:nvPr/>
        </p:nvCxnSpPr>
        <p:spPr>
          <a:xfrm flipH="1">
            <a:off x="8778489" y="3004934"/>
            <a:ext cx="400952" cy="408316"/>
          </a:xfrm>
          <a:prstGeom prst="line">
            <a:avLst/>
          </a:prstGeom>
          <a:ln w="127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>
            <a:stCxn id="265" idx="7"/>
            <a:endCxn id="261" idx="2"/>
          </p:cNvCxnSpPr>
          <p:nvPr/>
        </p:nvCxnSpPr>
        <p:spPr>
          <a:xfrm flipV="1">
            <a:off x="9221040" y="2469818"/>
            <a:ext cx="900254" cy="518755"/>
          </a:xfrm>
          <a:prstGeom prst="line">
            <a:avLst/>
          </a:prstGeom>
          <a:ln w="127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/>
        </p:nvCxnSpPr>
        <p:spPr>
          <a:xfrm flipV="1">
            <a:off x="8780156" y="2554380"/>
            <a:ext cx="416822" cy="871461"/>
          </a:xfrm>
          <a:prstGeom prst="line">
            <a:avLst/>
          </a:prstGeom>
          <a:ln w="127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>
            <a:stCxn id="265" idx="6"/>
            <a:endCxn id="267" idx="6"/>
          </p:cNvCxnSpPr>
          <p:nvPr/>
        </p:nvCxnSpPr>
        <p:spPr>
          <a:xfrm flipV="1">
            <a:off x="9231584" y="2932963"/>
            <a:ext cx="945840" cy="81066"/>
          </a:xfrm>
          <a:prstGeom prst="line">
            <a:avLst/>
          </a:prstGeom>
          <a:ln w="127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0" name="Connector 259"/>
          <p:cNvSpPr/>
          <p:nvPr/>
        </p:nvSpPr>
        <p:spPr bwMode="auto">
          <a:xfrm>
            <a:off x="9601712" y="3163404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61" name="Connector 260"/>
          <p:cNvSpPr/>
          <p:nvPr/>
        </p:nvSpPr>
        <p:spPr bwMode="auto">
          <a:xfrm>
            <a:off x="10121294" y="2433818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62" name="Connector 261"/>
          <p:cNvSpPr/>
          <p:nvPr/>
        </p:nvSpPr>
        <p:spPr bwMode="auto">
          <a:xfrm>
            <a:off x="9175454" y="2514884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63" name="Connector 262"/>
          <p:cNvSpPr/>
          <p:nvPr/>
        </p:nvSpPr>
        <p:spPr bwMode="auto">
          <a:xfrm>
            <a:off x="9617582" y="2700259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cxnSp>
        <p:nvCxnSpPr>
          <p:cNvPr id="264" name="Straight Connector 263"/>
          <p:cNvCxnSpPr/>
          <p:nvPr/>
        </p:nvCxnSpPr>
        <p:spPr>
          <a:xfrm flipH="1">
            <a:off x="8776601" y="2926613"/>
            <a:ext cx="1372248" cy="478838"/>
          </a:xfrm>
          <a:prstGeom prst="line">
            <a:avLst/>
          </a:prstGeom>
          <a:ln w="127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5" name="Connector 264"/>
          <p:cNvSpPr/>
          <p:nvPr/>
        </p:nvSpPr>
        <p:spPr bwMode="auto">
          <a:xfrm>
            <a:off x="9159584" y="2978029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66" name="Connector 265"/>
          <p:cNvSpPr/>
          <p:nvPr/>
        </p:nvSpPr>
        <p:spPr bwMode="auto">
          <a:xfrm>
            <a:off x="8749046" y="2912656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67" name="Connector 266"/>
          <p:cNvSpPr/>
          <p:nvPr/>
        </p:nvSpPr>
        <p:spPr bwMode="auto">
          <a:xfrm>
            <a:off x="10105424" y="2896963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68" name="Connector 267"/>
          <p:cNvSpPr/>
          <p:nvPr/>
        </p:nvSpPr>
        <p:spPr bwMode="auto">
          <a:xfrm>
            <a:off x="8733176" y="3375801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5" name="TextBox 314"/>
          <p:cNvSpPr txBox="1"/>
          <p:nvPr/>
        </p:nvSpPr>
        <p:spPr>
          <a:xfrm>
            <a:off x="4284240" y="2284355"/>
            <a:ext cx="77147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spc="-30" dirty="0" smtClean="0">
                <a:cs typeface="Open Sans Light"/>
              </a:rPr>
              <a:t>Vertex,     tessellation, geometry </a:t>
            </a:r>
            <a:endParaRPr lang="en-US" sz="1200" spc="-30" dirty="0">
              <a:cs typeface="Open Sans Light"/>
            </a:endParaRPr>
          </a:p>
          <a:p>
            <a:r>
              <a:rPr lang="en-US" sz="1200" spc="-30" dirty="0" err="1" smtClean="0">
                <a:cs typeface="Open Sans Light"/>
              </a:rPr>
              <a:t>shaders</a:t>
            </a:r>
            <a:endParaRPr lang="en-US" sz="1200" spc="-30" dirty="0" smtClean="0">
              <a:cs typeface="Open Sans Light"/>
            </a:endParaRPr>
          </a:p>
        </p:txBody>
      </p:sp>
      <p:sp>
        <p:nvSpPr>
          <p:cNvPr id="316" name="Right Arrow 315"/>
          <p:cNvSpPr/>
          <p:nvPr/>
        </p:nvSpPr>
        <p:spPr bwMode="auto">
          <a:xfrm>
            <a:off x="4368648" y="3098451"/>
            <a:ext cx="489507" cy="185375"/>
          </a:xfrm>
          <a:prstGeom prst="rightArrow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317" name="Rounded Rectangle 316"/>
          <p:cNvSpPr/>
          <p:nvPr/>
        </p:nvSpPr>
        <p:spPr bwMode="auto">
          <a:xfrm>
            <a:off x="5158308" y="2276872"/>
            <a:ext cx="2202397" cy="1223205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318" name="Connector 317"/>
          <p:cNvSpPr/>
          <p:nvPr/>
        </p:nvSpPr>
        <p:spPr bwMode="auto">
          <a:xfrm>
            <a:off x="6434656" y="3163404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9" name="Connector 318"/>
          <p:cNvSpPr/>
          <p:nvPr/>
        </p:nvSpPr>
        <p:spPr bwMode="auto">
          <a:xfrm>
            <a:off x="6954238" y="2433818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" name="Connector 319"/>
          <p:cNvSpPr/>
          <p:nvPr/>
        </p:nvSpPr>
        <p:spPr bwMode="auto">
          <a:xfrm>
            <a:off x="6008398" y="2514884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1" name="Connector 320"/>
          <p:cNvSpPr/>
          <p:nvPr/>
        </p:nvSpPr>
        <p:spPr bwMode="auto">
          <a:xfrm>
            <a:off x="6450526" y="2700259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" name="Connector 321"/>
          <p:cNvSpPr/>
          <p:nvPr/>
        </p:nvSpPr>
        <p:spPr bwMode="auto">
          <a:xfrm>
            <a:off x="5992528" y="2978029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3" name="Connector 322"/>
          <p:cNvSpPr/>
          <p:nvPr/>
        </p:nvSpPr>
        <p:spPr bwMode="auto">
          <a:xfrm>
            <a:off x="5581990" y="2912656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4" name="Connector 323"/>
          <p:cNvSpPr/>
          <p:nvPr/>
        </p:nvSpPr>
        <p:spPr bwMode="auto">
          <a:xfrm>
            <a:off x="6938368" y="2896963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5" name="Connector 324"/>
          <p:cNvSpPr/>
          <p:nvPr/>
        </p:nvSpPr>
        <p:spPr bwMode="auto">
          <a:xfrm>
            <a:off x="5566120" y="3375801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6" name="TextBox 325"/>
          <p:cNvSpPr txBox="1"/>
          <p:nvPr/>
        </p:nvSpPr>
        <p:spPr>
          <a:xfrm>
            <a:off x="5193262" y="1973271"/>
            <a:ext cx="1598532" cy="2936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60"/>
              </a:lnSpc>
            </a:pPr>
            <a:r>
              <a:rPr lang="en-US" sz="1200" spc="-30" dirty="0">
                <a:cs typeface="Open Sans Light"/>
              </a:rPr>
              <a:t>T</a:t>
            </a:r>
            <a:r>
              <a:rPr lang="en-US" sz="1200" spc="-30" dirty="0" smtClean="0">
                <a:cs typeface="Open Sans Light"/>
              </a:rPr>
              <a:t>ransformed vertices</a:t>
            </a:r>
          </a:p>
        </p:txBody>
      </p:sp>
      <p:sp>
        <p:nvSpPr>
          <p:cNvPr id="327" name="TextBox 326"/>
          <p:cNvSpPr txBox="1"/>
          <p:nvPr/>
        </p:nvSpPr>
        <p:spPr>
          <a:xfrm>
            <a:off x="7546996" y="2506320"/>
            <a:ext cx="799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spc="-30" dirty="0" smtClean="0">
                <a:cs typeface="Open Sans Light"/>
              </a:rPr>
              <a:t>Primitive assembly</a:t>
            </a:r>
            <a:endParaRPr lang="en-US" sz="1200" spc="-30" dirty="0">
              <a:cs typeface="Open Sans Light"/>
            </a:endParaRPr>
          </a:p>
        </p:txBody>
      </p:sp>
      <p:sp>
        <p:nvSpPr>
          <p:cNvPr id="328" name="Right Arrow 327"/>
          <p:cNvSpPr/>
          <p:nvPr/>
        </p:nvSpPr>
        <p:spPr bwMode="auto">
          <a:xfrm>
            <a:off x="7546996" y="2957341"/>
            <a:ext cx="489507" cy="185375"/>
          </a:xfrm>
          <a:prstGeom prst="rightArrow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8306318" y="1981759"/>
            <a:ext cx="1598532" cy="2936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60"/>
              </a:lnSpc>
            </a:pPr>
            <a:r>
              <a:rPr lang="en-US" sz="1200" spc="-30" dirty="0" smtClean="0">
                <a:cs typeface="Open Sans Light"/>
              </a:rPr>
              <a:t>Triangles (or lines etc.) </a:t>
            </a:r>
          </a:p>
        </p:txBody>
      </p:sp>
      <p:sp>
        <p:nvSpPr>
          <p:cNvPr id="330" name="Rounded Rectangle 329"/>
          <p:cNvSpPr/>
          <p:nvPr/>
        </p:nvSpPr>
        <p:spPr bwMode="auto">
          <a:xfrm>
            <a:off x="1979960" y="4627184"/>
            <a:ext cx="2202397" cy="1223205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331" name="TextBox 330"/>
          <p:cNvSpPr txBox="1"/>
          <p:nvPr/>
        </p:nvSpPr>
        <p:spPr>
          <a:xfrm>
            <a:off x="2014914" y="4323583"/>
            <a:ext cx="1598532" cy="2936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60"/>
              </a:lnSpc>
            </a:pPr>
            <a:r>
              <a:rPr lang="en-US" sz="1200" spc="-30" dirty="0" smtClean="0">
                <a:cs typeface="Open Sans Light"/>
              </a:rPr>
              <a:t>Rasterized fragments</a:t>
            </a:r>
          </a:p>
        </p:txBody>
      </p:sp>
      <p:cxnSp>
        <p:nvCxnSpPr>
          <p:cNvPr id="332" name="Straight Connector 331"/>
          <p:cNvCxnSpPr/>
          <p:nvPr/>
        </p:nvCxnSpPr>
        <p:spPr>
          <a:xfrm flipH="1">
            <a:off x="3215544" y="5113948"/>
            <a:ext cx="15870" cy="463145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/>
          <p:cNvCxnSpPr/>
          <p:nvPr/>
        </p:nvCxnSpPr>
        <p:spPr>
          <a:xfrm flipV="1">
            <a:off x="2368532" y="5584957"/>
            <a:ext cx="817624" cy="212397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/>
          <p:cNvCxnSpPr>
            <a:endCxn id="347" idx="7"/>
          </p:cNvCxnSpPr>
          <p:nvPr/>
        </p:nvCxnSpPr>
        <p:spPr>
          <a:xfrm flipV="1">
            <a:off x="3226033" y="4831364"/>
            <a:ext cx="530617" cy="282586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/>
          <p:nvPr/>
        </p:nvCxnSpPr>
        <p:spPr>
          <a:xfrm flipV="1">
            <a:off x="2349851" y="5128642"/>
            <a:ext cx="868536" cy="212397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/>
          <p:cNvCxnSpPr/>
          <p:nvPr/>
        </p:nvCxnSpPr>
        <p:spPr>
          <a:xfrm flipV="1">
            <a:off x="2770660" y="4847725"/>
            <a:ext cx="971296" cy="91610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endCxn id="354" idx="0"/>
          </p:cNvCxnSpPr>
          <p:nvPr/>
        </p:nvCxnSpPr>
        <p:spPr>
          <a:xfrm flipH="1">
            <a:off x="2343076" y="5310420"/>
            <a:ext cx="15870" cy="452383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>
            <a:stCxn id="352" idx="1"/>
            <a:endCxn id="346" idx="6"/>
          </p:cNvCxnSpPr>
          <p:nvPr/>
        </p:nvCxnSpPr>
        <p:spPr>
          <a:xfrm>
            <a:off x="2333490" y="5310202"/>
            <a:ext cx="914122" cy="276204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/>
          <p:cNvCxnSpPr/>
          <p:nvPr/>
        </p:nvCxnSpPr>
        <p:spPr>
          <a:xfrm flipH="1" flipV="1">
            <a:off x="2779973" y="4952362"/>
            <a:ext cx="467584" cy="174831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/>
          <p:cNvCxnSpPr>
            <a:stCxn id="348" idx="2"/>
            <a:endCxn id="352" idx="3"/>
          </p:cNvCxnSpPr>
          <p:nvPr/>
        </p:nvCxnSpPr>
        <p:spPr>
          <a:xfrm flipH="1">
            <a:off x="2333490" y="4937886"/>
            <a:ext cx="415864" cy="423228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Connector 340"/>
          <p:cNvCxnSpPr>
            <a:stCxn id="351" idx="4"/>
          </p:cNvCxnSpPr>
          <p:nvPr/>
        </p:nvCxnSpPr>
        <p:spPr>
          <a:xfrm flipH="1" flipV="1">
            <a:off x="2762452" y="4941441"/>
            <a:ext cx="7032" cy="495590"/>
          </a:xfrm>
          <a:prstGeom prst="line">
            <a:avLst/>
          </a:prstGeom>
          <a:ln w="127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/>
          <p:cNvCxnSpPr/>
          <p:nvPr/>
        </p:nvCxnSpPr>
        <p:spPr>
          <a:xfrm flipH="1">
            <a:off x="2352389" y="5391936"/>
            <a:ext cx="400952" cy="408316"/>
          </a:xfrm>
          <a:prstGeom prst="line">
            <a:avLst/>
          </a:prstGeom>
          <a:ln w="127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/>
          <p:cNvCxnSpPr>
            <a:stCxn id="351" idx="7"/>
            <a:endCxn id="347" idx="2"/>
          </p:cNvCxnSpPr>
          <p:nvPr/>
        </p:nvCxnSpPr>
        <p:spPr>
          <a:xfrm flipV="1">
            <a:off x="2794940" y="4856820"/>
            <a:ext cx="900254" cy="518755"/>
          </a:xfrm>
          <a:prstGeom prst="line">
            <a:avLst/>
          </a:prstGeom>
          <a:ln w="127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/>
          <p:nvPr/>
        </p:nvCxnSpPr>
        <p:spPr>
          <a:xfrm flipV="1">
            <a:off x="2354056" y="4941382"/>
            <a:ext cx="416822" cy="871461"/>
          </a:xfrm>
          <a:prstGeom prst="line">
            <a:avLst/>
          </a:prstGeom>
          <a:ln w="127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/>
          <p:cNvCxnSpPr>
            <a:stCxn id="351" idx="6"/>
            <a:endCxn id="353" idx="6"/>
          </p:cNvCxnSpPr>
          <p:nvPr/>
        </p:nvCxnSpPr>
        <p:spPr>
          <a:xfrm flipV="1">
            <a:off x="2805484" y="5319965"/>
            <a:ext cx="945840" cy="81066"/>
          </a:xfrm>
          <a:prstGeom prst="line">
            <a:avLst/>
          </a:prstGeom>
          <a:ln w="127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6" name="Connector 345"/>
          <p:cNvSpPr/>
          <p:nvPr/>
        </p:nvSpPr>
        <p:spPr bwMode="auto">
          <a:xfrm>
            <a:off x="3175612" y="5550406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7" name="Connector 346"/>
          <p:cNvSpPr/>
          <p:nvPr/>
        </p:nvSpPr>
        <p:spPr bwMode="auto">
          <a:xfrm>
            <a:off x="3695194" y="4820820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8" name="Connector 347"/>
          <p:cNvSpPr/>
          <p:nvPr/>
        </p:nvSpPr>
        <p:spPr bwMode="auto">
          <a:xfrm>
            <a:off x="2749354" y="4901886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9" name="Connector 348"/>
          <p:cNvSpPr/>
          <p:nvPr/>
        </p:nvSpPr>
        <p:spPr bwMode="auto">
          <a:xfrm>
            <a:off x="3191482" y="5087261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cxnSp>
        <p:nvCxnSpPr>
          <p:cNvPr id="350" name="Straight Connector 349"/>
          <p:cNvCxnSpPr/>
          <p:nvPr/>
        </p:nvCxnSpPr>
        <p:spPr>
          <a:xfrm flipH="1">
            <a:off x="2350501" y="5313615"/>
            <a:ext cx="1372248" cy="478838"/>
          </a:xfrm>
          <a:prstGeom prst="line">
            <a:avLst/>
          </a:prstGeom>
          <a:ln w="127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1" name="Connector 350"/>
          <p:cNvSpPr/>
          <p:nvPr/>
        </p:nvSpPr>
        <p:spPr bwMode="auto">
          <a:xfrm>
            <a:off x="2733484" y="5365031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2" name="Connector 351"/>
          <p:cNvSpPr/>
          <p:nvPr/>
        </p:nvSpPr>
        <p:spPr bwMode="auto">
          <a:xfrm>
            <a:off x="2322946" y="5299658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3" name="Connector 352"/>
          <p:cNvSpPr/>
          <p:nvPr/>
        </p:nvSpPr>
        <p:spPr bwMode="auto">
          <a:xfrm>
            <a:off x="3679324" y="5283965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4" name="Connector 353"/>
          <p:cNvSpPr/>
          <p:nvPr/>
        </p:nvSpPr>
        <p:spPr bwMode="auto">
          <a:xfrm>
            <a:off x="2307076" y="5762803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5" name="Rectangle 354"/>
          <p:cNvSpPr/>
          <p:nvPr/>
        </p:nvSpPr>
        <p:spPr bwMode="auto">
          <a:xfrm>
            <a:off x="3681451" y="4804827"/>
            <a:ext cx="83554" cy="12470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356" name="Rectangle 355"/>
          <p:cNvSpPr/>
          <p:nvPr/>
        </p:nvSpPr>
        <p:spPr bwMode="auto">
          <a:xfrm>
            <a:off x="3683640" y="4929531"/>
            <a:ext cx="83554" cy="12470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357" name="Rectangle 356"/>
          <p:cNvSpPr/>
          <p:nvPr/>
        </p:nvSpPr>
        <p:spPr bwMode="auto">
          <a:xfrm>
            <a:off x="3683640" y="5047275"/>
            <a:ext cx="83554" cy="12470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358" name="Rectangle 357"/>
          <p:cNvSpPr/>
          <p:nvPr/>
        </p:nvSpPr>
        <p:spPr bwMode="auto">
          <a:xfrm>
            <a:off x="3686264" y="5160218"/>
            <a:ext cx="83554" cy="12470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359" name="Rectangle 358"/>
          <p:cNvSpPr/>
          <p:nvPr/>
        </p:nvSpPr>
        <p:spPr bwMode="auto">
          <a:xfrm>
            <a:off x="3597897" y="5289723"/>
            <a:ext cx="83554" cy="12470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360" name="Rectangle 359"/>
          <p:cNvSpPr/>
          <p:nvPr/>
        </p:nvSpPr>
        <p:spPr bwMode="auto">
          <a:xfrm>
            <a:off x="3514343" y="5289723"/>
            <a:ext cx="83554" cy="12470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361" name="Rectangle 360"/>
          <p:cNvSpPr/>
          <p:nvPr/>
        </p:nvSpPr>
        <p:spPr bwMode="auto">
          <a:xfrm>
            <a:off x="3430789" y="5413050"/>
            <a:ext cx="83554" cy="12470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362" name="Rectangle 361"/>
          <p:cNvSpPr/>
          <p:nvPr/>
        </p:nvSpPr>
        <p:spPr bwMode="auto">
          <a:xfrm>
            <a:off x="3263280" y="5537934"/>
            <a:ext cx="83554" cy="12470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363" name="Rectangle 362"/>
          <p:cNvSpPr/>
          <p:nvPr/>
        </p:nvSpPr>
        <p:spPr bwMode="auto">
          <a:xfrm>
            <a:off x="3347235" y="5413050"/>
            <a:ext cx="83554" cy="12470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364" name="Rectangle 363"/>
          <p:cNvSpPr/>
          <p:nvPr/>
        </p:nvSpPr>
        <p:spPr bwMode="auto">
          <a:xfrm>
            <a:off x="3179720" y="5537654"/>
            <a:ext cx="83554" cy="12470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365" name="Rectangle 364"/>
          <p:cNvSpPr/>
          <p:nvPr/>
        </p:nvSpPr>
        <p:spPr bwMode="auto">
          <a:xfrm>
            <a:off x="3686770" y="5286673"/>
            <a:ext cx="83554" cy="12470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366" name="Rectangle 365"/>
          <p:cNvSpPr/>
          <p:nvPr/>
        </p:nvSpPr>
        <p:spPr bwMode="auto">
          <a:xfrm>
            <a:off x="3595770" y="4922591"/>
            <a:ext cx="83554" cy="12470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367" name="Rectangle 366"/>
          <p:cNvSpPr/>
          <p:nvPr/>
        </p:nvSpPr>
        <p:spPr bwMode="auto">
          <a:xfrm>
            <a:off x="3513114" y="5042043"/>
            <a:ext cx="83554" cy="12470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368" name="Rectangle 367"/>
          <p:cNvSpPr/>
          <p:nvPr/>
        </p:nvSpPr>
        <p:spPr bwMode="auto">
          <a:xfrm>
            <a:off x="3428124" y="5169701"/>
            <a:ext cx="83554" cy="12470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369" name="Rectangle 368"/>
          <p:cNvSpPr/>
          <p:nvPr/>
        </p:nvSpPr>
        <p:spPr bwMode="auto">
          <a:xfrm>
            <a:off x="3346834" y="5289739"/>
            <a:ext cx="83554" cy="12470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370" name="TextBox 369"/>
          <p:cNvSpPr txBox="1"/>
          <p:nvPr/>
        </p:nvSpPr>
        <p:spPr>
          <a:xfrm>
            <a:off x="4358356" y="4930326"/>
            <a:ext cx="799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spc="-30" dirty="0" smtClean="0">
                <a:cs typeface="Open Sans Light"/>
              </a:rPr>
              <a:t>Fragment </a:t>
            </a:r>
            <a:r>
              <a:rPr lang="en-US" sz="1200" spc="-30" dirty="0" err="1" smtClean="0">
                <a:cs typeface="Open Sans Light"/>
              </a:rPr>
              <a:t>shader</a:t>
            </a:r>
            <a:endParaRPr lang="en-US" sz="1200" spc="-30" dirty="0">
              <a:cs typeface="Open Sans Light"/>
            </a:endParaRPr>
          </a:p>
        </p:txBody>
      </p:sp>
      <p:sp>
        <p:nvSpPr>
          <p:cNvPr id="371" name="Right Arrow 370"/>
          <p:cNvSpPr/>
          <p:nvPr/>
        </p:nvSpPr>
        <p:spPr bwMode="auto">
          <a:xfrm>
            <a:off x="4358356" y="5381347"/>
            <a:ext cx="489507" cy="185375"/>
          </a:xfrm>
          <a:prstGeom prst="rightArrow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372" name="Rounded Rectangle 371"/>
          <p:cNvSpPr/>
          <p:nvPr/>
        </p:nvSpPr>
        <p:spPr bwMode="auto">
          <a:xfrm>
            <a:off x="5137858" y="4622651"/>
            <a:ext cx="2202397" cy="1223205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373" name="TextBox 372"/>
          <p:cNvSpPr txBox="1"/>
          <p:nvPr/>
        </p:nvSpPr>
        <p:spPr>
          <a:xfrm>
            <a:off x="5172812" y="4319050"/>
            <a:ext cx="1598532" cy="2936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60"/>
              </a:lnSpc>
            </a:pPr>
            <a:r>
              <a:rPr lang="en-US" sz="1200" spc="-30" dirty="0" smtClean="0">
                <a:cs typeface="Open Sans Light"/>
              </a:rPr>
              <a:t>Rasterized fragments</a:t>
            </a:r>
          </a:p>
        </p:txBody>
      </p:sp>
      <p:cxnSp>
        <p:nvCxnSpPr>
          <p:cNvPr id="374" name="Straight Connector 373"/>
          <p:cNvCxnSpPr/>
          <p:nvPr/>
        </p:nvCxnSpPr>
        <p:spPr>
          <a:xfrm flipH="1">
            <a:off x="6373442" y="5109415"/>
            <a:ext cx="15870" cy="463145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/>
          <p:cNvCxnSpPr/>
          <p:nvPr/>
        </p:nvCxnSpPr>
        <p:spPr>
          <a:xfrm flipV="1">
            <a:off x="5526430" y="5580424"/>
            <a:ext cx="817624" cy="212397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Connector 375"/>
          <p:cNvCxnSpPr>
            <a:endCxn id="389" idx="7"/>
          </p:cNvCxnSpPr>
          <p:nvPr/>
        </p:nvCxnSpPr>
        <p:spPr>
          <a:xfrm flipV="1">
            <a:off x="6383931" y="4826831"/>
            <a:ext cx="530617" cy="282586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Connector 376"/>
          <p:cNvCxnSpPr/>
          <p:nvPr/>
        </p:nvCxnSpPr>
        <p:spPr>
          <a:xfrm flipV="1">
            <a:off x="5507749" y="5124109"/>
            <a:ext cx="868536" cy="212397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/>
          <p:cNvCxnSpPr/>
          <p:nvPr/>
        </p:nvCxnSpPr>
        <p:spPr>
          <a:xfrm flipV="1">
            <a:off x="5928558" y="4843192"/>
            <a:ext cx="971296" cy="91610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/>
          <p:cNvCxnSpPr>
            <a:endCxn id="396" idx="0"/>
          </p:cNvCxnSpPr>
          <p:nvPr/>
        </p:nvCxnSpPr>
        <p:spPr>
          <a:xfrm flipH="1">
            <a:off x="5500974" y="5305887"/>
            <a:ext cx="15870" cy="452383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/>
          <p:cNvCxnSpPr>
            <a:stCxn id="394" idx="1"/>
            <a:endCxn id="388" idx="6"/>
          </p:cNvCxnSpPr>
          <p:nvPr/>
        </p:nvCxnSpPr>
        <p:spPr>
          <a:xfrm>
            <a:off x="5491388" y="5305669"/>
            <a:ext cx="914122" cy="276204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/>
          <p:cNvCxnSpPr/>
          <p:nvPr/>
        </p:nvCxnSpPr>
        <p:spPr>
          <a:xfrm flipH="1" flipV="1">
            <a:off x="5937871" y="4947829"/>
            <a:ext cx="467584" cy="174831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/>
          <p:cNvCxnSpPr>
            <a:stCxn id="390" idx="2"/>
            <a:endCxn id="394" idx="3"/>
          </p:cNvCxnSpPr>
          <p:nvPr/>
        </p:nvCxnSpPr>
        <p:spPr>
          <a:xfrm flipH="1">
            <a:off x="5491388" y="4933353"/>
            <a:ext cx="415864" cy="423228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/>
          <p:cNvCxnSpPr>
            <a:stCxn id="393" idx="4"/>
          </p:cNvCxnSpPr>
          <p:nvPr/>
        </p:nvCxnSpPr>
        <p:spPr>
          <a:xfrm flipH="1" flipV="1">
            <a:off x="5920350" y="4936908"/>
            <a:ext cx="7032" cy="495590"/>
          </a:xfrm>
          <a:prstGeom prst="line">
            <a:avLst/>
          </a:prstGeom>
          <a:ln w="127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/>
          <p:cNvCxnSpPr/>
          <p:nvPr/>
        </p:nvCxnSpPr>
        <p:spPr>
          <a:xfrm flipH="1">
            <a:off x="5510287" y="5387403"/>
            <a:ext cx="400952" cy="408316"/>
          </a:xfrm>
          <a:prstGeom prst="line">
            <a:avLst/>
          </a:prstGeom>
          <a:ln w="127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Connector 384"/>
          <p:cNvCxnSpPr>
            <a:stCxn id="393" idx="7"/>
            <a:endCxn id="389" idx="2"/>
          </p:cNvCxnSpPr>
          <p:nvPr/>
        </p:nvCxnSpPr>
        <p:spPr>
          <a:xfrm flipV="1">
            <a:off x="5952838" y="4852287"/>
            <a:ext cx="900254" cy="518755"/>
          </a:xfrm>
          <a:prstGeom prst="line">
            <a:avLst/>
          </a:prstGeom>
          <a:ln w="127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Connector 385"/>
          <p:cNvCxnSpPr/>
          <p:nvPr/>
        </p:nvCxnSpPr>
        <p:spPr>
          <a:xfrm flipV="1">
            <a:off x="5511954" y="4936849"/>
            <a:ext cx="416822" cy="871461"/>
          </a:xfrm>
          <a:prstGeom prst="line">
            <a:avLst/>
          </a:prstGeom>
          <a:ln w="127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Connector 386"/>
          <p:cNvCxnSpPr>
            <a:stCxn id="393" idx="6"/>
            <a:endCxn id="395" idx="6"/>
          </p:cNvCxnSpPr>
          <p:nvPr/>
        </p:nvCxnSpPr>
        <p:spPr>
          <a:xfrm flipV="1">
            <a:off x="5963382" y="5315432"/>
            <a:ext cx="945840" cy="81066"/>
          </a:xfrm>
          <a:prstGeom prst="line">
            <a:avLst/>
          </a:prstGeom>
          <a:ln w="127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8" name="Connector 387"/>
          <p:cNvSpPr/>
          <p:nvPr/>
        </p:nvSpPr>
        <p:spPr bwMode="auto">
          <a:xfrm>
            <a:off x="6333510" y="5545873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9" name="Connector 388"/>
          <p:cNvSpPr/>
          <p:nvPr/>
        </p:nvSpPr>
        <p:spPr bwMode="auto">
          <a:xfrm>
            <a:off x="6853092" y="4816287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90" name="Connector 389"/>
          <p:cNvSpPr/>
          <p:nvPr/>
        </p:nvSpPr>
        <p:spPr bwMode="auto">
          <a:xfrm>
            <a:off x="5907252" y="4897353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91" name="Connector 390"/>
          <p:cNvSpPr/>
          <p:nvPr/>
        </p:nvSpPr>
        <p:spPr bwMode="auto">
          <a:xfrm>
            <a:off x="6349380" y="5082728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cxnSp>
        <p:nvCxnSpPr>
          <p:cNvPr id="392" name="Straight Connector 391"/>
          <p:cNvCxnSpPr/>
          <p:nvPr/>
        </p:nvCxnSpPr>
        <p:spPr>
          <a:xfrm flipH="1">
            <a:off x="5508399" y="5309082"/>
            <a:ext cx="1372248" cy="478838"/>
          </a:xfrm>
          <a:prstGeom prst="line">
            <a:avLst/>
          </a:prstGeom>
          <a:ln w="127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3" name="Connector 392"/>
          <p:cNvSpPr/>
          <p:nvPr/>
        </p:nvSpPr>
        <p:spPr bwMode="auto">
          <a:xfrm>
            <a:off x="5891382" y="5360498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94" name="Connector 393"/>
          <p:cNvSpPr/>
          <p:nvPr/>
        </p:nvSpPr>
        <p:spPr bwMode="auto">
          <a:xfrm>
            <a:off x="5480844" y="5295125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95" name="Connector 394"/>
          <p:cNvSpPr/>
          <p:nvPr/>
        </p:nvSpPr>
        <p:spPr bwMode="auto">
          <a:xfrm>
            <a:off x="6837222" y="5279432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96" name="Connector 395"/>
          <p:cNvSpPr/>
          <p:nvPr/>
        </p:nvSpPr>
        <p:spPr bwMode="auto">
          <a:xfrm>
            <a:off x="5464974" y="5758270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97" name="Rectangle 396"/>
          <p:cNvSpPr/>
          <p:nvPr/>
        </p:nvSpPr>
        <p:spPr bwMode="auto">
          <a:xfrm>
            <a:off x="6839349" y="4800294"/>
            <a:ext cx="83554" cy="1247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398" name="Rectangle 397"/>
          <p:cNvSpPr/>
          <p:nvPr/>
        </p:nvSpPr>
        <p:spPr bwMode="auto">
          <a:xfrm>
            <a:off x="6841538" y="4924998"/>
            <a:ext cx="83554" cy="1247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399" name="Rectangle 398"/>
          <p:cNvSpPr/>
          <p:nvPr/>
        </p:nvSpPr>
        <p:spPr bwMode="auto">
          <a:xfrm>
            <a:off x="6841538" y="5042742"/>
            <a:ext cx="83554" cy="1247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00" name="Rectangle 399"/>
          <p:cNvSpPr/>
          <p:nvPr/>
        </p:nvSpPr>
        <p:spPr bwMode="auto">
          <a:xfrm>
            <a:off x="6844162" y="5160607"/>
            <a:ext cx="83554" cy="1247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01" name="Rectangle 400"/>
          <p:cNvSpPr/>
          <p:nvPr/>
        </p:nvSpPr>
        <p:spPr bwMode="auto">
          <a:xfrm>
            <a:off x="6755795" y="5285190"/>
            <a:ext cx="83554" cy="12470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02" name="Rectangle 401"/>
          <p:cNvSpPr/>
          <p:nvPr/>
        </p:nvSpPr>
        <p:spPr bwMode="auto">
          <a:xfrm>
            <a:off x="6672241" y="5285190"/>
            <a:ext cx="83554" cy="12470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03" name="Rectangle 402"/>
          <p:cNvSpPr/>
          <p:nvPr/>
        </p:nvSpPr>
        <p:spPr bwMode="auto">
          <a:xfrm>
            <a:off x="6588687" y="5408517"/>
            <a:ext cx="83554" cy="12470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04" name="Rectangle 403"/>
          <p:cNvSpPr/>
          <p:nvPr/>
        </p:nvSpPr>
        <p:spPr bwMode="auto">
          <a:xfrm>
            <a:off x="6421178" y="5533401"/>
            <a:ext cx="83554" cy="124704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05" name="Rectangle 404"/>
          <p:cNvSpPr/>
          <p:nvPr/>
        </p:nvSpPr>
        <p:spPr bwMode="auto">
          <a:xfrm>
            <a:off x="6505133" y="5408517"/>
            <a:ext cx="83554" cy="12470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06" name="Rectangle 405"/>
          <p:cNvSpPr/>
          <p:nvPr/>
        </p:nvSpPr>
        <p:spPr bwMode="auto">
          <a:xfrm>
            <a:off x="6337618" y="5533121"/>
            <a:ext cx="83554" cy="124704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07" name="Rectangle 406"/>
          <p:cNvSpPr/>
          <p:nvPr/>
        </p:nvSpPr>
        <p:spPr bwMode="auto">
          <a:xfrm>
            <a:off x="6839746" y="5282140"/>
            <a:ext cx="83554" cy="12470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08" name="Rectangle 407"/>
          <p:cNvSpPr/>
          <p:nvPr/>
        </p:nvSpPr>
        <p:spPr bwMode="auto">
          <a:xfrm>
            <a:off x="6753668" y="4918058"/>
            <a:ext cx="83554" cy="1247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09" name="Rectangle 408"/>
          <p:cNvSpPr/>
          <p:nvPr/>
        </p:nvSpPr>
        <p:spPr bwMode="auto">
          <a:xfrm>
            <a:off x="6671012" y="5037510"/>
            <a:ext cx="83554" cy="1247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10" name="Rectangle 409"/>
          <p:cNvSpPr/>
          <p:nvPr/>
        </p:nvSpPr>
        <p:spPr bwMode="auto">
          <a:xfrm>
            <a:off x="6586022" y="5165168"/>
            <a:ext cx="83554" cy="1247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11" name="Rectangle 410"/>
          <p:cNvSpPr/>
          <p:nvPr/>
        </p:nvSpPr>
        <p:spPr bwMode="auto">
          <a:xfrm>
            <a:off x="6504732" y="5285206"/>
            <a:ext cx="83554" cy="12470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12" name="Rounded Rectangle 411"/>
          <p:cNvSpPr/>
          <p:nvPr/>
        </p:nvSpPr>
        <p:spPr bwMode="auto">
          <a:xfrm>
            <a:off x="8266497" y="4606877"/>
            <a:ext cx="2202397" cy="1223205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13" name="TextBox 412"/>
          <p:cNvSpPr txBox="1"/>
          <p:nvPr/>
        </p:nvSpPr>
        <p:spPr>
          <a:xfrm>
            <a:off x="8301451" y="4303276"/>
            <a:ext cx="1598532" cy="2936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60"/>
              </a:lnSpc>
            </a:pPr>
            <a:r>
              <a:rPr lang="en-US" sz="1200" spc="-30" dirty="0" err="1" smtClean="0">
                <a:cs typeface="Open Sans Light"/>
              </a:rPr>
              <a:t>Framebuffer</a:t>
            </a:r>
            <a:endParaRPr lang="en-US" sz="1200" spc="-30" dirty="0" smtClean="0">
              <a:cs typeface="Open Sans Light"/>
            </a:endParaRPr>
          </a:p>
        </p:txBody>
      </p:sp>
      <p:sp>
        <p:nvSpPr>
          <p:cNvPr id="414" name="TextBox 413"/>
          <p:cNvSpPr txBox="1"/>
          <p:nvPr/>
        </p:nvSpPr>
        <p:spPr>
          <a:xfrm>
            <a:off x="7464026" y="4941441"/>
            <a:ext cx="7999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spc="-30" dirty="0" smtClean="0">
                <a:cs typeface="Open Sans Light"/>
              </a:rPr>
              <a:t>Testing</a:t>
            </a:r>
          </a:p>
          <a:p>
            <a:r>
              <a:rPr lang="en-US" sz="1200" spc="-30" dirty="0" smtClean="0">
                <a:cs typeface="Open Sans Light"/>
              </a:rPr>
              <a:t>Blending</a:t>
            </a:r>
            <a:endParaRPr lang="en-US" sz="1200" spc="-30" dirty="0">
              <a:cs typeface="Open Sans Light"/>
            </a:endParaRPr>
          </a:p>
        </p:txBody>
      </p:sp>
      <p:sp>
        <p:nvSpPr>
          <p:cNvPr id="415" name="Right Arrow 414"/>
          <p:cNvSpPr/>
          <p:nvPr/>
        </p:nvSpPr>
        <p:spPr bwMode="auto">
          <a:xfrm>
            <a:off x="7464026" y="5392462"/>
            <a:ext cx="489507" cy="185375"/>
          </a:xfrm>
          <a:prstGeom prst="rightArrow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16" name="Right Arrow 415"/>
          <p:cNvSpPr/>
          <p:nvPr/>
        </p:nvSpPr>
        <p:spPr bwMode="auto">
          <a:xfrm>
            <a:off x="4069220" y="3964428"/>
            <a:ext cx="5373149" cy="203844"/>
          </a:xfrm>
          <a:prstGeom prst="rightArrow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10800000"/>
            </a:camera>
            <a:lightRig rig="threePt" dir="t"/>
          </a:scene3d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17" name="TextBox 416"/>
          <p:cNvSpPr txBox="1"/>
          <p:nvPr/>
        </p:nvSpPr>
        <p:spPr>
          <a:xfrm>
            <a:off x="4160799" y="3716516"/>
            <a:ext cx="79995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spc="-30" dirty="0" err="1" smtClean="0">
                <a:cs typeface="Open Sans Light"/>
              </a:rPr>
              <a:t>Rsterization</a:t>
            </a:r>
            <a:endParaRPr lang="en-US" sz="1200" spc="-30" dirty="0">
              <a:cs typeface="Open Sans Light"/>
            </a:endParaRPr>
          </a:p>
        </p:txBody>
      </p:sp>
      <p:sp>
        <p:nvSpPr>
          <p:cNvPr id="418" name="Right Arrow 417"/>
          <p:cNvSpPr/>
          <p:nvPr/>
        </p:nvSpPr>
        <p:spPr bwMode="auto">
          <a:xfrm>
            <a:off x="9227242" y="3634795"/>
            <a:ext cx="250777" cy="163441"/>
          </a:xfrm>
          <a:prstGeom prst="rightArrow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16200000"/>
            </a:camera>
            <a:lightRig rig="threePt" dir="t"/>
          </a:scene3d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19" name="Right Arrow 418"/>
          <p:cNvSpPr/>
          <p:nvPr/>
        </p:nvSpPr>
        <p:spPr bwMode="auto">
          <a:xfrm>
            <a:off x="3847890" y="4298306"/>
            <a:ext cx="250777" cy="163441"/>
          </a:xfrm>
          <a:prstGeom prst="rightArrow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16200000"/>
            </a:camera>
            <a:lightRig rig="threePt" dir="t"/>
          </a:scene3d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20" name="Rectangle 419"/>
          <p:cNvSpPr/>
          <p:nvPr/>
        </p:nvSpPr>
        <p:spPr bwMode="auto">
          <a:xfrm>
            <a:off x="6588286" y="5284973"/>
            <a:ext cx="83554" cy="12470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cxnSp>
        <p:nvCxnSpPr>
          <p:cNvPr id="421" name="Straight Connector 420"/>
          <p:cNvCxnSpPr/>
          <p:nvPr/>
        </p:nvCxnSpPr>
        <p:spPr>
          <a:xfrm flipH="1">
            <a:off x="9588059" y="5035260"/>
            <a:ext cx="15870" cy="463145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/>
          <p:cNvCxnSpPr/>
          <p:nvPr/>
        </p:nvCxnSpPr>
        <p:spPr>
          <a:xfrm flipV="1">
            <a:off x="8741047" y="5506269"/>
            <a:ext cx="817624" cy="212397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Connector 422"/>
          <p:cNvCxnSpPr>
            <a:endCxn id="436" idx="7"/>
          </p:cNvCxnSpPr>
          <p:nvPr/>
        </p:nvCxnSpPr>
        <p:spPr>
          <a:xfrm flipV="1">
            <a:off x="9598548" y="4752676"/>
            <a:ext cx="530617" cy="282586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Connector 423"/>
          <p:cNvCxnSpPr/>
          <p:nvPr/>
        </p:nvCxnSpPr>
        <p:spPr>
          <a:xfrm flipV="1">
            <a:off x="8722366" y="5049954"/>
            <a:ext cx="868536" cy="212397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Connector 424"/>
          <p:cNvCxnSpPr/>
          <p:nvPr/>
        </p:nvCxnSpPr>
        <p:spPr>
          <a:xfrm flipV="1">
            <a:off x="9143175" y="4769037"/>
            <a:ext cx="971296" cy="91610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/>
          <p:cNvCxnSpPr>
            <a:endCxn id="443" idx="0"/>
          </p:cNvCxnSpPr>
          <p:nvPr/>
        </p:nvCxnSpPr>
        <p:spPr>
          <a:xfrm flipH="1">
            <a:off x="8715591" y="5231732"/>
            <a:ext cx="15870" cy="452383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Connector 426"/>
          <p:cNvCxnSpPr>
            <a:stCxn id="441" idx="1"/>
            <a:endCxn id="435" idx="6"/>
          </p:cNvCxnSpPr>
          <p:nvPr/>
        </p:nvCxnSpPr>
        <p:spPr>
          <a:xfrm>
            <a:off x="8706005" y="5231514"/>
            <a:ext cx="914122" cy="276204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Connector 427"/>
          <p:cNvCxnSpPr/>
          <p:nvPr/>
        </p:nvCxnSpPr>
        <p:spPr>
          <a:xfrm flipH="1" flipV="1">
            <a:off x="9152488" y="4873674"/>
            <a:ext cx="467584" cy="174831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/>
          <p:cNvCxnSpPr>
            <a:stCxn id="437" idx="2"/>
            <a:endCxn id="441" idx="3"/>
          </p:cNvCxnSpPr>
          <p:nvPr/>
        </p:nvCxnSpPr>
        <p:spPr>
          <a:xfrm flipH="1">
            <a:off x="8706005" y="4859198"/>
            <a:ext cx="415864" cy="423228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Connector 429"/>
          <p:cNvCxnSpPr>
            <a:stCxn id="440" idx="4"/>
          </p:cNvCxnSpPr>
          <p:nvPr/>
        </p:nvCxnSpPr>
        <p:spPr>
          <a:xfrm flipH="1" flipV="1">
            <a:off x="9134967" y="4862753"/>
            <a:ext cx="7032" cy="495590"/>
          </a:xfrm>
          <a:prstGeom prst="line">
            <a:avLst/>
          </a:prstGeom>
          <a:ln w="127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/>
          <p:cNvCxnSpPr/>
          <p:nvPr/>
        </p:nvCxnSpPr>
        <p:spPr>
          <a:xfrm flipH="1">
            <a:off x="8724904" y="5313248"/>
            <a:ext cx="400952" cy="408316"/>
          </a:xfrm>
          <a:prstGeom prst="line">
            <a:avLst/>
          </a:prstGeom>
          <a:ln w="127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/>
          <p:cNvCxnSpPr>
            <a:stCxn id="440" idx="7"/>
            <a:endCxn id="436" idx="2"/>
          </p:cNvCxnSpPr>
          <p:nvPr/>
        </p:nvCxnSpPr>
        <p:spPr>
          <a:xfrm flipV="1">
            <a:off x="9167455" y="4778132"/>
            <a:ext cx="900254" cy="518755"/>
          </a:xfrm>
          <a:prstGeom prst="line">
            <a:avLst/>
          </a:prstGeom>
          <a:ln w="127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/>
          <p:cNvCxnSpPr/>
          <p:nvPr/>
        </p:nvCxnSpPr>
        <p:spPr>
          <a:xfrm flipV="1">
            <a:off x="8726571" y="4862694"/>
            <a:ext cx="416822" cy="871461"/>
          </a:xfrm>
          <a:prstGeom prst="line">
            <a:avLst/>
          </a:prstGeom>
          <a:ln w="127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Connector 433"/>
          <p:cNvCxnSpPr>
            <a:stCxn id="440" idx="6"/>
            <a:endCxn id="442" idx="6"/>
          </p:cNvCxnSpPr>
          <p:nvPr/>
        </p:nvCxnSpPr>
        <p:spPr>
          <a:xfrm flipV="1">
            <a:off x="9177999" y="5241277"/>
            <a:ext cx="945840" cy="81066"/>
          </a:xfrm>
          <a:prstGeom prst="line">
            <a:avLst/>
          </a:prstGeom>
          <a:ln w="127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5" name="Connector 434"/>
          <p:cNvSpPr/>
          <p:nvPr/>
        </p:nvSpPr>
        <p:spPr bwMode="auto">
          <a:xfrm>
            <a:off x="9548127" y="5471718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36" name="Connector 435"/>
          <p:cNvSpPr/>
          <p:nvPr/>
        </p:nvSpPr>
        <p:spPr bwMode="auto">
          <a:xfrm>
            <a:off x="10067709" y="4742132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37" name="Connector 436"/>
          <p:cNvSpPr/>
          <p:nvPr/>
        </p:nvSpPr>
        <p:spPr bwMode="auto">
          <a:xfrm>
            <a:off x="9121869" y="4823198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38" name="Connector 437"/>
          <p:cNvSpPr/>
          <p:nvPr/>
        </p:nvSpPr>
        <p:spPr bwMode="auto">
          <a:xfrm>
            <a:off x="9563997" y="5008573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cxnSp>
        <p:nvCxnSpPr>
          <p:cNvPr id="439" name="Straight Connector 438"/>
          <p:cNvCxnSpPr/>
          <p:nvPr/>
        </p:nvCxnSpPr>
        <p:spPr>
          <a:xfrm flipH="1">
            <a:off x="8723016" y="5234927"/>
            <a:ext cx="1372248" cy="478838"/>
          </a:xfrm>
          <a:prstGeom prst="line">
            <a:avLst/>
          </a:prstGeom>
          <a:ln w="127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0" name="Connector 439"/>
          <p:cNvSpPr/>
          <p:nvPr/>
        </p:nvSpPr>
        <p:spPr bwMode="auto">
          <a:xfrm>
            <a:off x="9105999" y="5286343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41" name="Connector 440"/>
          <p:cNvSpPr/>
          <p:nvPr/>
        </p:nvSpPr>
        <p:spPr bwMode="auto">
          <a:xfrm>
            <a:off x="8695461" y="5220970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42" name="Connector 441"/>
          <p:cNvSpPr/>
          <p:nvPr/>
        </p:nvSpPr>
        <p:spPr bwMode="auto">
          <a:xfrm>
            <a:off x="10051839" y="5205277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43" name="Connector 442"/>
          <p:cNvSpPr/>
          <p:nvPr/>
        </p:nvSpPr>
        <p:spPr bwMode="auto">
          <a:xfrm>
            <a:off x="8679591" y="5684115"/>
            <a:ext cx="72000" cy="72000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44" name="Rectangle 443"/>
          <p:cNvSpPr/>
          <p:nvPr/>
        </p:nvSpPr>
        <p:spPr bwMode="auto">
          <a:xfrm>
            <a:off x="10053966" y="4726139"/>
            <a:ext cx="83554" cy="1247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45" name="Rectangle 444"/>
          <p:cNvSpPr/>
          <p:nvPr/>
        </p:nvSpPr>
        <p:spPr bwMode="auto">
          <a:xfrm>
            <a:off x="10056155" y="4850843"/>
            <a:ext cx="83554" cy="1247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46" name="Rectangle 445"/>
          <p:cNvSpPr/>
          <p:nvPr/>
        </p:nvSpPr>
        <p:spPr bwMode="auto">
          <a:xfrm>
            <a:off x="10056155" y="4968587"/>
            <a:ext cx="83554" cy="1247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47" name="Rectangle 446"/>
          <p:cNvSpPr/>
          <p:nvPr/>
        </p:nvSpPr>
        <p:spPr bwMode="auto">
          <a:xfrm>
            <a:off x="10058779" y="5086452"/>
            <a:ext cx="83554" cy="1247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48" name="Rectangle 447"/>
          <p:cNvSpPr/>
          <p:nvPr/>
        </p:nvSpPr>
        <p:spPr bwMode="auto">
          <a:xfrm>
            <a:off x="9970412" y="5211035"/>
            <a:ext cx="83554" cy="12470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49" name="Rectangle 448"/>
          <p:cNvSpPr/>
          <p:nvPr/>
        </p:nvSpPr>
        <p:spPr bwMode="auto">
          <a:xfrm>
            <a:off x="9886858" y="5211035"/>
            <a:ext cx="83554" cy="12470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50" name="Rectangle 449"/>
          <p:cNvSpPr/>
          <p:nvPr/>
        </p:nvSpPr>
        <p:spPr bwMode="auto">
          <a:xfrm>
            <a:off x="9803304" y="5334362"/>
            <a:ext cx="83554" cy="12470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51" name="Rectangle 450"/>
          <p:cNvSpPr/>
          <p:nvPr/>
        </p:nvSpPr>
        <p:spPr bwMode="auto">
          <a:xfrm>
            <a:off x="9635795" y="5459246"/>
            <a:ext cx="83554" cy="124704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52" name="Rectangle 451"/>
          <p:cNvSpPr/>
          <p:nvPr/>
        </p:nvSpPr>
        <p:spPr bwMode="auto">
          <a:xfrm>
            <a:off x="9719750" y="5334362"/>
            <a:ext cx="83554" cy="12470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53" name="Rectangle 452"/>
          <p:cNvSpPr/>
          <p:nvPr/>
        </p:nvSpPr>
        <p:spPr bwMode="auto">
          <a:xfrm>
            <a:off x="9552235" y="5458966"/>
            <a:ext cx="83554" cy="124704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54" name="Rectangle 453"/>
          <p:cNvSpPr/>
          <p:nvPr/>
        </p:nvSpPr>
        <p:spPr bwMode="auto">
          <a:xfrm>
            <a:off x="10054363" y="5207985"/>
            <a:ext cx="83554" cy="12470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55" name="Rectangle 454"/>
          <p:cNvSpPr/>
          <p:nvPr/>
        </p:nvSpPr>
        <p:spPr bwMode="auto">
          <a:xfrm>
            <a:off x="9968285" y="4843903"/>
            <a:ext cx="83554" cy="1247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56" name="Rectangle 455"/>
          <p:cNvSpPr/>
          <p:nvPr/>
        </p:nvSpPr>
        <p:spPr bwMode="auto">
          <a:xfrm>
            <a:off x="9885629" y="4963355"/>
            <a:ext cx="83554" cy="1247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57" name="Rectangle 456"/>
          <p:cNvSpPr/>
          <p:nvPr/>
        </p:nvSpPr>
        <p:spPr bwMode="auto">
          <a:xfrm>
            <a:off x="9800639" y="5091013"/>
            <a:ext cx="83554" cy="1247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58" name="Rectangle 457"/>
          <p:cNvSpPr/>
          <p:nvPr/>
        </p:nvSpPr>
        <p:spPr bwMode="auto">
          <a:xfrm>
            <a:off x="9719349" y="5211051"/>
            <a:ext cx="83554" cy="12470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59" name="Rectangle 458"/>
          <p:cNvSpPr/>
          <p:nvPr/>
        </p:nvSpPr>
        <p:spPr bwMode="auto">
          <a:xfrm>
            <a:off x="9802903" y="5210818"/>
            <a:ext cx="83554" cy="12470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18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19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88239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OpenGL Rendering </a:t>
            </a:r>
            <a:r>
              <a:rPr lang="en-US" dirty="0" smtClean="0"/>
              <a:t>Pipeline – </a:t>
            </a:r>
            <a:r>
              <a:rPr lang="en-US" dirty="0" err="1" smtClean="0"/>
              <a:t>Shaders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Vertex </a:t>
            </a:r>
            <a:r>
              <a:rPr lang="en-US" dirty="0" err="1" smtClean="0"/>
              <a:t>shader</a:t>
            </a:r>
            <a:endParaRPr lang="en-US" dirty="0" smtClean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Tessellation </a:t>
            </a:r>
            <a:r>
              <a:rPr lang="en-US" dirty="0" err="1" smtClean="0"/>
              <a:t>shader</a:t>
            </a:r>
            <a:endParaRPr lang="en-US" dirty="0" smtClean="0"/>
          </a:p>
          <a:p>
            <a:pPr lvl="1">
              <a:lnSpc>
                <a:spcPct val="90000"/>
              </a:lnSpc>
            </a:pPr>
            <a:r>
              <a:rPr lang="en-US" dirty="0" smtClean="0"/>
              <a:t>For curved shapes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Geometry </a:t>
            </a:r>
            <a:r>
              <a:rPr lang="en-US" dirty="0" err="1" smtClean="0"/>
              <a:t>shader</a:t>
            </a:r>
            <a:endParaRPr lang="en-US" dirty="0" smtClean="0"/>
          </a:p>
          <a:p>
            <a:pPr lvl="1">
              <a:lnSpc>
                <a:spcPct val="90000"/>
              </a:lnSpc>
            </a:pPr>
            <a:r>
              <a:rPr lang="en-US" dirty="0" smtClean="0"/>
              <a:t>Creates new vertices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Primitive assembly (triangles)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Independent triangles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Triangle strip (last two vertices of each triangle are the first two vertices of the next)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Triangle fan (the first element is connected to every subsequent pair of elements)</a:t>
            </a:r>
          </a:p>
          <a:p>
            <a:pPr>
              <a:lnSpc>
                <a:spcPct val="90000"/>
              </a:lnSpc>
            </a:pPr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err="1"/>
              <a:t>Rasterization</a:t>
            </a:r>
            <a:r>
              <a:rPr lang="en-US" dirty="0"/>
              <a:t>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Clipping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Interpolates the varying values across the rasterized surface of each primitive (triangle) 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Fragment </a:t>
            </a:r>
            <a:r>
              <a:rPr lang="en-US" dirty="0" err="1"/>
              <a:t>shader</a:t>
            </a: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Testing and blending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26448077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rograms </a:t>
            </a:r>
            <a:r>
              <a:rPr lang="en-US" dirty="0"/>
              <a:t>you write for the programmable rendering </a:t>
            </a:r>
            <a:r>
              <a:rPr lang="en-US" dirty="0" smtClean="0"/>
              <a:t>pipeline</a:t>
            </a:r>
          </a:p>
          <a:p>
            <a:endParaRPr lang="en-US" dirty="0" smtClean="0"/>
          </a:p>
          <a:p>
            <a:r>
              <a:rPr lang="en-US" dirty="0" smtClean="0"/>
              <a:t>OpenGL </a:t>
            </a:r>
            <a:r>
              <a:rPr lang="en-US" dirty="0"/>
              <a:t>has a language called GLSL for writing </a:t>
            </a:r>
            <a:r>
              <a:rPr lang="en-US" dirty="0" err="1"/>
              <a:t>shaders</a:t>
            </a:r>
            <a:endParaRPr lang="en-US" dirty="0"/>
          </a:p>
          <a:p>
            <a:pPr lvl="1"/>
            <a:r>
              <a:rPr lang="en-US" dirty="0"/>
              <a:t>Looks a bit like C</a:t>
            </a:r>
          </a:p>
          <a:p>
            <a:pPr lvl="1"/>
            <a:r>
              <a:rPr lang="en-US" dirty="0"/>
              <a:t>Supports typical language constructs like while, for, if, etc.</a:t>
            </a:r>
          </a:p>
          <a:p>
            <a:pPr lvl="2"/>
            <a:r>
              <a:rPr lang="en-US" dirty="0"/>
              <a:t>There are limitations though because of how GPUs work – more about this later</a:t>
            </a:r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OpenGL implementation compiles and links the </a:t>
            </a:r>
            <a:r>
              <a:rPr lang="en-US" dirty="0" err="1"/>
              <a:t>shaders</a:t>
            </a:r>
            <a:r>
              <a:rPr lang="en-US" dirty="0"/>
              <a:t> </a:t>
            </a:r>
            <a:r>
              <a:rPr lang="en-US" dirty="0" smtClean="0"/>
              <a:t>in runtime </a:t>
            </a:r>
            <a:r>
              <a:rPr lang="en-US" dirty="0"/>
              <a:t>from text to machine code the GPU executes</a:t>
            </a:r>
          </a:p>
          <a:p>
            <a:pPr lvl="1"/>
            <a:r>
              <a:rPr lang="en-US" dirty="0"/>
              <a:t>Some vendor specific extensions enable you to precompile and save some startup time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Shaders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18077246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OpenGL </a:t>
            </a:r>
          </a:p>
          <a:p>
            <a:r>
              <a:rPr lang="en-GB" dirty="0" smtClean="0"/>
              <a:t>OpenGL Libraries</a:t>
            </a:r>
          </a:p>
          <a:p>
            <a:r>
              <a:rPr lang="en-GB" dirty="0" smtClean="0"/>
              <a:t>OpenGL Pipeline</a:t>
            </a:r>
          </a:p>
          <a:p>
            <a:r>
              <a:rPr lang="en-GB" dirty="0" smtClean="0"/>
              <a:t>Buffers</a:t>
            </a:r>
          </a:p>
          <a:p>
            <a:r>
              <a:rPr lang="en-GB" dirty="0" smtClean="0"/>
              <a:t>Rendering</a:t>
            </a:r>
          </a:p>
          <a:p>
            <a:r>
              <a:rPr lang="en-GB" dirty="0" smtClean="0"/>
              <a:t>Texturing</a:t>
            </a:r>
          </a:p>
          <a:p>
            <a:r>
              <a:rPr lang="en-GB" dirty="0" smtClean="0"/>
              <a:t>Render Loops</a:t>
            </a:r>
          </a:p>
          <a:p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40676044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</a:t>
            </a:r>
            <a:r>
              <a:rPr lang="en-US" dirty="0" err="1" smtClean="0"/>
              <a:t>Shader</a:t>
            </a:r>
            <a:r>
              <a:rPr lang="en-US" dirty="0" smtClean="0"/>
              <a:t> Programs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 bwMode="auto">
          <a:xfrm>
            <a:off x="2034563" y="2461553"/>
            <a:ext cx="3139721" cy="297652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5950396" y="3753195"/>
            <a:ext cx="3175000" cy="177482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5950396" y="1916832"/>
            <a:ext cx="3175000" cy="177482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3622064" y="2569655"/>
            <a:ext cx="1439334" cy="437444"/>
            <a:chOff x="1171222" y="1382889"/>
            <a:chExt cx="1439334" cy="437444"/>
          </a:xfrm>
        </p:grpSpPr>
        <p:sp>
          <p:nvSpPr>
            <p:cNvPr id="54" name="Rectangle 53"/>
            <p:cNvSpPr/>
            <p:nvPr/>
          </p:nvSpPr>
          <p:spPr bwMode="auto">
            <a:xfrm>
              <a:off x="1171222" y="1382889"/>
              <a:ext cx="1439334" cy="43744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171222" y="1411111"/>
              <a:ext cx="1439334" cy="2988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400" spc="-30" dirty="0" err="1" smtClean="0">
                  <a:latin typeface="Open Sans Light"/>
                  <a:cs typeface="Open Sans Light"/>
                </a:rPr>
                <a:t>glCreateProgram</a:t>
              </a:r>
              <a:endParaRPr lang="en-US" sz="1400" spc="-30" dirty="0" smtClean="0">
                <a:latin typeface="Open Sans Light"/>
                <a:cs typeface="Open Sans Light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622064" y="3142567"/>
            <a:ext cx="1439334" cy="437444"/>
            <a:chOff x="1171222" y="1382889"/>
            <a:chExt cx="1439334" cy="437444"/>
          </a:xfrm>
        </p:grpSpPr>
        <p:sp>
          <p:nvSpPr>
            <p:cNvPr id="57" name="Rectangle 56"/>
            <p:cNvSpPr/>
            <p:nvPr/>
          </p:nvSpPr>
          <p:spPr bwMode="auto">
            <a:xfrm>
              <a:off x="1171222" y="1382889"/>
              <a:ext cx="1439334" cy="43744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171222" y="1411111"/>
              <a:ext cx="1439334" cy="2988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400" spc="-30" dirty="0" err="1" smtClean="0">
                  <a:latin typeface="Open Sans Light"/>
                  <a:cs typeface="Open Sans Light"/>
                </a:rPr>
                <a:t>glAttachShader</a:t>
              </a:r>
              <a:endParaRPr lang="en-US" sz="1400" spc="-30" dirty="0" smtClean="0">
                <a:latin typeface="Open Sans Light"/>
                <a:cs typeface="Open Sans Light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622064" y="3721121"/>
            <a:ext cx="1439334" cy="437444"/>
            <a:chOff x="1171222" y="1382889"/>
            <a:chExt cx="1439334" cy="437444"/>
          </a:xfrm>
        </p:grpSpPr>
        <p:sp>
          <p:nvSpPr>
            <p:cNvPr id="60" name="Rectangle 59"/>
            <p:cNvSpPr/>
            <p:nvPr/>
          </p:nvSpPr>
          <p:spPr bwMode="auto">
            <a:xfrm>
              <a:off x="1171222" y="1382889"/>
              <a:ext cx="1439334" cy="43744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171222" y="1411111"/>
              <a:ext cx="1439334" cy="2988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400" spc="-30" dirty="0" err="1" smtClean="0">
                  <a:latin typeface="Open Sans Light"/>
                  <a:cs typeface="Open Sans Light"/>
                </a:rPr>
                <a:t>glAttachShader</a:t>
              </a:r>
              <a:endParaRPr lang="en-US" sz="1400" spc="-30" dirty="0" smtClean="0">
                <a:latin typeface="Open Sans Light"/>
                <a:cs typeface="Open Sans Light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622064" y="4289073"/>
            <a:ext cx="1439334" cy="437444"/>
            <a:chOff x="1171222" y="1382889"/>
            <a:chExt cx="1439334" cy="437444"/>
          </a:xfrm>
        </p:grpSpPr>
        <p:sp>
          <p:nvSpPr>
            <p:cNvPr id="63" name="Rectangle 62"/>
            <p:cNvSpPr/>
            <p:nvPr/>
          </p:nvSpPr>
          <p:spPr bwMode="auto">
            <a:xfrm>
              <a:off x="1171222" y="1382889"/>
              <a:ext cx="1439334" cy="43744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171222" y="1411111"/>
              <a:ext cx="1439334" cy="2988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400" spc="-30" dirty="0" err="1" smtClean="0">
                  <a:latin typeface="Open Sans Light"/>
                  <a:cs typeface="Open Sans Light"/>
                </a:rPr>
                <a:t>glLinkProgram</a:t>
              </a:r>
              <a:endParaRPr lang="en-US" sz="1400" spc="-30" dirty="0" smtClean="0">
                <a:latin typeface="Open Sans Light"/>
                <a:cs typeface="Open Sans Light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3622064" y="4871162"/>
            <a:ext cx="1439334" cy="437444"/>
            <a:chOff x="1171222" y="1382889"/>
            <a:chExt cx="1439334" cy="437444"/>
          </a:xfrm>
        </p:grpSpPr>
        <p:sp>
          <p:nvSpPr>
            <p:cNvPr id="66" name="Rectangle 65"/>
            <p:cNvSpPr/>
            <p:nvPr/>
          </p:nvSpPr>
          <p:spPr bwMode="auto">
            <a:xfrm>
              <a:off x="1171222" y="1382889"/>
              <a:ext cx="1439334" cy="43744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171222" y="1411111"/>
              <a:ext cx="1439334" cy="2988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400" spc="-30" dirty="0" err="1" smtClean="0">
                  <a:latin typeface="Open Sans Light"/>
                  <a:cs typeface="Open Sans Light"/>
                </a:rPr>
                <a:t>glUseProgram</a:t>
              </a:r>
              <a:endParaRPr lang="en-US" sz="1400" spc="-30" dirty="0" smtClean="0">
                <a:latin typeface="Open Sans Light"/>
                <a:cs typeface="Open Sans Light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6116908" y="3168322"/>
            <a:ext cx="1439334" cy="437444"/>
            <a:chOff x="1171222" y="1382889"/>
            <a:chExt cx="1439334" cy="437444"/>
          </a:xfrm>
        </p:grpSpPr>
        <p:sp>
          <p:nvSpPr>
            <p:cNvPr id="69" name="Rectangle 68"/>
            <p:cNvSpPr/>
            <p:nvPr/>
          </p:nvSpPr>
          <p:spPr bwMode="auto">
            <a:xfrm>
              <a:off x="1171222" y="1382889"/>
              <a:ext cx="1439334" cy="43744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171222" y="1411111"/>
              <a:ext cx="1439334" cy="2988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400" spc="-30" dirty="0" err="1" smtClean="0">
                  <a:latin typeface="Open Sans Light"/>
                  <a:cs typeface="Open Sans Light"/>
                </a:rPr>
                <a:t>glCompileShader</a:t>
              </a:r>
              <a:endParaRPr lang="en-US" sz="1400" spc="-30" dirty="0" smtClean="0">
                <a:latin typeface="Open Sans Light"/>
                <a:cs typeface="Open Sans Light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6116908" y="5000637"/>
            <a:ext cx="1439334" cy="437444"/>
            <a:chOff x="1171222" y="1382889"/>
            <a:chExt cx="1439334" cy="437444"/>
          </a:xfrm>
        </p:grpSpPr>
        <p:sp>
          <p:nvSpPr>
            <p:cNvPr id="72" name="Rectangle 71"/>
            <p:cNvSpPr/>
            <p:nvPr/>
          </p:nvSpPr>
          <p:spPr bwMode="auto">
            <a:xfrm>
              <a:off x="1171222" y="1382889"/>
              <a:ext cx="1439334" cy="43744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171222" y="1411111"/>
              <a:ext cx="1439334" cy="2988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400" spc="-30" dirty="0" err="1" smtClean="0">
                  <a:latin typeface="Open Sans Light"/>
                  <a:cs typeface="Open Sans Light"/>
                </a:rPr>
                <a:t>glCompileShader</a:t>
              </a:r>
              <a:endParaRPr lang="en-US" sz="1400" spc="-30" dirty="0" smtClean="0">
                <a:latin typeface="Open Sans Light"/>
                <a:cs typeface="Open Sans Light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116908" y="2024109"/>
            <a:ext cx="1439334" cy="437444"/>
            <a:chOff x="1171222" y="1382889"/>
            <a:chExt cx="1439334" cy="437444"/>
          </a:xfrm>
        </p:grpSpPr>
        <p:sp>
          <p:nvSpPr>
            <p:cNvPr id="75" name="Rectangle 74"/>
            <p:cNvSpPr/>
            <p:nvPr/>
          </p:nvSpPr>
          <p:spPr bwMode="auto">
            <a:xfrm>
              <a:off x="1171222" y="1382889"/>
              <a:ext cx="1439334" cy="43744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171222" y="1411111"/>
              <a:ext cx="1439334" cy="2988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400" spc="-30" dirty="0" err="1" smtClean="0">
                  <a:latin typeface="Open Sans Light"/>
                  <a:cs typeface="Open Sans Light"/>
                </a:rPr>
                <a:t>glcreateShader</a:t>
              </a:r>
              <a:endParaRPr lang="en-US" sz="1400" spc="-30" dirty="0" smtClean="0">
                <a:latin typeface="Open Sans Light"/>
                <a:cs typeface="Open Sans Light"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6116908" y="2601055"/>
            <a:ext cx="1439334" cy="437444"/>
            <a:chOff x="1171222" y="1382889"/>
            <a:chExt cx="1439334" cy="437444"/>
          </a:xfrm>
        </p:grpSpPr>
        <p:sp>
          <p:nvSpPr>
            <p:cNvPr id="78" name="Rectangle 77"/>
            <p:cNvSpPr/>
            <p:nvPr/>
          </p:nvSpPr>
          <p:spPr bwMode="auto">
            <a:xfrm>
              <a:off x="1171222" y="1382889"/>
              <a:ext cx="1439334" cy="43744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1222" y="1411111"/>
              <a:ext cx="1439334" cy="2988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400" spc="-30" dirty="0" err="1" smtClean="0">
                  <a:latin typeface="Open Sans Light"/>
                  <a:cs typeface="Open Sans Light"/>
                </a:rPr>
                <a:t>glShaderSource</a:t>
              </a:r>
              <a:endParaRPr lang="en-US" sz="1400" spc="-30" dirty="0" smtClean="0">
                <a:latin typeface="Open Sans Light"/>
                <a:cs typeface="Open Sans Light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6116908" y="3843529"/>
            <a:ext cx="1439334" cy="437444"/>
            <a:chOff x="1171222" y="1382889"/>
            <a:chExt cx="1439334" cy="437444"/>
          </a:xfrm>
        </p:grpSpPr>
        <p:sp>
          <p:nvSpPr>
            <p:cNvPr id="81" name="Rectangle 80"/>
            <p:cNvSpPr/>
            <p:nvPr/>
          </p:nvSpPr>
          <p:spPr bwMode="auto">
            <a:xfrm>
              <a:off x="1171222" y="1382889"/>
              <a:ext cx="1439334" cy="43744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171222" y="1411111"/>
              <a:ext cx="1439334" cy="2988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400" spc="-30" dirty="0" err="1" smtClean="0">
                  <a:latin typeface="Open Sans Light"/>
                  <a:cs typeface="Open Sans Light"/>
                </a:rPr>
                <a:t>glcreateShader</a:t>
              </a:r>
              <a:endParaRPr lang="en-US" sz="1400" spc="-30" dirty="0" smtClean="0">
                <a:latin typeface="Open Sans Light"/>
                <a:cs typeface="Open Sans Light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6116908" y="4422083"/>
            <a:ext cx="1439334" cy="437444"/>
            <a:chOff x="1171222" y="1382889"/>
            <a:chExt cx="1439334" cy="437444"/>
          </a:xfrm>
        </p:grpSpPr>
        <p:sp>
          <p:nvSpPr>
            <p:cNvPr id="84" name="Rectangle 83"/>
            <p:cNvSpPr/>
            <p:nvPr/>
          </p:nvSpPr>
          <p:spPr bwMode="auto">
            <a:xfrm>
              <a:off x="1171222" y="1382889"/>
              <a:ext cx="1439334" cy="43744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171222" y="1411111"/>
              <a:ext cx="1439334" cy="2988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400" spc="-30" dirty="0" err="1" smtClean="0">
                  <a:latin typeface="Open Sans Light"/>
                  <a:cs typeface="Open Sans Light"/>
                </a:rPr>
                <a:t>glShaderSource</a:t>
              </a:r>
              <a:endParaRPr lang="en-US" sz="1400" spc="-30" dirty="0" smtClean="0">
                <a:latin typeface="Open Sans Light"/>
                <a:cs typeface="Open Sans Light"/>
              </a:endParaRP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7860875" y="1953553"/>
            <a:ext cx="1199444" cy="298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2460"/>
              </a:lnSpc>
            </a:pPr>
            <a:r>
              <a:rPr lang="en-US" sz="1400" spc="-30" dirty="0" err="1" smtClean="0">
                <a:latin typeface="Open Sans Light"/>
                <a:cs typeface="Open Sans Light"/>
              </a:rPr>
              <a:t>Shader</a:t>
            </a:r>
            <a:r>
              <a:rPr lang="en-US" sz="1400" spc="-30" dirty="0" smtClean="0">
                <a:latin typeface="Open Sans Light"/>
                <a:cs typeface="Open Sans Light"/>
              </a:rPr>
              <a:t> 1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7873887" y="3770499"/>
            <a:ext cx="1199444" cy="298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2460"/>
              </a:lnSpc>
            </a:pPr>
            <a:r>
              <a:rPr lang="en-US" sz="1400" spc="-30" dirty="0" err="1" smtClean="0">
                <a:latin typeface="Open Sans Light"/>
                <a:cs typeface="Open Sans Light"/>
              </a:rPr>
              <a:t>Shader</a:t>
            </a:r>
            <a:r>
              <a:rPr lang="en-US" sz="1400" spc="-30" dirty="0" smtClean="0">
                <a:latin typeface="Open Sans Light"/>
                <a:cs typeface="Open Sans Light"/>
              </a:rPr>
              <a:t> 2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2158664" y="2569655"/>
            <a:ext cx="1199444" cy="6142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60"/>
              </a:lnSpc>
            </a:pPr>
            <a:r>
              <a:rPr lang="en-US" sz="1400" spc="-30" dirty="0" err="1" smtClean="0">
                <a:latin typeface="Open Sans Light"/>
                <a:cs typeface="Open Sans Light"/>
              </a:rPr>
              <a:t>Shader</a:t>
            </a:r>
            <a:r>
              <a:rPr lang="en-US" sz="1400" spc="-30" dirty="0" smtClean="0">
                <a:latin typeface="Open Sans Light"/>
                <a:cs typeface="Open Sans Light"/>
              </a:rPr>
              <a:t> program</a:t>
            </a:r>
          </a:p>
        </p:txBody>
      </p:sp>
      <p:sp>
        <p:nvSpPr>
          <p:cNvPr id="89" name="Left Arrow 88"/>
          <p:cNvSpPr/>
          <p:nvPr/>
        </p:nvSpPr>
        <p:spPr bwMode="auto">
          <a:xfrm>
            <a:off x="5174284" y="3356165"/>
            <a:ext cx="776112" cy="113424"/>
          </a:xfrm>
          <a:prstGeom prst="leftArrow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90" name="Left Arrow 89"/>
          <p:cNvSpPr/>
          <p:nvPr/>
        </p:nvSpPr>
        <p:spPr bwMode="auto">
          <a:xfrm>
            <a:off x="5174284" y="3927921"/>
            <a:ext cx="776112" cy="113424"/>
          </a:xfrm>
          <a:prstGeom prst="leftArrow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6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4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218181810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 </a:t>
            </a:r>
            <a:r>
              <a:rPr lang="en-US" dirty="0" err="1" smtClean="0"/>
              <a:t>Shader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955" y="1715520"/>
            <a:ext cx="10809411" cy="4558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-439598"/>
            <a:r>
              <a:rPr lang="en-US" dirty="0" err="1">
                <a:solidFill>
                  <a:srgbClr val="800080"/>
                </a:solidFill>
              </a:rPr>
              <a:t>GLchar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*source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array.data</a:t>
            </a:r>
            <a:r>
              <a:rPr lang="en-US" dirty="0">
                <a:solidFill>
                  <a:srgbClr val="000000"/>
                </a:solidFill>
              </a:rPr>
              <a:t>();</a:t>
            </a:r>
            <a:r>
              <a:rPr lang="en-US" dirty="0"/>
              <a:t> </a:t>
            </a:r>
          </a:p>
          <a:p>
            <a:pPr indent="-439598"/>
            <a:r>
              <a:rPr lang="en-US" dirty="0" err="1">
                <a:solidFill>
                  <a:srgbClr val="800080"/>
                </a:solidFill>
              </a:rPr>
              <a:t>GLuint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shader</a:t>
            </a:r>
            <a:r>
              <a:rPr lang="en-US" dirty="0">
                <a:solidFill>
                  <a:srgbClr val="000000"/>
                </a:solidFill>
              </a:rPr>
              <a:t>;</a:t>
            </a:r>
            <a:r>
              <a:rPr lang="en-US" dirty="0"/>
              <a:t> </a:t>
            </a:r>
          </a:p>
          <a:p>
            <a:pPr indent="-439598"/>
            <a:r>
              <a:rPr lang="en-US" dirty="0" err="1">
                <a:solidFill>
                  <a:srgbClr val="800080"/>
                </a:solidFill>
              </a:rPr>
              <a:t>GLint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shader_ok</a:t>
            </a:r>
            <a:r>
              <a:rPr lang="en-US" dirty="0">
                <a:solidFill>
                  <a:srgbClr val="000000"/>
                </a:solidFill>
              </a:rPr>
              <a:t>;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>
                <a:solidFill>
                  <a:srgbClr val="000000"/>
                </a:solidFill>
              </a:rPr>
              <a:t>shader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glCreateShader</a:t>
            </a:r>
            <a:r>
              <a:rPr lang="en-US" dirty="0">
                <a:solidFill>
                  <a:srgbClr val="000000"/>
                </a:solidFill>
              </a:rPr>
              <a:t>(type);</a:t>
            </a:r>
            <a:r>
              <a:rPr lang="en-US" dirty="0"/>
              <a:t> </a:t>
            </a:r>
          </a:p>
          <a:p>
            <a:pPr indent="-439598"/>
            <a:r>
              <a:rPr lang="en-US" dirty="0" err="1">
                <a:solidFill>
                  <a:srgbClr val="000000"/>
                </a:solidFill>
              </a:rPr>
              <a:t>glShaderSource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shader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/>
              <a:t>const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GLchar</a:t>
            </a:r>
            <a:r>
              <a:rPr lang="en-US" dirty="0">
                <a:solidFill>
                  <a:srgbClr val="000000"/>
                </a:solidFill>
              </a:rPr>
              <a:t>**)&amp;source,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&amp;length);</a:t>
            </a:r>
            <a:r>
              <a:rPr lang="en-US" dirty="0"/>
              <a:t> ‘</a:t>
            </a:r>
          </a:p>
          <a:p>
            <a:pPr indent="-439598"/>
            <a:r>
              <a:rPr lang="en-US" dirty="0" err="1">
                <a:solidFill>
                  <a:srgbClr val="000000"/>
                </a:solidFill>
              </a:rPr>
              <a:t>glCompileShader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shader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>
                <a:solidFill>
                  <a:srgbClr val="000000"/>
                </a:solidFill>
              </a:rPr>
              <a:t>glGetShaderiv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shader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GL_COMPILE_STATUS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&amp;</a:t>
            </a:r>
            <a:r>
              <a:rPr lang="en-US" dirty="0" err="1">
                <a:solidFill>
                  <a:srgbClr val="000000"/>
                </a:solidFill>
              </a:rPr>
              <a:t>shader_ok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</a:p>
          <a:p>
            <a:pPr indent="-439598"/>
            <a:endParaRPr lang="en-US" dirty="0"/>
          </a:p>
          <a:p>
            <a:pPr indent="-439598"/>
            <a:r>
              <a:rPr lang="en-US" dirty="0"/>
              <a:t>if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(!</a:t>
            </a:r>
            <a:r>
              <a:rPr lang="en-US" dirty="0" err="1">
                <a:solidFill>
                  <a:srgbClr val="000000"/>
                </a:solidFill>
              </a:rPr>
              <a:t>shader_ok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  <a:r>
              <a:rPr lang="en-US" dirty="0"/>
              <a:t> </a:t>
            </a:r>
          </a:p>
          <a:p>
            <a:pPr indent="-439598"/>
            <a:r>
              <a:rPr lang="en-US" dirty="0">
                <a:solidFill>
                  <a:srgbClr val="000080"/>
                </a:solidFill>
              </a:rPr>
              <a:t>    </a:t>
            </a:r>
            <a:r>
              <a:rPr lang="en-US" dirty="0" err="1">
                <a:solidFill>
                  <a:srgbClr val="000080"/>
                </a:solidFill>
              </a:rPr>
              <a:t>qDebug</a:t>
            </a:r>
            <a:r>
              <a:rPr lang="en-US" dirty="0">
                <a:solidFill>
                  <a:srgbClr val="000000"/>
                </a:solidFill>
              </a:rPr>
              <a:t>()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&lt;&lt;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"Failed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to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compile"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&lt;&lt;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filename;</a:t>
            </a:r>
            <a:r>
              <a:rPr lang="en-US" dirty="0"/>
              <a:t> </a:t>
            </a:r>
          </a:p>
          <a:p>
            <a:pPr indent="-439598"/>
            <a:r>
              <a:rPr lang="en-US" dirty="0">
                <a:solidFill>
                  <a:srgbClr val="800080"/>
                </a:solidFill>
              </a:rPr>
              <a:t>    </a:t>
            </a:r>
            <a:r>
              <a:rPr lang="en-US" dirty="0" err="1">
                <a:solidFill>
                  <a:srgbClr val="800080"/>
                </a:solidFill>
              </a:rPr>
              <a:t>GLint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log_length</a:t>
            </a:r>
            <a:r>
              <a:rPr lang="en-US" dirty="0">
                <a:solidFill>
                  <a:srgbClr val="000000"/>
                </a:solidFill>
              </a:rPr>
              <a:t>;</a:t>
            </a:r>
            <a:r>
              <a:rPr lang="en-US" dirty="0"/>
              <a:t> </a:t>
            </a:r>
          </a:p>
          <a:p>
            <a:pPr indent="-439598"/>
            <a:r>
              <a:rPr lang="en-US" dirty="0">
                <a:solidFill>
                  <a:srgbClr val="800080"/>
                </a:solidFill>
              </a:rPr>
              <a:t>    </a:t>
            </a:r>
            <a:r>
              <a:rPr lang="en-US" dirty="0" err="1">
                <a:solidFill>
                  <a:srgbClr val="800080"/>
                </a:solidFill>
              </a:rPr>
              <a:t>QByteArray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log;</a:t>
            </a:r>
            <a:r>
              <a:rPr lang="en-US" dirty="0"/>
              <a:t> </a:t>
            </a:r>
          </a:p>
          <a:p>
            <a:pPr indent="-439598"/>
            <a:r>
              <a:rPr lang="en-US" dirty="0">
                <a:solidFill>
                  <a:srgbClr val="000000"/>
                </a:solidFill>
              </a:rPr>
              <a:t>    </a:t>
            </a:r>
            <a:r>
              <a:rPr lang="en-US" dirty="0" err="1">
                <a:solidFill>
                  <a:srgbClr val="000000"/>
                </a:solidFill>
              </a:rPr>
              <a:t>glGetShaderiv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shader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GL_INFO_LOG_LENGTH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&amp;</a:t>
            </a:r>
            <a:r>
              <a:rPr lang="en-US" dirty="0" err="1">
                <a:solidFill>
                  <a:srgbClr val="000000"/>
                </a:solidFill>
              </a:rPr>
              <a:t>log_length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‘      </a:t>
            </a:r>
          </a:p>
          <a:p>
            <a:pPr indent="-439598"/>
            <a:r>
              <a:rPr lang="en-US" dirty="0">
                <a:solidFill>
                  <a:srgbClr val="000000"/>
                </a:solidFill>
              </a:rPr>
              <a:t>    </a:t>
            </a:r>
            <a:r>
              <a:rPr lang="en-US" dirty="0" err="1">
                <a:solidFill>
                  <a:srgbClr val="000000"/>
                </a:solidFill>
              </a:rPr>
              <a:t>glGetShaderInfoLog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shader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log_length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NULL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log.data</a:t>
            </a:r>
            <a:r>
              <a:rPr lang="en-US" dirty="0">
                <a:solidFill>
                  <a:srgbClr val="000000"/>
                </a:solidFill>
              </a:rPr>
              <a:t>());</a:t>
            </a:r>
            <a:r>
              <a:rPr lang="en-US" dirty="0"/>
              <a:t> </a:t>
            </a:r>
          </a:p>
          <a:p>
            <a:pPr indent="-439598"/>
            <a:r>
              <a:rPr lang="en-US" dirty="0">
                <a:solidFill>
                  <a:srgbClr val="000000"/>
                </a:solidFill>
              </a:rPr>
              <a:t>    </a:t>
            </a:r>
            <a:r>
              <a:rPr lang="en-US" dirty="0" err="1">
                <a:solidFill>
                  <a:srgbClr val="000000"/>
                </a:solidFill>
              </a:rPr>
              <a:t>glDeleteShader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shader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</a:p>
          <a:p>
            <a:pPr indent="-439598"/>
            <a:r>
              <a:rPr lang="en-US" dirty="0"/>
              <a:t>    return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;</a:t>
            </a:r>
            <a:r>
              <a:rPr lang="en-US" dirty="0"/>
              <a:t> </a:t>
            </a:r>
          </a:p>
          <a:p>
            <a:pPr indent="-439598"/>
            <a:r>
              <a:rPr lang="en-US" dirty="0">
                <a:solidFill>
                  <a:srgbClr val="000000"/>
                </a:solidFill>
              </a:rPr>
              <a:t>}</a:t>
            </a:r>
            <a:r>
              <a:rPr lang="en-US" dirty="0"/>
              <a:t> 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371500080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 Program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955" y="1715520"/>
            <a:ext cx="10809411" cy="4558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-439598"/>
            <a:r>
              <a:rPr lang="en-US" sz="1500" dirty="0" err="1">
                <a:solidFill>
                  <a:srgbClr val="800080"/>
                </a:solidFill>
              </a:rPr>
              <a:t>GLint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program_ok</a:t>
            </a:r>
            <a:r>
              <a:rPr lang="en-US" sz="1500" dirty="0">
                <a:solidFill>
                  <a:srgbClr val="000000"/>
                </a:solidFill>
              </a:rPr>
              <a:t>;</a:t>
            </a:r>
            <a:r>
              <a:rPr lang="en-US" sz="1500" dirty="0"/>
              <a:t> </a:t>
            </a:r>
            <a:br>
              <a:rPr lang="en-US" sz="1500" dirty="0"/>
            </a:br>
            <a:endParaRPr lang="en-US" sz="1500" dirty="0"/>
          </a:p>
          <a:p>
            <a:pPr indent="-439598"/>
            <a:r>
              <a:rPr lang="en-US" sz="1500" dirty="0" err="1">
                <a:solidFill>
                  <a:srgbClr val="800080"/>
                </a:solidFill>
              </a:rPr>
              <a:t>GLuint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program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=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glCreateProgram</a:t>
            </a:r>
            <a:r>
              <a:rPr lang="en-US" sz="1500" dirty="0">
                <a:solidFill>
                  <a:srgbClr val="000000"/>
                </a:solidFill>
              </a:rPr>
              <a:t>();</a:t>
            </a:r>
            <a:r>
              <a:rPr lang="en-US" sz="1500" dirty="0"/>
              <a:t> </a:t>
            </a:r>
          </a:p>
          <a:p>
            <a:pPr indent="-439598"/>
            <a:r>
              <a:rPr lang="en-US" sz="1500" dirty="0" err="1">
                <a:solidFill>
                  <a:srgbClr val="000000"/>
                </a:solidFill>
              </a:rPr>
              <a:t>glAttachShader</a:t>
            </a:r>
            <a:r>
              <a:rPr lang="en-US" sz="1500" dirty="0">
                <a:solidFill>
                  <a:srgbClr val="000000"/>
                </a:solidFill>
              </a:rPr>
              <a:t>(program,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vertex_shader</a:t>
            </a:r>
            <a:r>
              <a:rPr lang="en-US" sz="1500" dirty="0">
                <a:solidFill>
                  <a:srgbClr val="000000"/>
                </a:solidFill>
              </a:rPr>
              <a:t>);</a:t>
            </a:r>
            <a:r>
              <a:rPr lang="en-US" sz="1500" dirty="0"/>
              <a:t> </a:t>
            </a:r>
          </a:p>
          <a:p>
            <a:pPr indent="-439598"/>
            <a:r>
              <a:rPr lang="en-US" sz="1500" dirty="0" err="1">
                <a:solidFill>
                  <a:srgbClr val="000000"/>
                </a:solidFill>
              </a:rPr>
              <a:t>glAttachShader</a:t>
            </a:r>
            <a:r>
              <a:rPr lang="en-US" sz="1500" dirty="0">
                <a:solidFill>
                  <a:srgbClr val="000000"/>
                </a:solidFill>
              </a:rPr>
              <a:t>(program,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fragment_shader</a:t>
            </a:r>
            <a:r>
              <a:rPr lang="en-US" sz="1500" dirty="0">
                <a:solidFill>
                  <a:srgbClr val="000000"/>
                </a:solidFill>
              </a:rPr>
              <a:t>);</a:t>
            </a:r>
            <a:r>
              <a:rPr lang="en-US" sz="1500" dirty="0"/>
              <a:t> </a:t>
            </a:r>
          </a:p>
          <a:p>
            <a:pPr indent="-439598"/>
            <a:r>
              <a:rPr lang="en-US" sz="1500" dirty="0" err="1">
                <a:solidFill>
                  <a:srgbClr val="000000"/>
                </a:solidFill>
              </a:rPr>
              <a:t>glLinkProgram</a:t>
            </a:r>
            <a:r>
              <a:rPr lang="en-US" sz="1500" dirty="0">
                <a:solidFill>
                  <a:srgbClr val="000000"/>
                </a:solidFill>
              </a:rPr>
              <a:t>(program);</a:t>
            </a:r>
            <a:r>
              <a:rPr lang="en-US" sz="1500" dirty="0"/>
              <a:t> </a:t>
            </a:r>
            <a:br>
              <a:rPr lang="en-US" sz="1500" dirty="0"/>
            </a:br>
            <a:endParaRPr lang="en-US" sz="1500" dirty="0"/>
          </a:p>
          <a:p>
            <a:pPr indent="-439598"/>
            <a:r>
              <a:rPr lang="en-US" sz="1500" dirty="0" err="1">
                <a:solidFill>
                  <a:srgbClr val="000000"/>
                </a:solidFill>
              </a:rPr>
              <a:t>glGetProgramiv</a:t>
            </a:r>
            <a:r>
              <a:rPr lang="en-US" sz="1500" dirty="0">
                <a:solidFill>
                  <a:srgbClr val="000000"/>
                </a:solidFill>
              </a:rPr>
              <a:t>(program,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80"/>
                </a:solidFill>
              </a:rPr>
              <a:t>GL_LINK_STATUS</a:t>
            </a:r>
            <a:r>
              <a:rPr lang="en-US" sz="1500" dirty="0">
                <a:solidFill>
                  <a:srgbClr val="000000"/>
                </a:solidFill>
              </a:rPr>
              <a:t>,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&amp;</a:t>
            </a:r>
            <a:r>
              <a:rPr lang="en-US" sz="1500" dirty="0" err="1">
                <a:solidFill>
                  <a:srgbClr val="000000"/>
                </a:solidFill>
              </a:rPr>
              <a:t>program_ok</a:t>
            </a:r>
            <a:r>
              <a:rPr lang="en-US" sz="1500" dirty="0">
                <a:solidFill>
                  <a:srgbClr val="000000"/>
                </a:solidFill>
              </a:rPr>
              <a:t>);</a:t>
            </a:r>
            <a:r>
              <a:rPr lang="en-US" sz="1500" dirty="0"/>
              <a:t> </a:t>
            </a:r>
          </a:p>
          <a:p>
            <a:pPr indent="-439598"/>
            <a:endParaRPr lang="en-US" sz="1500" dirty="0"/>
          </a:p>
          <a:p>
            <a:pPr indent="-439598"/>
            <a:r>
              <a:rPr lang="en-US" sz="1500" dirty="0"/>
              <a:t>if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(!</a:t>
            </a:r>
            <a:r>
              <a:rPr lang="en-US" sz="1500" dirty="0" err="1">
                <a:solidFill>
                  <a:srgbClr val="000000"/>
                </a:solidFill>
              </a:rPr>
              <a:t>program_ok</a:t>
            </a:r>
            <a:r>
              <a:rPr lang="en-US" sz="1500" dirty="0">
                <a:solidFill>
                  <a:srgbClr val="000000"/>
                </a:solidFill>
              </a:rPr>
              <a:t>)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{</a:t>
            </a:r>
            <a:r>
              <a:rPr lang="en-US" sz="1500" dirty="0"/>
              <a:t> </a:t>
            </a:r>
          </a:p>
          <a:p>
            <a:pPr indent="-439598"/>
            <a:r>
              <a:rPr lang="en-US" sz="1500" dirty="0">
                <a:solidFill>
                  <a:srgbClr val="000080"/>
                </a:solidFill>
              </a:rPr>
              <a:t>    </a:t>
            </a:r>
            <a:r>
              <a:rPr lang="en-US" sz="1500" dirty="0" err="1">
                <a:solidFill>
                  <a:srgbClr val="000080"/>
                </a:solidFill>
              </a:rPr>
              <a:t>qDebug</a:t>
            </a:r>
            <a:r>
              <a:rPr lang="en-US" sz="1500" dirty="0">
                <a:solidFill>
                  <a:srgbClr val="000000"/>
                </a:solidFill>
              </a:rPr>
              <a:t>()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&lt;&lt;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"Failed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to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link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a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008000"/>
                </a:solidFill>
              </a:rPr>
              <a:t>shader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program"</a:t>
            </a:r>
            <a:r>
              <a:rPr lang="en-US" sz="1500" dirty="0">
                <a:solidFill>
                  <a:srgbClr val="000000"/>
                </a:solidFill>
              </a:rPr>
              <a:t>;</a:t>
            </a:r>
            <a:r>
              <a:rPr lang="en-US" sz="1500" dirty="0"/>
              <a:t> </a:t>
            </a:r>
          </a:p>
          <a:p>
            <a:pPr indent="-439598"/>
            <a:r>
              <a:rPr lang="en-US" sz="1500" dirty="0">
                <a:solidFill>
                  <a:srgbClr val="800080"/>
                </a:solidFill>
              </a:rPr>
              <a:t>    </a:t>
            </a:r>
            <a:r>
              <a:rPr lang="en-US" sz="1500" dirty="0" err="1">
                <a:solidFill>
                  <a:srgbClr val="800080"/>
                </a:solidFill>
              </a:rPr>
              <a:t>GLint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log_length</a:t>
            </a:r>
            <a:r>
              <a:rPr lang="en-US" sz="1500" dirty="0">
                <a:solidFill>
                  <a:srgbClr val="000000"/>
                </a:solidFill>
              </a:rPr>
              <a:t>;</a:t>
            </a:r>
            <a:r>
              <a:rPr lang="en-US" sz="1500" dirty="0"/>
              <a:t> </a:t>
            </a:r>
          </a:p>
          <a:p>
            <a:pPr indent="-439598"/>
            <a:r>
              <a:rPr lang="en-US" sz="1500" dirty="0">
                <a:solidFill>
                  <a:srgbClr val="800080"/>
                </a:solidFill>
              </a:rPr>
              <a:t>    </a:t>
            </a:r>
            <a:r>
              <a:rPr lang="en-US" sz="1500" dirty="0" err="1">
                <a:solidFill>
                  <a:srgbClr val="800080"/>
                </a:solidFill>
              </a:rPr>
              <a:t>QByteArray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log;</a:t>
            </a:r>
            <a:r>
              <a:rPr lang="en-US" sz="1500" dirty="0"/>
              <a:t> </a:t>
            </a:r>
          </a:p>
          <a:p>
            <a:pPr indent="-439598"/>
            <a:r>
              <a:rPr lang="en-US" sz="1500" dirty="0">
                <a:solidFill>
                  <a:srgbClr val="000000"/>
                </a:solidFill>
              </a:rPr>
              <a:t>    </a:t>
            </a:r>
            <a:r>
              <a:rPr lang="en-US" sz="1500" dirty="0" err="1">
                <a:solidFill>
                  <a:srgbClr val="000000"/>
                </a:solidFill>
              </a:rPr>
              <a:t>glGetProgramiv</a:t>
            </a:r>
            <a:r>
              <a:rPr lang="en-US" sz="1500" dirty="0">
                <a:solidFill>
                  <a:srgbClr val="000000"/>
                </a:solidFill>
              </a:rPr>
              <a:t>(program,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80"/>
                </a:solidFill>
              </a:rPr>
              <a:t>GL_INFO_LOG_LENGTH</a:t>
            </a:r>
            <a:r>
              <a:rPr lang="en-US" sz="1500" dirty="0">
                <a:solidFill>
                  <a:srgbClr val="000000"/>
                </a:solidFill>
              </a:rPr>
              <a:t>,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&amp;</a:t>
            </a:r>
            <a:r>
              <a:rPr lang="en-US" sz="1500" dirty="0" err="1">
                <a:solidFill>
                  <a:srgbClr val="000000"/>
                </a:solidFill>
              </a:rPr>
              <a:t>log_length</a:t>
            </a:r>
            <a:r>
              <a:rPr lang="en-US" sz="1500" dirty="0">
                <a:solidFill>
                  <a:srgbClr val="000000"/>
                </a:solidFill>
              </a:rPr>
              <a:t>);</a:t>
            </a:r>
            <a:r>
              <a:rPr lang="en-US" sz="1500" dirty="0"/>
              <a:t>    </a:t>
            </a:r>
          </a:p>
          <a:p>
            <a:pPr indent="-439598"/>
            <a:r>
              <a:rPr lang="en-US" sz="1500" dirty="0">
                <a:solidFill>
                  <a:srgbClr val="000000"/>
                </a:solidFill>
              </a:rPr>
              <a:t>    </a:t>
            </a:r>
            <a:r>
              <a:rPr lang="en-US" sz="1500" dirty="0" err="1">
                <a:solidFill>
                  <a:srgbClr val="000000"/>
                </a:solidFill>
              </a:rPr>
              <a:t>glGetProgramInfoLog</a:t>
            </a:r>
            <a:r>
              <a:rPr lang="en-US" sz="1500" dirty="0">
                <a:solidFill>
                  <a:srgbClr val="000000"/>
                </a:solidFill>
              </a:rPr>
              <a:t>(program,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log_length</a:t>
            </a:r>
            <a:r>
              <a:rPr lang="en-US" sz="1500" dirty="0">
                <a:solidFill>
                  <a:srgbClr val="000000"/>
                </a:solidFill>
              </a:rPr>
              <a:t>,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80"/>
                </a:solidFill>
              </a:rPr>
              <a:t>NULL</a:t>
            </a:r>
            <a:r>
              <a:rPr lang="en-US" sz="1500" dirty="0">
                <a:solidFill>
                  <a:srgbClr val="000000"/>
                </a:solidFill>
              </a:rPr>
              <a:t>,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log.data</a:t>
            </a:r>
            <a:r>
              <a:rPr lang="en-US" sz="1500" dirty="0">
                <a:solidFill>
                  <a:srgbClr val="000000"/>
                </a:solidFill>
              </a:rPr>
              <a:t>());</a:t>
            </a:r>
            <a:r>
              <a:rPr lang="en-US" sz="1500" dirty="0"/>
              <a:t>     </a:t>
            </a:r>
          </a:p>
          <a:p>
            <a:pPr indent="-439598"/>
            <a:r>
              <a:rPr lang="en-US" sz="1500" dirty="0">
                <a:solidFill>
                  <a:srgbClr val="000000"/>
                </a:solidFill>
              </a:rPr>
              <a:t>    </a:t>
            </a:r>
            <a:r>
              <a:rPr lang="en-US" sz="1500" dirty="0" err="1">
                <a:solidFill>
                  <a:srgbClr val="000000"/>
                </a:solidFill>
              </a:rPr>
              <a:t>glDeleteProgram</a:t>
            </a:r>
            <a:r>
              <a:rPr lang="en-US" sz="1500" dirty="0">
                <a:solidFill>
                  <a:srgbClr val="000000"/>
                </a:solidFill>
              </a:rPr>
              <a:t>(program);</a:t>
            </a:r>
            <a:r>
              <a:rPr lang="en-US" sz="1500" dirty="0"/>
              <a:t> </a:t>
            </a:r>
          </a:p>
          <a:p>
            <a:pPr indent="-439598"/>
            <a:r>
              <a:rPr lang="en-US" sz="1500" dirty="0"/>
              <a:t>    return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0080"/>
                </a:solidFill>
              </a:rPr>
              <a:t>0</a:t>
            </a:r>
            <a:r>
              <a:rPr lang="en-US" sz="1500" dirty="0">
                <a:solidFill>
                  <a:srgbClr val="000000"/>
                </a:solidFill>
              </a:rPr>
              <a:t>;</a:t>
            </a:r>
            <a:r>
              <a:rPr lang="en-US" sz="1500" dirty="0"/>
              <a:t> </a:t>
            </a:r>
          </a:p>
          <a:p>
            <a:pPr indent="-439598"/>
            <a:r>
              <a:rPr lang="en-US" sz="1500" dirty="0">
                <a:solidFill>
                  <a:srgbClr val="000000"/>
                </a:solidFill>
              </a:rPr>
              <a:t>}</a:t>
            </a:r>
            <a:endParaRPr lang="en-US" sz="1500" dirty="0"/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210909415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QOpenGLShader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Check which </a:t>
            </a:r>
            <a:r>
              <a:rPr lang="en-US" dirty="0" err="1" smtClean="0"/>
              <a:t>shaders</a:t>
            </a:r>
            <a:r>
              <a:rPr lang="en-US" dirty="0" smtClean="0"/>
              <a:t> are supported – </a:t>
            </a:r>
            <a:r>
              <a:rPr lang="en-US" dirty="0" err="1" smtClean="0">
                <a:latin typeface="Courier New"/>
                <a:cs typeface="Courier New"/>
              </a:rPr>
              <a:t>hasOpenGLShaders</a:t>
            </a:r>
            <a:r>
              <a:rPr lang="en-US" dirty="0" smtClean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 smtClean="0"/>
              <a:t>Compile from a file or bye array</a:t>
            </a:r>
          </a:p>
          <a:p>
            <a:pPr lvl="1"/>
            <a:r>
              <a:rPr lang="en-US" dirty="0" smtClean="0"/>
              <a:t>Add to the </a:t>
            </a:r>
            <a:r>
              <a:rPr lang="en-US" dirty="0" err="1" smtClean="0"/>
              <a:t>shader</a:t>
            </a:r>
            <a:r>
              <a:rPr lang="en-US" dirty="0" smtClean="0"/>
              <a:t> program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QOpenGLShaderProgram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Improves cross-compatibility </a:t>
            </a:r>
          </a:p>
          <a:p>
            <a:pPr lvl="1"/>
            <a:r>
              <a:rPr lang="en-US" dirty="0" smtClean="0"/>
              <a:t>Add </a:t>
            </a:r>
            <a:r>
              <a:rPr lang="en-US" dirty="0" err="1" smtClean="0"/>
              <a:t>shader</a:t>
            </a:r>
            <a:r>
              <a:rPr lang="en-US" dirty="0" smtClean="0"/>
              <a:t> sources or binaries</a:t>
            </a:r>
          </a:p>
          <a:p>
            <a:pPr lvl="1"/>
            <a:r>
              <a:rPr lang="en-US" dirty="0" smtClean="0"/>
              <a:t>Set attribute and </a:t>
            </a:r>
            <a:r>
              <a:rPr lang="en-US" dirty="0" err="1" smtClean="0"/>
              <a:t>unform</a:t>
            </a:r>
            <a:r>
              <a:rPr lang="en-US" dirty="0" smtClean="0"/>
              <a:t> locations and values</a:t>
            </a:r>
          </a:p>
          <a:p>
            <a:pPr lvl="1"/>
            <a:r>
              <a:rPr lang="en-US" dirty="0" smtClean="0"/>
              <a:t>Set </a:t>
            </a:r>
            <a:r>
              <a:rPr lang="en-US" dirty="0" err="1" smtClean="0"/>
              <a:t>shader</a:t>
            </a:r>
            <a:r>
              <a:rPr lang="en-US" dirty="0" smtClean="0"/>
              <a:t>-specific values</a:t>
            </a:r>
          </a:p>
          <a:p>
            <a:pPr lvl="1"/>
            <a:r>
              <a:rPr lang="en-US" dirty="0" smtClean="0"/>
              <a:t>Link</a:t>
            </a:r>
          </a:p>
          <a:p>
            <a:pPr lvl="1"/>
            <a:r>
              <a:rPr lang="en-US" dirty="0" smtClean="0"/>
              <a:t>Use the program – </a:t>
            </a:r>
            <a:r>
              <a:rPr lang="en-US" dirty="0" smtClean="0">
                <a:latin typeface="Courier New"/>
                <a:cs typeface="Courier New"/>
              </a:rPr>
              <a:t>bind()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release()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</a:t>
            </a:r>
            <a:r>
              <a:rPr lang="en-US" dirty="0" err="1" smtClean="0"/>
              <a:t>Shader</a:t>
            </a:r>
            <a:r>
              <a:rPr lang="en-US" dirty="0" smtClean="0"/>
              <a:t> Programs in Qt </a:t>
            </a:r>
            <a:endParaRPr lang="en-US" dirty="0"/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29301482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</a:t>
            </a:r>
            <a:r>
              <a:rPr lang="en-US" dirty="0" err="1" smtClean="0"/>
              <a:t>Shader</a:t>
            </a:r>
            <a:r>
              <a:rPr lang="en-US" dirty="0" smtClean="0"/>
              <a:t> Programs in Qt 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77955" y="1715520"/>
            <a:ext cx="10809411" cy="4558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-439598"/>
            <a:r>
              <a:rPr lang="en-US" dirty="0" err="1">
                <a:solidFill>
                  <a:srgbClr val="800000"/>
                </a:solidFill>
              </a:rPr>
              <a:t>m_program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new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80"/>
                </a:solidFill>
              </a:rPr>
              <a:t>QOpenGLShaderProgram</a:t>
            </a:r>
            <a:r>
              <a:rPr lang="en-US" dirty="0">
                <a:solidFill>
                  <a:srgbClr val="000000"/>
                </a:solidFill>
              </a:rPr>
              <a:t>;</a:t>
            </a:r>
            <a:r>
              <a:rPr lang="en-US" dirty="0"/>
              <a:t> </a:t>
            </a:r>
          </a:p>
          <a:p>
            <a:pPr indent="-439598"/>
            <a:endParaRPr lang="en-US" dirty="0"/>
          </a:p>
          <a:p>
            <a:pPr indent="-439598"/>
            <a:r>
              <a:rPr lang="en-US" dirty="0" err="1">
                <a:solidFill>
                  <a:srgbClr val="800000"/>
                </a:solidFill>
              </a:rPr>
              <a:t>m_program</a:t>
            </a:r>
            <a:r>
              <a:rPr lang="en-US" dirty="0">
                <a:solidFill>
                  <a:srgbClr val="000000"/>
                </a:solidFill>
              </a:rPr>
              <a:t>-&gt;</a:t>
            </a:r>
            <a:r>
              <a:rPr lang="en-US" dirty="0" err="1">
                <a:solidFill>
                  <a:srgbClr val="000000"/>
                </a:solidFill>
              </a:rPr>
              <a:t>addShaderFromSourceFile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800080"/>
                </a:solidFill>
              </a:rPr>
              <a:t>QOpenGLShader</a:t>
            </a:r>
            <a:r>
              <a:rPr lang="en-US" dirty="0">
                <a:solidFill>
                  <a:srgbClr val="000000"/>
                </a:solidFill>
              </a:rPr>
              <a:t>::</a:t>
            </a:r>
            <a:r>
              <a:rPr lang="en-US" dirty="0">
                <a:solidFill>
                  <a:srgbClr val="800080"/>
                </a:solidFill>
              </a:rPr>
              <a:t>Vertex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”</a:t>
            </a:r>
            <a:r>
              <a:rPr lang="en-US" dirty="0" err="1">
                <a:solidFill>
                  <a:srgbClr val="008000"/>
                </a:solidFill>
              </a:rPr>
              <a:t>vertexshader.glsl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</a:p>
          <a:p>
            <a:pPr indent="-439598"/>
            <a:r>
              <a:rPr lang="en-US" dirty="0" err="1">
                <a:solidFill>
                  <a:srgbClr val="800000"/>
                </a:solidFill>
              </a:rPr>
              <a:t>m_program</a:t>
            </a:r>
            <a:r>
              <a:rPr lang="en-US" dirty="0">
                <a:solidFill>
                  <a:srgbClr val="000000"/>
                </a:solidFill>
              </a:rPr>
              <a:t>-&gt;</a:t>
            </a:r>
            <a:r>
              <a:rPr lang="en-US" dirty="0" err="1">
                <a:solidFill>
                  <a:srgbClr val="000000"/>
                </a:solidFill>
              </a:rPr>
              <a:t>addShaderFromSourceFile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800080"/>
                </a:solidFill>
              </a:rPr>
              <a:t>QOpenGLShader</a:t>
            </a:r>
            <a:r>
              <a:rPr lang="en-US" dirty="0">
                <a:solidFill>
                  <a:srgbClr val="000000"/>
                </a:solidFill>
              </a:rPr>
              <a:t>::</a:t>
            </a:r>
            <a:r>
              <a:rPr lang="en-US" dirty="0">
                <a:solidFill>
                  <a:srgbClr val="800080"/>
                </a:solidFill>
              </a:rPr>
              <a:t>Fragment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“</a:t>
            </a:r>
            <a:r>
              <a:rPr lang="en-US" dirty="0" err="1">
                <a:solidFill>
                  <a:srgbClr val="008000"/>
                </a:solidFill>
              </a:rPr>
              <a:t>fragmentshader.glsl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  <a:r>
              <a:rPr lang="en-US" dirty="0" err="1">
                <a:solidFill>
                  <a:srgbClr val="800000"/>
                </a:solidFill>
              </a:rPr>
              <a:t>m_program</a:t>
            </a:r>
            <a:r>
              <a:rPr lang="en-US" dirty="0">
                <a:solidFill>
                  <a:srgbClr val="000000"/>
                </a:solidFill>
              </a:rPr>
              <a:t>-&gt;</a:t>
            </a:r>
            <a:r>
              <a:rPr lang="en-US" dirty="0" err="1">
                <a:solidFill>
                  <a:srgbClr val="000000"/>
                </a:solidFill>
              </a:rPr>
              <a:t>bindAttributeLocation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8000"/>
                </a:solidFill>
              </a:rPr>
              <a:t>"vertex"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</a:p>
          <a:p>
            <a:pPr indent="-439598"/>
            <a:r>
              <a:rPr lang="en-US" dirty="0" err="1">
                <a:solidFill>
                  <a:srgbClr val="800000"/>
                </a:solidFill>
              </a:rPr>
              <a:t>m_program</a:t>
            </a:r>
            <a:r>
              <a:rPr lang="en-US" dirty="0">
                <a:solidFill>
                  <a:srgbClr val="000000"/>
                </a:solidFill>
              </a:rPr>
              <a:t>-&gt;</a:t>
            </a:r>
            <a:r>
              <a:rPr lang="en-US" dirty="0" err="1">
                <a:solidFill>
                  <a:srgbClr val="000000"/>
                </a:solidFill>
              </a:rPr>
              <a:t>bindAttributeLocation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8000"/>
                </a:solidFill>
              </a:rPr>
              <a:t>"normal"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</a:p>
          <a:p>
            <a:pPr indent="-439598"/>
            <a:endParaRPr lang="en-US" dirty="0">
              <a:solidFill>
                <a:srgbClr val="800000"/>
              </a:solidFill>
            </a:endParaRPr>
          </a:p>
          <a:p>
            <a:pPr indent="-439598"/>
            <a:r>
              <a:rPr lang="en-US" dirty="0" err="1">
                <a:solidFill>
                  <a:srgbClr val="800000"/>
                </a:solidFill>
              </a:rPr>
              <a:t>m_program</a:t>
            </a:r>
            <a:r>
              <a:rPr lang="en-US" dirty="0">
                <a:solidFill>
                  <a:srgbClr val="000000"/>
                </a:solidFill>
              </a:rPr>
              <a:t>-&gt;</a:t>
            </a:r>
            <a:r>
              <a:rPr lang="en-US" i="1" dirty="0">
                <a:solidFill>
                  <a:srgbClr val="000000"/>
                </a:solidFill>
              </a:rPr>
              <a:t>link</a:t>
            </a:r>
            <a:r>
              <a:rPr lang="en-US" dirty="0">
                <a:solidFill>
                  <a:srgbClr val="000000"/>
                </a:solidFill>
              </a:rPr>
              <a:t>();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>
                <a:solidFill>
                  <a:srgbClr val="800000"/>
                </a:solidFill>
              </a:rPr>
              <a:t>m_program</a:t>
            </a:r>
            <a:r>
              <a:rPr lang="en-US" dirty="0">
                <a:solidFill>
                  <a:srgbClr val="000000"/>
                </a:solidFill>
              </a:rPr>
              <a:t>-&gt;bind();</a:t>
            </a:r>
            <a:r>
              <a:rPr lang="en-US" dirty="0"/>
              <a:t> </a:t>
            </a:r>
          </a:p>
          <a:p>
            <a:pPr indent="-439598"/>
            <a:endParaRPr lang="en-US" dirty="0">
              <a:solidFill>
                <a:srgbClr val="800000"/>
              </a:solidFill>
            </a:endParaRPr>
          </a:p>
          <a:p>
            <a:pPr indent="-439598"/>
            <a:r>
              <a:rPr lang="en-US" dirty="0" err="1">
                <a:solidFill>
                  <a:srgbClr val="800000"/>
                </a:solidFill>
              </a:rPr>
              <a:t>m_projMatrixLoc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00"/>
                </a:solidFill>
              </a:rPr>
              <a:t>m_program</a:t>
            </a:r>
            <a:r>
              <a:rPr lang="en-US" dirty="0">
                <a:solidFill>
                  <a:srgbClr val="000000"/>
                </a:solidFill>
              </a:rPr>
              <a:t>-&gt;</a:t>
            </a:r>
            <a:r>
              <a:rPr lang="en-US" dirty="0" err="1">
                <a:solidFill>
                  <a:srgbClr val="000000"/>
                </a:solidFill>
              </a:rPr>
              <a:t>uniformLocation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 err="1">
                <a:solidFill>
                  <a:srgbClr val="008000"/>
                </a:solidFill>
              </a:rPr>
              <a:t>projMatrix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</a:p>
          <a:p>
            <a:pPr indent="-439598"/>
            <a:r>
              <a:rPr lang="en-US" dirty="0" err="1">
                <a:solidFill>
                  <a:srgbClr val="800000"/>
                </a:solidFill>
              </a:rPr>
              <a:t>m_mvMatrixLoc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800000"/>
                </a:solidFill>
              </a:rPr>
              <a:t>m_program</a:t>
            </a:r>
            <a:r>
              <a:rPr lang="en-US" dirty="0">
                <a:solidFill>
                  <a:srgbClr val="000000"/>
                </a:solidFill>
              </a:rPr>
              <a:t>-&gt;</a:t>
            </a:r>
            <a:r>
              <a:rPr lang="en-US" dirty="0" err="1">
                <a:solidFill>
                  <a:srgbClr val="000000"/>
                </a:solidFill>
              </a:rPr>
              <a:t>uniformLocation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 err="1">
                <a:solidFill>
                  <a:srgbClr val="008000"/>
                </a:solidFill>
              </a:rPr>
              <a:t>mvMatrix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29149457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Float vectors </a:t>
            </a:r>
            <a:endParaRPr lang="en-US" dirty="0"/>
          </a:p>
          <a:p>
            <a:pPr lvl="1"/>
            <a:r>
              <a:rPr lang="en-US" dirty="0"/>
              <a:t>vec2, vec3, vec4, ivec2</a:t>
            </a:r>
          </a:p>
          <a:p>
            <a:r>
              <a:rPr lang="en-US" dirty="0"/>
              <a:t>Matrices</a:t>
            </a:r>
          </a:p>
          <a:p>
            <a:pPr lvl="1"/>
            <a:r>
              <a:rPr lang="en-US" dirty="0"/>
              <a:t>mat2, mat3, mat4</a:t>
            </a:r>
          </a:p>
          <a:p>
            <a:r>
              <a:rPr lang="en-US" dirty="0"/>
              <a:t>Scalars</a:t>
            </a:r>
          </a:p>
          <a:p>
            <a:pPr lvl="1"/>
            <a:r>
              <a:rPr lang="en-US" dirty="0"/>
              <a:t>float, </a:t>
            </a:r>
            <a:r>
              <a:rPr lang="en-US" dirty="0" err="1"/>
              <a:t>bool</a:t>
            </a:r>
            <a:r>
              <a:rPr lang="en-US" dirty="0"/>
              <a:t>, </a:t>
            </a:r>
            <a:r>
              <a:rPr lang="en-US" dirty="0" err="1"/>
              <a:t>int</a:t>
            </a:r>
            <a:endParaRPr lang="en-US" dirty="0"/>
          </a:p>
          <a:p>
            <a:r>
              <a:rPr lang="en-US" dirty="0" smtClean="0"/>
              <a:t>Textures samplers </a:t>
            </a:r>
            <a:endParaRPr lang="en-US" dirty="0"/>
          </a:p>
          <a:p>
            <a:pPr lvl="1"/>
            <a:r>
              <a:rPr lang="en-US" dirty="0" err="1"/>
              <a:t>samplerD</a:t>
            </a:r>
            <a:r>
              <a:rPr lang="en-US" dirty="0"/>
              <a:t>, sampler2D, sampler3D, </a:t>
            </a:r>
            <a:r>
              <a:rPr lang="en-US" dirty="0" err="1"/>
              <a:t>samplerCube</a:t>
            </a:r>
            <a:r>
              <a:rPr lang="en-US" dirty="0"/>
              <a:t>, sampler2DShadow</a:t>
            </a:r>
          </a:p>
          <a:p>
            <a:r>
              <a:rPr lang="en-US" dirty="0"/>
              <a:t>Precision </a:t>
            </a:r>
            <a:r>
              <a:rPr lang="en-US" dirty="0" smtClean="0"/>
              <a:t>attributes in OpenGL ES versions </a:t>
            </a:r>
            <a:endParaRPr lang="en-US" dirty="0"/>
          </a:p>
          <a:p>
            <a:pPr lvl="1"/>
            <a:r>
              <a:rPr lang="en-US" dirty="0" err="1"/>
              <a:t>Lowp</a:t>
            </a:r>
            <a:r>
              <a:rPr lang="en-US" dirty="0"/>
              <a:t> (-2.0/2.0 or -256/256), </a:t>
            </a:r>
            <a:r>
              <a:rPr lang="en-US" dirty="0" err="1"/>
              <a:t>mediump</a:t>
            </a:r>
            <a:r>
              <a:rPr lang="en-US" dirty="0"/>
              <a:t> (-16384.0/16384.0 or -1024/1024), </a:t>
            </a:r>
            <a:r>
              <a:rPr lang="en-US" dirty="0" err="1"/>
              <a:t>highp</a:t>
            </a:r>
            <a:endParaRPr lang="en-US" dirty="0"/>
          </a:p>
          <a:p>
            <a:pPr lvl="1"/>
            <a:r>
              <a:rPr lang="en-US" dirty="0"/>
              <a:t>Example: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uniform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mediump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vec4 color;</a:t>
            </a:r>
          </a:p>
          <a:p>
            <a:pPr marL="82411">
              <a:spcBef>
                <a:spcPts val="769"/>
              </a:spcBef>
              <a:spcAft>
                <a:spcPts val="769"/>
              </a:spcAft>
            </a:pPr>
            <a:r>
              <a:rPr lang="en-US" dirty="0"/>
              <a:t>Arrays and 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GLSL Data Types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129484708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40426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vec4 a = vec4(1.0,2.0,3.0,4.0);</a:t>
            </a:r>
          </a:p>
          <a:p>
            <a:pPr marL="140426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float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posX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; //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xyzw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140426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float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posY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a[1];</a:t>
            </a:r>
          </a:p>
          <a:p>
            <a:pPr marL="140426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vec2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posXY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a.xy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140426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float depth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140426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140426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vec4 b = vec4(1.0,2.0,3.0,4.0);</a:t>
            </a:r>
          </a:p>
          <a:p>
            <a:pPr marL="140426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float blue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b.b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; //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rgba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140426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float red = b[0]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Access in GLSL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339663523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Attributes - </a:t>
            </a:r>
            <a:r>
              <a:rPr lang="en-US" dirty="0">
                <a:cs typeface="Courier New" pitchFamily="49" charset="0"/>
              </a:rPr>
              <a:t>Keyword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attribute</a:t>
            </a:r>
            <a:endParaRPr lang="en-US" dirty="0">
              <a:cs typeface="Courier New" pitchFamily="49" charset="0"/>
            </a:endParaRPr>
          </a:p>
          <a:p>
            <a:pPr lvl="1">
              <a:defRPr/>
            </a:pPr>
            <a:r>
              <a:rPr lang="en-US" dirty="0">
                <a:cs typeface="Courier New" pitchFamily="49" charset="0"/>
              </a:rPr>
              <a:t>Used to declare input arguments to the vertex </a:t>
            </a:r>
            <a:r>
              <a:rPr lang="en-US" dirty="0" err="1">
                <a:cs typeface="Courier New" pitchFamily="49" charset="0"/>
              </a:rPr>
              <a:t>shader</a:t>
            </a:r>
            <a:endParaRPr lang="en-US" dirty="0">
              <a:cs typeface="Courier New" pitchFamily="49" charset="0"/>
            </a:endParaRP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Something </a:t>
            </a:r>
            <a:r>
              <a:rPr lang="en-US" dirty="0">
                <a:cs typeface="Courier New" pitchFamily="49" charset="0"/>
              </a:rPr>
              <a:t>that is specific to this vertex (vs. uniform which is specific to the batch of primitives getting drawn)</a:t>
            </a:r>
          </a:p>
          <a:p>
            <a:pPr marL="0" indent="0"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 smtClean="0"/>
              <a:t>Uniforms - keyword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uniform</a:t>
            </a:r>
          </a:p>
          <a:p>
            <a:pPr lvl="1">
              <a:defRPr/>
            </a:pPr>
            <a:r>
              <a:rPr lang="en-US" dirty="0">
                <a:cs typeface="Courier New" pitchFamily="49" charset="0"/>
              </a:rPr>
              <a:t>A value that is constant through out every vertex and every fragment</a:t>
            </a:r>
          </a:p>
          <a:p>
            <a:pPr lvl="1">
              <a:defRPr/>
            </a:pPr>
            <a:r>
              <a:rPr lang="en-US" dirty="0">
                <a:cs typeface="Courier New" pitchFamily="49" charset="0"/>
              </a:rPr>
              <a:t>The value can be changed with OpenGL calls from the C/C++ side between draw calls</a:t>
            </a:r>
          </a:p>
          <a:p>
            <a:pPr lvl="1">
              <a:defRPr/>
            </a:pPr>
            <a:r>
              <a:rPr lang="en-US" dirty="0">
                <a:cs typeface="Courier New" pitchFamily="49" charset="0"/>
              </a:rPr>
              <a:t>Example: you want to paint solid color triangles, all triangles aren’t of the same color though</a:t>
            </a:r>
          </a:p>
          <a:p>
            <a:pPr>
              <a:defRPr/>
            </a:pPr>
            <a:endParaRPr lang="en-US" dirty="0" smtClean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Shader</a:t>
            </a:r>
            <a:r>
              <a:rPr lang="en-US" dirty="0" smtClean="0"/>
              <a:t> Variables – Since OpenGL </a:t>
            </a:r>
            <a:r>
              <a:rPr lang="en-US" dirty="0"/>
              <a:t>2</a:t>
            </a:r>
            <a:r>
              <a:rPr lang="en-US" dirty="0" smtClean="0"/>
              <a:t>.0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76805865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Varying - Keyword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varying</a:t>
            </a:r>
          </a:p>
          <a:p>
            <a:pPr lvl="1">
              <a:defRPr/>
            </a:pPr>
            <a:r>
              <a:rPr lang="en-US" dirty="0">
                <a:cs typeface="Courier New" pitchFamily="49" charset="0"/>
              </a:rPr>
              <a:t>Used to declare values to be interpolated and usable in the fragment </a:t>
            </a:r>
            <a:r>
              <a:rPr lang="en-US" dirty="0" err="1">
                <a:cs typeface="Courier New" pitchFamily="49" charset="0"/>
              </a:rPr>
              <a:t>shader</a:t>
            </a:r>
            <a:r>
              <a:rPr lang="en-US" dirty="0">
                <a:cs typeface="Courier New" pitchFamily="49" charset="0"/>
              </a:rPr>
              <a:t> </a:t>
            </a:r>
          </a:p>
          <a:p>
            <a:pPr lvl="1">
              <a:defRPr/>
            </a:pPr>
            <a:r>
              <a:rPr lang="en-US" dirty="0">
                <a:cs typeface="Courier New" pitchFamily="49" charset="0"/>
              </a:rPr>
              <a:t>Declare the same name varying in both vertex and fragment </a:t>
            </a:r>
            <a:r>
              <a:rPr lang="en-US" dirty="0" err="1">
                <a:cs typeface="Courier New" pitchFamily="49" charset="0"/>
              </a:rPr>
              <a:t>shader</a:t>
            </a:r>
            <a:endParaRPr lang="en-US" dirty="0">
              <a:cs typeface="Courier New" pitchFamily="49" charset="0"/>
            </a:endParaRPr>
          </a:p>
          <a:p>
            <a:pPr lvl="1">
              <a:defRPr/>
            </a:pPr>
            <a:r>
              <a:rPr lang="en-US" dirty="0">
                <a:cs typeface="Courier New" pitchFamily="49" charset="0"/>
              </a:rPr>
              <a:t>Assign a value to the varying variable in the vertex </a:t>
            </a:r>
            <a:r>
              <a:rPr lang="en-US" dirty="0" err="1">
                <a:cs typeface="Courier New" pitchFamily="49" charset="0"/>
              </a:rPr>
              <a:t>shader</a:t>
            </a:r>
            <a:endParaRPr lang="en-US" dirty="0">
              <a:cs typeface="Courier New" pitchFamily="49" charset="0"/>
            </a:endParaRPr>
          </a:p>
          <a:p>
            <a:pPr lvl="1">
              <a:defRPr/>
            </a:pPr>
            <a:r>
              <a:rPr lang="en-US" dirty="0">
                <a:cs typeface="Courier New" pitchFamily="49" charset="0"/>
              </a:rPr>
              <a:t>Enjoy the interpolated values in your fragment </a:t>
            </a:r>
            <a:r>
              <a:rPr lang="en-US" dirty="0" err="1">
                <a:cs typeface="Courier New" pitchFamily="49" charset="0"/>
              </a:rPr>
              <a:t>shader</a:t>
            </a:r>
            <a:r>
              <a:rPr lang="en-US" dirty="0">
                <a:cs typeface="Courier New" pitchFamily="49" charset="0"/>
              </a:rPr>
              <a:t>!</a:t>
            </a:r>
          </a:p>
          <a:p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instance, when performing lighting computation per fragment, we need to access the normal at the fragment</a:t>
            </a:r>
          </a:p>
          <a:p>
            <a:pPr lvl="1"/>
            <a:r>
              <a:rPr lang="en-US" dirty="0"/>
              <a:t>Normal is only available for vertex </a:t>
            </a:r>
            <a:r>
              <a:rPr lang="en-US" dirty="0" err="1" smtClean="0"/>
              <a:t>shader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>
                <a:latin typeface="Courier New"/>
                <a:cs typeface="Courier New"/>
              </a:rPr>
              <a:t>v</a:t>
            </a:r>
            <a:r>
              <a:rPr lang="en-US" dirty="0" smtClean="0">
                <a:latin typeface="Courier New"/>
                <a:cs typeface="Courier New"/>
              </a:rPr>
              <a:t>arying vec4 </a:t>
            </a:r>
            <a:r>
              <a:rPr lang="en-US" dirty="0" err="1" smtClean="0">
                <a:latin typeface="Courier New"/>
                <a:cs typeface="Courier New"/>
              </a:rPr>
              <a:t>vertexColor</a:t>
            </a:r>
            <a:r>
              <a:rPr lang="en-US" dirty="0" smtClean="0">
                <a:latin typeface="Courier New"/>
                <a:cs typeface="Courier New"/>
              </a:rPr>
              <a:t>;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Shader</a:t>
            </a:r>
            <a:r>
              <a:rPr lang="en-US" dirty="0"/>
              <a:t> Variables – Since OpenGL 2.0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12441455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GLSL linker assign </a:t>
            </a:r>
            <a:r>
              <a:rPr lang="en-US" dirty="0" err="1" smtClean="0">
                <a:latin typeface="Courier New"/>
                <a:cs typeface="Courier New"/>
              </a:rPr>
              <a:t>GLint</a:t>
            </a:r>
            <a:r>
              <a:rPr lang="en-US" dirty="0" smtClean="0"/>
              <a:t> location to uniforms and attributes</a:t>
            </a:r>
          </a:p>
          <a:p>
            <a:r>
              <a:rPr lang="en-US" dirty="0" smtClean="0"/>
              <a:t>Locations are used to assign value to them </a:t>
            </a:r>
          </a:p>
          <a:p>
            <a:endParaRPr lang="en-US" dirty="0"/>
          </a:p>
          <a:p>
            <a:r>
              <a:rPr lang="en-US" dirty="0" smtClean="0"/>
              <a:t>Uniforms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glGetUniformLocation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programObject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vairableStringName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endParaRPr lang="en-US" dirty="0" smtClean="0"/>
          </a:p>
          <a:p>
            <a:r>
              <a:rPr lang="en-US" dirty="0" smtClean="0"/>
              <a:t>Attributes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glGetAttribLocation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programObject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vairableStringName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Data to </a:t>
            </a:r>
            <a:r>
              <a:rPr lang="en-US" dirty="0" err="1"/>
              <a:t>Shader</a:t>
            </a:r>
            <a:r>
              <a:rPr lang="en-US" dirty="0"/>
              <a:t> Programs 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79104765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A</a:t>
            </a:r>
            <a:r>
              <a:rPr lang="en-US" dirty="0" smtClean="0"/>
              <a:t>bstract </a:t>
            </a:r>
            <a:r>
              <a:rPr lang="en-US" dirty="0"/>
              <a:t>API for </a:t>
            </a:r>
            <a:r>
              <a:rPr lang="en-US" dirty="0" smtClean="0"/>
              <a:t>high performance 3D(2D) rendering with a programmable graphics processor 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Platform independent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State machine, where each command is executed in a state</a:t>
            </a:r>
          </a:p>
          <a:p>
            <a:pPr lvl="1">
              <a:lnSpc>
                <a:spcPct val="90000"/>
              </a:lnSpc>
            </a:pPr>
            <a:endParaRPr lang="en-US" dirty="0" smtClean="0"/>
          </a:p>
          <a:p>
            <a:pPr lvl="1">
              <a:lnSpc>
                <a:spcPct val="90000"/>
              </a:lnSpc>
            </a:pPr>
            <a:r>
              <a:rPr lang="en-US" dirty="0" smtClean="0"/>
              <a:t>No window or user interaction support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In desktops, OpenGL 3 or later is typically supported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In embedded platforms, OpenGL ES 2 or 3 are typically supported</a:t>
            </a:r>
          </a:p>
          <a:p>
            <a:pPr lvl="1"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OpenGL 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A </a:t>
            </a:r>
            <a:r>
              <a:rPr lang="en-US" dirty="0"/>
              <a:t>reduced version of OpenGL meant for embedded </a:t>
            </a:r>
            <a:r>
              <a:rPr lang="en-US" dirty="0" smtClean="0"/>
              <a:t>devices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Precision qualifiers in </a:t>
            </a:r>
            <a:r>
              <a:rPr lang="en-US" dirty="0" err="1" smtClean="0"/>
              <a:t>shaders</a:t>
            </a:r>
            <a:r>
              <a:rPr lang="en-US" dirty="0" smtClean="0"/>
              <a:t> (</a:t>
            </a:r>
            <a:r>
              <a:rPr lang="en-US" dirty="0" err="1" smtClean="0"/>
              <a:t>lowp</a:t>
            </a:r>
            <a:r>
              <a:rPr lang="en-US" dirty="0" smtClean="0"/>
              <a:t>, </a:t>
            </a:r>
            <a:r>
              <a:rPr lang="en-US" dirty="0" err="1" smtClean="0"/>
              <a:t>mediump</a:t>
            </a:r>
            <a:r>
              <a:rPr lang="en-US" dirty="0" smtClean="0"/>
              <a:t>, </a:t>
            </a:r>
            <a:r>
              <a:rPr lang="en-US" dirty="0" err="1" smtClean="0"/>
              <a:t>highp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OpenGL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386963576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From VBO</a:t>
            </a:r>
          </a:p>
          <a:p>
            <a:pPr marL="622764" lvl="1" indent="0">
              <a:buNone/>
            </a:pPr>
            <a:r>
              <a:rPr lang="en-US" dirty="0" err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m_shader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setAttributeBuffer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inputVertex</a:t>
            </a:r>
            <a:r>
              <a:rPr lang="en-US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GL_FLOAT, 0, 3, </a:t>
            </a:r>
          </a:p>
          <a:p>
            <a:pPr marL="622764" lvl="1" indent="0">
              <a:buNone/>
            </a:pPr>
            <a:r>
              <a:rPr lang="en-US" dirty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	8</a:t>
            </a:r>
            <a:r>
              <a:rPr lang="en-US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));</a:t>
            </a:r>
            <a:r>
              <a:rPr lang="en-US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622764" lvl="1" indent="0">
              <a:buNone/>
            </a:pPr>
            <a:r>
              <a:rPr lang="en-US" dirty="0" err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m_shader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enableAttributeArray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inputVertex</a:t>
            </a:r>
            <a:r>
              <a:rPr lang="en-US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From </a:t>
            </a:r>
            <a:r>
              <a:rPr lang="en-US" dirty="0"/>
              <a:t>vertex array</a:t>
            </a:r>
          </a:p>
          <a:p>
            <a:pPr marL="622764" lvl="1" indent="0">
              <a:buNone/>
            </a:pPr>
            <a:r>
              <a:rPr lang="en-US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static</a:t>
            </a:r>
            <a:r>
              <a:rPr lang="en-US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GLfloat</a:t>
            </a:r>
            <a:r>
              <a:rPr lang="en-US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vertices[]</a:t>
            </a:r>
            <a:r>
              <a:rPr lang="en-US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60.0f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10.0f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0.0f, …</a:t>
            </a:r>
            <a:r>
              <a:rPr lang="en-US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};</a:t>
            </a:r>
            <a:endParaRPr lang="en-US" dirty="0">
              <a:solidFill>
                <a:srgbClr val="808000"/>
              </a:solidFill>
              <a:latin typeface="Courier New" pitchFamily="49" charset="0"/>
              <a:cs typeface="Courier New" pitchFamily="49" charset="0"/>
            </a:endParaRPr>
          </a:p>
          <a:p>
            <a:pPr marL="622764" lvl="1" indent="0">
              <a:buNone/>
            </a:pPr>
            <a:r>
              <a:rPr lang="en-US" dirty="0" err="1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vertexLocation</a:t>
            </a:r>
            <a:r>
              <a:rPr lang="en-US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m_shader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attributeLocation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"vertex"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622764" lvl="1" indent="0">
              <a:buNone/>
            </a:pPr>
            <a:r>
              <a:rPr lang="en-US" dirty="0" err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m_shader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enableAttributeArray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vertexLocation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m_shader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setAttributeArray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vertexLocation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vertices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endParaRPr lang="en-US" dirty="0" smtClean="0"/>
          </a:p>
          <a:p>
            <a:r>
              <a:rPr lang="en-US" dirty="0" smtClean="0"/>
              <a:t>Uniform </a:t>
            </a:r>
            <a:r>
              <a:rPr lang="en-US" dirty="0"/>
              <a:t>variables</a:t>
            </a:r>
          </a:p>
          <a:p>
            <a:pPr marL="622764" lvl="1" indent="0">
              <a:buNone/>
            </a:pPr>
            <a:r>
              <a:rPr lang="en-US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QMatrix4x4</a:t>
            </a:r>
            <a:r>
              <a:rPr lang="en-US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mvpMatrix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622764" lvl="1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mvpMatrix.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ortho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rect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());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622764" lvl="1" indent="0">
              <a:buNone/>
            </a:pPr>
            <a:r>
              <a:rPr lang="en-US" dirty="0" err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m_shader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setUniformValue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matrixLocation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mvpMatrix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Data to </a:t>
            </a:r>
            <a:r>
              <a:rPr lang="en-US" dirty="0" err="1"/>
              <a:t>Shader</a:t>
            </a:r>
            <a:r>
              <a:rPr lang="en-US" dirty="0"/>
              <a:t> Programs in Qt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37591448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Assigning attribute and uniform locations is boring and slow</a:t>
            </a:r>
          </a:p>
          <a:p>
            <a:endParaRPr lang="en-US" dirty="0"/>
          </a:p>
          <a:p>
            <a:r>
              <a:rPr lang="en-US" dirty="0" smtClean="0"/>
              <a:t>New way is to use layout, which makes location queries obsolete </a:t>
            </a:r>
          </a:p>
          <a:p>
            <a:endParaRPr lang="en-US" dirty="0"/>
          </a:p>
          <a:p>
            <a:pPr marL="512864" lvl="1" indent="0">
              <a:buNone/>
            </a:pPr>
            <a:r>
              <a:rPr lang="en-US" dirty="0">
                <a:latin typeface="Courier New"/>
                <a:cs typeface="Courier New"/>
              </a:rPr>
              <a:t>l</a:t>
            </a:r>
            <a:r>
              <a:rPr lang="en-US" dirty="0" smtClean="0">
                <a:latin typeface="Courier New"/>
                <a:cs typeface="Courier New"/>
              </a:rPr>
              <a:t>ayout(location 0) in vec3 position;</a:t>
            </a:r>
          </a:p>
          <a:p>
            <a:pPr marL="512864" lvl="1" indent="0">
              <a:buNone/>
            </a:pPr>
            <a:r>
              <a:rPr lang="en-US" dirty="0">
                <a:latin typeface="Courier New"/>
                <a:cs typeface="Courier New"/>
              </a:rPr>
              <a:t>l</a:t>
            </a:r>
            <a:r>
              <a:rPr lang="en-US" dirty="0" smtClean="0">
                <a:latin typeface="Courier New"/>
                <a:cs typeface="Courier New"/>
              </a:rPr>
              <a:t>ayout(location 1) in vec2 </a:t>
            </a:r>
            <a:r>
              <a:rPr lang="en-US" dirty="0" err="1" smtClean="0">
                <a:latin typeface="Courier New"/>
                <a:cs typeface="Courier New"/>
              </a:rPr>
              <a:t>textureCoordinates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512864" lvl="1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512864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out vec4 </a:t>
            </a:r>
            <a:r>
              <a:rPr lang="en-US" dirty="0" err="1" smtClean="0">
                <a:latin typeface="Courier New"/>
                <a:cs typeface="Courier New"/>
              </a:rPr>
              <a:t>vertexColor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512864" lvl="1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879196" lvl="1"/>
            <a:r>
              <a:rPr lang="en-US" dirty="0" smtClean="0"/>
              <a:t>If you output a variable, the next </a:t>
            </a:r>
            <a:r>
              <a:rPr lang="en-US" dirty="0" err="1" smtClean="0"/>
              <a:t>shader</a:t>
            </a:r>
            <a:r>
              <a:rPr lang="en-US" dirty="0" smtClean="0"/>
              <a:t> stage must input the same variable, provided it is going to 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Shader</a:t>
            </a:r>
            <a:r>
              <a:rPr lang="en-US" dirty="0"/>
              <a:t> Variables – Since OpenGL </a:t>
            </a:r>
            <a:r>
              <a:rPr lang="en-US" dirty="0" smtClean="0"/>
              <a:t>3.0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359264194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Gets </a:t>
            </a:r>
            <a:r>
              <a:rPr lang="en-US" dirty="0"/>
              <a:t>run for each </a:t>
            </a:r>
            <a:r>
              <a:rPr lang="en-US" dirty="0" smtClean="0"/>
              <a:t>vertex</a:t>
            </a:r>
          </a:p>
          <a:p>
            <a:endParaRPr lang="en-US" dirty="0" smtClean="0"/>
          </a:p>
          <a:p>
            <a:r>
              <a:rPr lang="en-US" dirty="0" smtClean="0"/>
              <a:t>Output a new set of attributes, referred to as </a:t>
            </a:r>
            <a:r>
              <a:rPr lang="en-US" dirty="0" smtClean="0">
                <a:latin typeface="Courier New"/>
                <a:cs typeface="Courier New"/>
              </a:rPr>
              <a:t>varying</a:t>
            </a:r>
            <a:r>
              <a:rPr lang="en-US" dirty="0" smtClean="0"/>
              <a:t> or </a:t>
            </a:r>
            <a:r>
              <a:rPr lang="en-US" dirty="0" smtClean="0">
                <a:latin typeface="Courier New"/>
                <a:cs typeface="Courier New"/>
              </a:rPr>
              <a:t>out</a:t>
            </a:r>
            <a:r>
              <a:rPr lang="en-US" dirty="0" smtClean="0"/>
              <a:t> value, fed to the rasterizer </a:t>
            </a:r>
          </a:p>
          <a:p>
            <a:endParaRPr lang="en-US" dirty="0" smtClean="0"/>
          </a:p>
          <a:p>
            <a:r>
              <a:rPr lang="en-US" dirty="0" smtClean="0"/>
              <a:t>At a minimum calculates the projected position of the vertex on the screen </a:t>
            </a:r>
            <a:endParaRPr lang="en-US" dirty="0"/>
          </a:p>
          <a:p>
            <a:endParaRPr lang="en-US" dirty="0" smtClean="0"/>
          </a:p>
          <a:p>
            <a:r>
              <a:rPr lang="en-US" dirty="0"/>
              <a:t>T</a:t>
            </a:r>
            <a:r>
              <a:rPr lang="en-US" dirty="0" smtClean="0"/>
              <a:t>ransformations</a:t>
            </a:r>
            <a:r>
              <a:rPr lang="en-US" dirty="0"/>
              <a:t>, projections, deformations, etc. </a:t>
            </a:r>
            <a:r>
              <a:rPr lang="en-US" dirty="0" smtClean="0"/>
              <a:t>made here</a:t>
            </a:r>
            <a:endParaRPr lang="en-US" dirty="0"/>
          </a:p>
          <a:p>
            <a:pPr lvl="1"/>
            <a:r>
              <a:rPr lang="en-US" dirty="0"/>
              <a:t>Notice that with vertex </a:t>
            </a:r>
            <a:r>
              <a:rPr lang="en-US" dirty="0" err="1"/>
              <a:t>shader</a:t>
            </a:r>
            <a:r>
              <a:rPr lang="en-US" dirty="0"/>
              <a:t> you can manipulate the vertices in OpenGL buffers without changing them =&gt; no data traffic between CPU and GPU</a:t>
            </a:r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input of the program is </a:t>
            </a:r>
            <a:r>
              <a:rPr lang="en-US" dirty="0" smtClean="0"/>
              <a:t>coordinates (state) </a:t>
            </a:r>
            <a:r>
              <a:rPr lang="en-US" dirty="0"/>
              <a:t>in object space and their associated attributes (color, texture coordinates, etc.</a:t>
            </a:r>
            <a:r>
              <a:rPr lang="en-US" dirty="0" smtClean="0"/>
              <a:t>)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output of the program is coordinates in screen space and attributes to be </a:t>
            </a:r>
            <a:r>
              <a:rPr lang="en-US" dirty="0" smtClean="0"/>
              <a:t>interpolated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Vertex</a:t>
            </a:r>
            <a:r>
              <a:rPr lang="fi-FI" dirty="0"/>
              <a:t> </a:t>
            </a:r>
            <a:r>
              <a:rPr lang="fi-FI" dirty="0" err="1"/>
              <a:t>Shaders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186398391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Input variables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gl_VertexID</a:t>
            </a:r>
            <a:r>
              <a:rPr lang="en-US" dirty="0" smtClean="0"/>
              <a:t> </a:t>
            </a:r>
            <a:r>
              <a:rPr lang="en-US" dirty="0"/>
              <a:t>– either current index or vertex number, depending on the draw call</a:t>
            </a:r>
          </a:p>
          <a:p>
            <a:endParaRPr lang="en-US" dirty="0" smtClean="0"/>
          </a:p>
          <a:p>
            <a:r>
              <a:rPr lang="en-US" dirty="0" smtClean="0"/>
              <a:t>Output variables 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gl_Position</a:t>
            </a:r>
            <a:r>
              <a:rPr lang="en-US" dirty="0" smtClean="0"/>
              <a:t> </a:t>
            </a:r>
          </a:p>
          <a:p>
            <a:pPr lvl="2"/>
            <a:r>
              <a:rPr lang="en-US" dirty="0"/>
              <a:t>U</a:t>
            </a:r>
            <a:r>
              <a:rPr lang="en-US" dirty="0" smtClean="0"/>
              <a:t>sually </a:t>
            </a:r>
            <a:r>
              <a:rPr lang="en-US" dirty="0"/>
              <a:t>transforming the vertex with the </a:t>
            </a:r>
            <a:r>
              <a:rPr lang="en-US" dirty="0" err="1"/>
              <a:t>modelview</a:t>
            </a:r>
            <a:r>
              <a:rPr lang="en-US" dirty="0"/>
              <a:t> and projection matrices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gl_PointSize</a:t>
            </a:r>
            <a:r>
              <a:rPr lang="en-US" dirty="0" smtClean="0"/>
              <a:t> </a:t>
            </a:r>
            <a:endParaRPr lang="en-US" dirty="0"/>
          </a:p>
          <a:p>
            <a:pPr lvl="2"/>
            <a:r>
              <a:rPr lang="en-US" dirty="0"/>
              <a:t>Defines how many fragments each 3D points </a:t>
            </a:r>
            <a:r>
              <a:rPr lang="en-US" dirty="0" smtClean="0"/>
              <a:t>uses – based on the vertex z-coordinate, for example</a:t>
            </a:r>
            <a:endParaRPr lang="en-US" dirty="0"/>
          </a:p>
          <a:p>
            <a:pPr lvl="2"/>
            <a:r>
              <a:rPr lang="en-US" dirty="0"/>
              <a:t>Useful to make particle effects, like </a:t>
            </a:r>
            <a:r>
              <a:rPr lang="en-US" dirty="0" smtClean="0"/>
              <a:t>fire</a:t>
            </a:r>
          </a:p>
          <a:p>
            <a:pPr lvl="2"/>
            <a:r>
              <a:rPr lang="en-US" dirty="0" smtClean="0"/>
              <a:t>Must be enabled using </a:t>
            </a:r>
            <a:r>
              <a:rPr lang="en-US" dirty="0" err="1" smtClean="0">
                <a:latin typeface="Courier New"/>
                <a:cs typeface="Courier New"/>
              </a:rPr>
              <a:t>glEnable</a:t>
            </a:r>
            <a:r>
              <a:rPr lang="en-US" dirty="0">
                <a:latin typeface="Courier New"/>
                <a:cs typeface="Courier New"/>
              </a:rPr>
              <a:t>(GL_PROGRAM_POINT_SIZE); </a:t>
            </a:r>
          </a:p>
          <a:p>
            <a:pPr marL="944321" lvl="2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944321" lvl="2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attribute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vec4 vertex;</a:t>
            </a:r>
          </a:p>
          <a:p>
            <a:pPr marL="944321" lvl="2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uniform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mat4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mvpMatrix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; </a:t>
            </a:r>
          </a:p>
          <a:p>
            <a:pPr marL="944321" lvl="2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void main(void) </a:t>
            </a:r>
          </a:p>
          <a:p>
            <a:pPr marL="944321" lvl="2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{ </a:t>
            </a:r>
          </a:p>
          <a:p>
            <a:pPr marL="944321" lvl="2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gl_Position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mvpMatrix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* vertex; </a:t>
            </a:r>
          </a:p>
          <a:p>
            <a:pPr marL="944321" lvl="2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}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</a:t>
            </a:r>
            <a:r>
              <a:rPr lang="en-US" dirty="0" err="1" smtClean="0"/>
              <a:t>Shader</a:t>
            </a:r>
            <a:r>
              <a:rPr lang="en-US" dirty="0" smtClean="0"/>
              <a:t> Variables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34383260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Fragment = pixel in the target </a:t>
            </a:r>
            <a:r>
              <a:rPr lang="en-US" dirty="0" smtClean="0"/>
              <a:t>buffer</a:t>
            </a:r>
          </a:p>
          <a:p>
            <a:pPr lvl="1"/>
            <a:r>
              <a:rPr lang="en-US" dirty="0" smtClean="0"/>
              <a:t>Invoked </a:t>
            </a:r>
            <a:r>
              <a:rPr lang="en-US" dirty="0"/>
              <a:t>once per rendered pixel</a:t>
            </a:r>
          </a:p>
          <a:p>
            <a:endParaRPr lang="en-US" dirty="0" smtClean="0"/>
          </a:p>
          <a:p>
            <a:r>
              <a:rPr lang="en-US" dirty="0" smtClean="0"/>
              <a:t>Inputs </a:t>
            </a:r>
            <a:r>
              <a:rPr lang="en-US" dirty="0"/>
              <a:t>to the fragment </a:t>
            </a:r>
            <a:r>
              <a:rPr lang="en-US" dirty="0" err="1"/>
              <a:t>shader</a:t>
            </a:r>
            <a:r>
              <a:rPr lang="en-US" dirty="0"/>
              <a:t> program are mainly the interpolated vertex </a:t>
            </a:r>
            <a:r>
              <a:rPr lang="en-US" dirty="0" smtClean="0"/>
              <a:t>attributes </a:t>
            </a:r>
          </a:p>
          <a:p>
            <a:endParaRPr lang="en-US" dirty="0"/>
          </a:p>
          <a:p>
            <a:r>
              <a:rPr lang="en-US" dirty="0"/>
              <a:t>Output of the fragment </a:t>
            </a:r>
            <a:r>
              <a:rPr lang="en-US" dirty="0" err="1"/>
              <a:t>shader</a:t>
            </a:r>
            <a:r>
              <a:rPr lang="en-US" dirty="0"/>
              <a:t> program is a RGBA pixel color </a:t>
            </a:r>
            <a:r>
              <a:rPr lang="en-US" dirty="0" smtClean="0"/>
              <a:t>and depth values</a:t>
            </a:r>
            <a:endParaRPr lang="en-US" dirty="0"/>
          </a:p>
          <a:p>
            <a:pPr lvl="1"/>
            <a:r>
              <a:rPr lang="en-US" dirty="0"/>
              <a:t>If blending is enabled the returned result is blended with what used to be in that pixel of the rendering target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shader</a:t>
            </a:r>
            <a:r>
              <a:rPr lang="en-US" dirty="0"/>
              <a:t> can also discard the fragment which means that nothing is written to the rendering </a:t>
            </a:r>
            <a:r>
              <a:rPr lang="en-US" dirty="0" smtClean="0"/>
              <a:t>target</a:t>
            </a:r>
          </a:p>
          <a:p>
            <a:pPr lvl="1"/>
            <a:r>
              <a:rPr lang="en-US" dirty="0" smtClean="0"/>
              <a:t>Texture mapping and lighting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Fragment </a:t>
            </a:r>
            <a:r>
              <a:rPr lang="en-US" dirty="0" err="1"/>
              <a:t>Shaders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378826665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Input variables from vertex, geometry or tessellation </a:t>
            </a:r>
            <a:r>
              <a:rPr lang="en-US" dirty="0" err="1" smtClean="0"/>
              <a:t>shader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Output variables 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gl_FragColor</a:t>
            </a:r>
            <a:r>
              <a:rPr lang="en-US" dirty="0" smtClean="0"/>
              <a:t> - the </a:t>
            </a:r>
            <a:r>
              <a:rPr lang="en-US" dirty="0"/>
              <a:t>final color of the </a:t>
            </a:r>
            <a:r>
              <a:rPr lang="en-US" dirty="0" smtClean="0"/>
              <a:t>fragment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gl_FragData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/>
              <a:t>- array </a:t>
            </a:r>
            <a:r>
              <a:rPr lang="en-US" dirty="0"/>
              <a:t>related to multiple </a:t>
            </a:r>
            <a:r>
              <a:rPr lang="en-US" dirty="0" err="1"/>
              <a:t>drawable</a:t>
            </a:r>
            <a:r>
              <a:rPr lang="en-US" dirty="0"/>
              <a:t> buffers (</a:t>
            </a:r>
            <a:r>
              <a:rPr lang="en-US" dirty="0" smtClean="0"/>
              <a:t>only </a:t>
            </a:r>
            <a:r>
              <a:rPr lang="en-US" dirty="0"/>
              <a:t>1 in OpenGL ES) when rendering to multiple </a:t>
            </a:r>
            <a:r>
              <a:rPr lang="en-US" dirty="0" smtClean="0"/>
              <a:t>targets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gl_FragCoord</a:t>
            </a:r>
            <a:r>
              <a:rPr lang="en-US" dirty="0" smtClean="0"/>
              <a:t> – window-space coordinates originating from the bottom left of the window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b</a:t>
            </a:r>
            <a:r>
              <a:rPr lang="en-US" dirty="0" err="1" smtClean="0">
                <a:latin typeface="Courier New"/>
                <a:cs typeface="Courier New"/>
              </a:rPr>
              <a:t>oolen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gl_FrontFacing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/>
              <a:t>- tells whether a fragment is front or back facing 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gl_FragDepth</a:t>
            </a:r>
            <a:r>
              <a:rPr lang="en-US" dirty="0" smtClean="0"/>
              <a:t> - we can set the depth value // disables all early depth testing =&gt; performance penalty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944321" lvl="2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uniform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lowp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vec4 color; </a:t>
            </a:r>
          </a:p>
          <a:p>
            <a:pPr marL="944321" lvl="2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void main(void) </a:t>
            </a:r>
          </a:p>
          <a:p>
            <a:pPr marL="944321" lvl="2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{ </a:t>
            </a:r>
          </a:p>
          <a:p>
            <a:pPr marL="944321" lvl="2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gl_FragColor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color; </a:t>
            </a:r>
          </a:p>
          <a:p>
            <a:pPr marL="944321" lvl="2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}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Fragment </a:t>
            </a:r>
            <a:r>
              <a:rPr lang="en-US" dirty="0" err="1" smtClean="0"/>
              <a:t>Shader</a:t>
            </a:r>
            <a:r>
              <a:rPr lang="en-US" dirty="0" smtClean="0"/>
              <a:t> Variables 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37897130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Allows creating new primitives </a:t>
            </a:r>
          </a:p>
          <a:p>
            <a:pPr lvl="1"/>
            <a:r>
              <a:rPr lang="en-US" dirty="0" smtClean="0"/>
              <a:t>Since OpenGL 3.2</a:t>
            </a:r>
            <a:endParaRPr lang="en-US" dirty="0"/>
          </a:p>
          <a:p>
            <a:r>
              <a:rPr lang="en-US" dirty="0" smtClean="0"/>
              <a:t>Define input primitive values, received from the vertex </a:t>
            </a:r>
            <a:r>
              <a:rPr lang="en-US" dirty="0" err="1" smtClean="0"/>
              <a:t>shader</a:t>
            </a:r>
            <a:r>
              <a:rPr lang="en-US" dirty="0" smtClean="0"/>
              <a:t> and output values given to the next stage </a:t>
            </a:r>
          </a:p>
          <a:p>
            <a:pPr lvl="1"/>
            <a:r>
              <a:rPr lang="en-US" sz="1500" dirty="0">
                <a:latin typeface="Courier New"/>
                <a:cs typeface="Courier New"/>
              </a:rPr>
              <a:t>layout (points) in; // lines, triangles, depending what kind of a draw command is used </a:t>
            </a:r>
          </a:p>
          <a:p>
            <a:pPr lvl="1"/>
            <a:r>
              <a:rPr lang="en-US" sz="1500" dirty="0">
                <a:latin typeface="Courier New"/>
                <a:cs typeface="Courier New"/>
              </a:rPr>
              <a:t>layout (</a:t>
            </a:r>
            <a:r>
              <a:rPr lang="en-US" sz="1500" dirty="0" err="1">
                <a:latin typeface="Courier New"/>
                <a:cs typeface="Courier New"/>
              </a:rPr>
              <a:t>line_strip</a:t>
            </a:r>
            <a:r>
              <a:rPr lang="en-US" sz="1500" dirty="0">
                <a:latin typeface="Courier New"/>
                <a:cs typeface="Courier New"/>
              </a:rPr>
              <a:t>, </a:t>
            </a:r>
            <a:r>
              <a:rPr lang="en-US" sz="1500" dirty="0" err="1">
                <a:latin typeface="Courier New"/>
                <a:cs typeface="Courier New"/>
              </a:rPr>
              <a:t>max_vertices</a:t>
            </a:r>
            <a:r>
              <a:rPr lang="en-US" sz="1500" dirty="0">
                <a:latin typeface="Courier New"/>
                <a:cs typeface="Courier New"/>
              </a:rPr>
              <a:t> = 2) out; // points, </a:t>
            </a:r>
            <a:r>
              <a:rPr lang="en-US" sz="1500" dirty="0" err="1" smtClean="0">
                <a:latin typeface="Courier New"/>
                <a:cs typeface="Courier New"/>
              </a:rPr>
              <a:t>triangle_strip</a:t>
            </a:r>
            <a:endParaRPr lang="en-US" dirty="0"/>
          </a:p>
          <a:p>
            <a:r>
              <a:rPr lang="en-US" dirty="0" smtClean="0"/>
              <a:t>Create one or more primitives using </a:t>
            </a:r>
            <a:r>
              <a:rPr lang="en-US" sz="1800" dirty="0" err="1">
                <a:latin typeface="Courier New"/>
                <a:cs typeface="Courier New"/>
              </a:rPr>
              <a:t>EmitVertex</a:t>
            </a:r>
            <a:r>
              <a:rPr lang="en-US" sz="1800" dirty="0">
                <a:latin typeface="Courier New"/>
                <a:cs typeface="Courier New"/>
              </a:rPr>
              <a:t>() </a:t>
            </a:r>
            <a:r>
              <a:rPr lang="en-US" dirty="0" smtClean="0"/>
              <a:t>and </a:t>
            </a:r>
            <a:r>
              <a:rPr lang="en-US" sz="1800" dirty="0" err="1">
                <a:latin typeface="Courier New"/>
                <a:cs typeface="Courier New"/>
              </a:rPr>
              <a:t>EndPrimitive</a:t>
            </a:r>
            <a:r>
              <a:rPr lang="en-US" sz="1800" dirty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 smtClean="0"/>
              <a:t>One way to create curved shapes, for example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Geometry </a:t>
            </a:r>
            <a:r>
              <a:rPr lang="en-US" dirty="0" err="1" smtClean="0"/>
              <a:t>Shader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4765" y="4653136"/>
            <a:ext cx="10809411" cy="13817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-439598"/>
            <a:r>
              <a:rPr lang="en-US" dirty="0"/>
              <a:t>void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main()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pPr indent="-439598"/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 err="1"/>
              <a:t>gl_Position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gl_in</a:t>
            </a:r>
            <a:r>
              <a:rPr lang="en-US" dirty="0">
                <a:solidFill>
                  <a:srgbClr val="000000"/>
                </a:solidFill>
              </a:rPr>
              <a:t>[</a:t>
            </a:r>
            <a:r>
              <a:rPr lang="en-US" dirty="0">
                <a:solidFill>
                  <a:srgbClr val="00008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].</a:t>
            </a:r>
            <a:r>
              <a:rPr lang="en-US" dirty="0" err="1"/>
              <a:t>gl_Position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+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vec4</a:t>
            </a:r>
            <a:r>
              <a:rPr lang="en-US" dirty="0">
                <a:solidFill>
                  <a:srgbClr val="000000"/>
                </a:solidFill>
              </a:rPr>
              <a:t>(-</a:t>
            </a:r>
            <a:r>
              <a:rPr lang="en-US" dirty="0">
                <a:solidFill>
                  <a:srgbClr val="000080"/>
                </a:solidFill>
              </a:rPr>
              <a:t>0.1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0.0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0.0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0.0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EmitVertex</a:t>
            </a:r>
            <a:r>
              <a:rPr lang="en-US" dirty="0">
                <a:solidFill>
                  <a:srgbClr val="000000"/>
                </a:solidFill>
              </a:rPr>
              <a:t>();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gl_Position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gl_in</a:t>
            </a:r>
            <a:r>
              <a:rPr lang="en-US" dirty="0">
                <a:solidFill>
                  <a:srgbClr val="000000"/>
                </a:solidFill>
              </a:rPr>
              <a:t>[</a:t>
            </a:r>
            <a:r>
              <a:rPr lang="en-US" dirty="0">
                <a:solidFill>
                  <a:srgbClr val="00008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].</a:t>
            </a:r>
            <a:r>
              <a:rPr lang="en-US" dirty="0" err="1"/>
              <a:t>gl_Position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+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vec4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80"/>
                </a:solidFill>
              </a:rPr>
              <a:t>0.1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0.0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0.0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0.0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  <a:r>
              <a:rPr lang="en-US" dirty="0" err="1"/>
              <a:t>EmitVertex</a:t>
            </a:r>
            <a:r>
              <a:rPr lang="en-US" dirty="0">
                <a:solidFill>
                  <a:srgbClr val="000000"/>
                </a:solidFill>
              </a:rPr>
              <a:t>();</a:t>
            </a:r>
            <a:r>
              <a:rPr lang="en-US" dirty="0"/>
              <a:t>     </a:t>
            </a:r>
          </a:p>
          <a:p>
            <a:pPr indent="-439598"/>
            <a:r>
              <a:rPr lang="en-US" dirty="0"/>
              <a:t>    </a:t>
            </a:r>
            <a:r>
              <a:rPr lang="en-US" dirty="0" err="1"/>
              <a:t>EndPrimitive</a:t>
            </a:r>
            <a:r>
              <a:rPr lang="en-US" dirty="0">
                <a:solidFill>
                  <a:srgbClr val="000000"/>
                </a:solidFill>
              </a:rPr>
              <a:t>();</a:t>
            </a:r>
            <a:r>
              <a:rPr lang="en-US" dirty="0"/>
              <a:t> </a:t>
            </a:r>
          </a:p>
          <a:p>
            <a:pPr indent="-439598"/>
            <a:r>
              <a:rPr lang="en-US" dirty="0">
                <a:solidFill>
                  <a:srgbClr val="000000"/>
                </a:solidFill>
              </a:rPr>
              <a:t>}</a:t>
            </a:r>
            <a:endParaRPr lang="en-US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404027038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Since OpenGL 4.0</a:t>
            </a:r>
          </a:p>
          <a:p>
            <a:endParaRPr lang="en-US" dirty="0" smtClean="0"/>
          </a:p>
          <a:p>
            <a:r>
              <a:rPr lang="en-US" dirty="0" smtClean="0"/>
              <a:t>Tessellation control (TCS) – optional </a:t>
            </a:r>
          </a:p>
          <a:p>
            <a:pPr lvl="1"/>
            <a:r>
              <a:rPr lang="en-US" dirty="0" smtClean="0"/>
              <a:t>How much tessellation used </a:t>
            </a:r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tessellation primitive generator takes the input patch and subdivides it based on values computed by the TCS or provided as </a:t>
            </a:r>
            <a:r>
              <a:rPr lang="en-US" dirty="0" smtClean="0"/>
              <a:t>defaults – not programmable </a:t>
            </a:r>
          </a:p>
          <a:p>
            <a:endParaRPr lang="en-US" dirty="0" smtClean="0"/>
          </a:p>
          <a:p>
            <a:r>
              <a:rPr lang="en-US" dirty="0" smtClean="0"/>
              <a:t>Tessellation evaluation </a:t>
            </a:r>
            <a:r>
              <a:rPr lang="en-US" dirty="0" err="1" smtClean="0"/>
              <a:t>shader</a:t>
            </a:r>
            <a:r>
              <a:rPr lang="en-US" dirty="0" smtClean="0"/>
              <a:t> (TES)</a:t>
            </a:r>
          </a:p>
          <a:p>
            <a:pPr lvl="1"/>
            <a:r>
              <a:rPr lang="en-US" dirty="0" smtClean="0"/>
              <a:t>Computes vertex values for each generated vertex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Tessellation </a:t>
            </a:r>
            <a:r>
              <a:rPr lang="en-US" dirty="0" err="1" smtClean="0"/>
              <a:t>Shader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1185288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Textures are usually used in fragment </a:t>
            </a:r>
            <a:r>
              <a:rPr lang="en-US" dirty="0" err="1"/>
              <a:t>shaders</a:t>
            </a:r>
            <a:r>
              <a:rPr lang="en-US" dirty="0"/>
              <a:t>, but some GPUs also support using them in vertex </a:t>
            </a:r>
            <a:r>
              <a:rPr lang="en-US" dirty="0" err="1"/>
              <a:t>shaders</a:t>
            </a:r>
            <a:r>
              <a:rPr lang="en-US" dirty="0"/>
              <a:t> too</a:t>
            </a:r>
          </a:p>
          <a:p>
            <a:endParaRPr lang="en-US" dirty="0" smtClean="0"/>
          </a:p>
          <a:p>
            <a:r>
              <a:rPr lang="en-US" dirty="0" smtClean="0"/>
              <a:t>To </a:t>
            </a:r>
            <a:r>
              <a:rPr lang="en-US" dirty="0"/>
              <a:t>use a texture declare a </a:t>
            </a:r>
            <a:r>
              <a:rPr lang="en-US" dirty="0" smtClean="0"/>
              <a:t>sampler and use texture2D…</a:t>
            </a:r>
            <a:endParaRPr lang="en-US" dirty="0"/>
          </a:p>
          <a:p>
            <a:pPr lvl="1"/>
            <a:r>
              <a:rPr lang="en-US" dirty="0">
                <a:latin typeface="Courier New"/>
                <a:cs typeface="Courier New"/>
              </a:rPr>
              <a:t>uniform sampler2D </a:t>
            </a:r>
            <a:r>
              <a:rPr lang="en-US" dirty="0" err="1">
                <a:latin typeface="Courier New"/>
                <a:cs typeface="Courier New"/>
              </a:rPr>
              <a:t>myTexture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t</a:t>
            </a:r>
            <a:r>
              <a:rPr lang="en-US" dirty="0" smtClean="0">
                <a:latin typeface="Courier New"/>
                <a:cs typeface="Courier New"/>
              </a:rPr>
              <a:t>exture2D(sampler, </a:t>
            </a:r>
            <a:r>
              <a:rPr lang="en-US" dirty="0" err="1" smtClean="0">
                <a:latin typeface="Courier New"/>
                <a:cs typeface="Courier New"/>
              </a:rPr>
              <a:t>someTextureCoordinate</a:t>
            </a:r>
            <a:r>
              <a:rPr lang="en-US" dirty="0" smtClean="0">
                <a:latin typeface="Courier New"/>
                <a:cs typeface="Courier New"/>
              </a:rPr>
              <a:t>);</a:t>
            </a:r>
            <a:endParaRPr lang="en-US" dirty="0">
              <a:latin typeface="Courier New"/>
              <a:cs typeface="Courier New"/>
            </a:endParaRPr>
          </a:p>
          <a:p>
            <a:endParaRPr lang="en-US" dirty="0" smtClean="0"/>
          </a:p>
          <a:p>
            <a:r>
              <a:rPr lang="en-US" dirty="0" smtClean="0"/>
              <a:t>Sample </a:t>
            </a:r>
            <a:r>
              <a:rPr lang="en-US" dirty="0"/>
              <a:t>the texture at specific coordinates (0..1,0..1) and do whatever you want with the value you go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Textures in GLSL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27624687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Active the </a:t>
            </a:r>
            <a:r>
              <a:rPr lang="en-US" dirty="0" err="1" smtClean="0"/>
              <a:t>shader</a:t>
            </a:r>
            <a:r>
              <a:rPr lang="en-US" dirty="0" smtClean="0"/>
              <a:t> program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glUseProgram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programObjectName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endParaRPr lang="en-US" dirty="0" smtClean="0"/>
          </a:p>
          <a:p>
            <a:r>
              <a:rPr lang="en-US" dirty="0" smtClean="0"/>
              <a:t>Assign values to uniform variables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glUniform1f(</a:t>
            </a:r>
            <a:r>
              <a:rPr lang="en-US" dirty="0" err="1" smtClean="0">
                <a:latin typeface="Courier New"/>
                <a:cs typeface="Courier New"/>
              </a:rPr>
              <a:t>uniformObjectName</a:t>
            </a:r>
            <a:r>
              <a:rPr lang="en-US" dirty="0" smtClean="0">
                <a:latin typeface="Courier New"/>
                <a:cs typeface="Courier New"/>
              </a:rPr>
              <a:t>, value)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glUniform</a:t>
            </a:r>
            <a:r>
              <a:rPr lang="en-US" dirty="0" smtClean="0">
                <a:latin typeface="Courier New"/>
                <a:cs typeface="Courier New"/>
              </a:rPr>
              <a:t>[dim][type]</a:t>
            </a:r>
          </a:p>
          <a:p>
            <a:pPr lvl="1"/>
            <a:endParaRPr lang="en-US" dirty="0"/>
          </a:p>
          <a:p>
            <a:r>
              <a:rPr lang="en-US" dirty="0" smtClean="0"/>
              <a:t>Assign textures to samplers </a:t>
            </a:r>
          </a:p>
          <a:p>
            <a:pPr lvl="1"/>
            <a:r>
              <a:rPr lang="en-US" dirty="0" smtClean="0"/>
              <a:t>Set the active texture unit</a:t>
            </a: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glActiveTexture</a:t>
            </a:r>
            <a:r>
              <a:rPr lang="en-US" dirty="0" smtClean="0">
                <a:latin typeface="Courier New"/>
                <a:cs typeface="Courier New"/>
              </a:rPr>
              <a:t>(GL_TEXTUREX);</a:t>
            </a:r>
          </a:p>
          <a:p>
            <a:pPr lvl="1"/>
            <a:r>
              <a:rPr lang="en-US" dirty="0" smtClean="0"/>
              <a:t>Bind texture objects to texture unit</a:t>
            </a: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glBindTexture</a:t>
            </a:r>
            <a:r>
              <a:rPr lang="en-US" dirty="0" smtClean="0">
                <a:latin typeface="Courier New"/>
                <a:cs typeface="Courier New"/>
              </a:rPr>
              <a:t>(GL_TEXTURE_2D, </a:t>
            </a:r>
            <a:r>
              <a:rPr lang="en-US" dirty="0" err="1" smtClean="0">
                <a:latin typeface="Courier New"/>
                <a:cs typeface="Courier New"/>
              </a:rPr>
              <a:t>textureObjectName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lvl="1"/>
            <a:r>
              <a:rPr lang="en-US" dirty="0" smtClean="0"/>
              <a:t>Assign a value to a texture uniform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the State – Additional Objects </a:t>
            </a:r>
            <a:endParaRPr lang="en-US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12950444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OpenGL 1.3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Fixed pipeline, everything defined with flags and states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Chip vendor specific extensions – some programmable features </a:t>
            </a:r>
          </a:p>
          <a:p>
            <a:pPr lvl="2">
              <a:lnSpc>
                <a:spcPct val="90000"/>
              </a:lnSpc>
            </a:pPr>
            <a:r>
              <a:rPr lang="en-US" dirty="0" smtClean="0"/>
              <a:t>For example, </a:t>
            </a:r>
            <a:r>
              <a:rPr lang="en-US" dirty="0" err="1" smtClean="0"/>
              <a:t>ARB_debug_output</a:t>
            </a:r>
            <a:r>
              <a:rPr lang="en-US" dirty="0" smtClean="0"/>
              <a:t> </a:t>
            </a:r>
            <a:r>
              <a:rPr lang="en-US" dirty="0"/>
              <a:t>=&gt; </a:t>
            </a:r>
            <a:r>
              <a:rPr lang="en-US" dirty="0" smtClean="0"/>
              <a:t>added to OpenGL Core profile in 4.3 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OpenGL 2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Programmable pipeline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Vertex and fragment </a:t>
            </a:r>
            <a:r>
              <a:rPr lang="en-US" dirty="0" err="1" smtClean="0"/>
              <a:t>shaders</a:t>
            </a:r>
            <a:r>
              <a:rPr lang="en-US" dirty="0" smtClean="0"/>
              <a:t> introduced =&gt; many functions became obsolete 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OpenGL 3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Support to create primitives dynamically using </a:t>
            </a:r>
            <a:r>
              <a:rPr lang="en-US" dirty="0"/>
              <a:t>g</a:t>
            </a:r>
            <a:r>
              <a:rPr lang="en-US" dirty="0" smtClean="0"/>
              <a:t>eometry </a:t>
            </a:r>
            <a:r>
              <a:rPr lang="en-US" dirty="0" err="1" smtClean="0"/>
              <a:t>shader</a:t>
            </a:r>
            <a:endParaRPr lang="en-US" dirty="0" smtClean="0"/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OpenGL 4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Support for tessellation </a:t>
            </a:r>
          </a:p>
          <a:p>
            <a:pPr lvl="1">
              <a:lnSpc>
                <a:spcPct val="90000"/>
              </a:lnSpc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OpenGL Versions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191770861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Defines how bright or dark fragments are </a:t>
            </a:r>
          </a:p>
          <a:p>
            <a:endParaRPr lang="en-US" dirty="0" smtClean="0"/>
          </a:p>
          <a:p>
            <a:r>
              <a:rPr lang="en-US" dirty="0" smtClean="0"/>
              <a:t>Diffuse and ambient reflection</a:t>
            </a:r>
          </a:p>
          <a:p>
            <a:pPr lvl="1"/>
            <a:r>
              <a:rPr lang="en-US" dirty="0" smtClean="0"/>
              <a:t>Ambient reflection: reflection from the surfaces, which are not directly lit</a:t>
            </a:r>
          </a:p>
          <a:p>
            <a:pPr lvl="1"/>
            <a:r>
              <a:rPr lang="en-US" dirty="0" smtClean="0"/>
              <a:t>Diffuse reflection: surface reflects light evenly in every direction of diffusely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Specular reflection - shiny objects </a:t>
            </a:r>
          </a:p>
          <a:p>
            <a:pPr lvl="1"/>
            <a:r>
              <a:rPr lang="en-US" dirty="0" smtClean="0"/>
              <a:t>The shine moves when looking in the reflection of light</a:t>
            </a:r>
          </a:p>
          <a:p>
            <a:pPr lvl="1"/>
            <a:endParaRPr lang="en-US" dirty="0"/>
          </a:p>
          <a:p>
            <a:r>
              <a:rPr lang="en-US" dirty="0" smtClean="0"/>
              <a:t>Shadows, mirror-like reflections, ambient occlusion etc. can be handled with Qt 3D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Shading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135397559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>
          <a:xfrm>
            <a:off x="550721" y="1844825"/>
            <a:ext cx="9143156" cy="43210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Surface’s shaded color may be calculated using </a:t>
            </a:r>
            <a:r>
              <a:rPr lang="en-US" dirty="0" err="1"/>
              <a:t>Lambertian</a:t>
            </a:r>
            <a:r>
              <a:rPr lang="en-US" dirty="0"/>
              <a:t> </a:t>
            </a:r>
            <a:r>
              <a:rPr lang="en-US" dirty="0" smtClean="0"/>
              <a:t>law</a:t>
            </a:r>
          </a:p>
          <a:p>
            <a:pPr lvl="1"/>
            <a:r>
              <a:rPr lang="en-US" dirty="0" smtClean="0"/>
              <a:t>Surfaces </a:t>
            </a:r>
            <a:r>
              <a:rPr lang="en-US" dirty="0"/>
              <a:t>reflect more light the more parallel to a light source they become 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To calculate the diffuse light reflection component, we need </a:t>
            </a:r>
          </a:p>
          <a:p>
            <a:pPr lvl="1"/>
            <a:r>
              <a:rPr lang="en-US" dirty="0" smtClean="0"/>
              <a:t>The angle between the light vector and the surface normal</a:t>
            </a:r>
          </a:p>
          <a:p>
            <a:pPr lvl="1"/>
            <a:r>
              <a:rPr lang="en-US" dirty="0" smtClean="0"/>
              <a:t>Use the angle to calculate the actual intensity</a:t>
            </a:r>
          </a:p>
          <a:p>
            <a:pPr lvl="1"/>
            <a:r>
              <a:rPr lang="en-US" dirty="0" smtClean="0"/>
              <a:t>Instead of angle, we can use the </a:t>
            </a:r>
            <a:r>
              <a:rPr lang="en-US" i="1" dirty="0" err="1" smtClean="0"/>
              <a:t>cos</a:t>
            </a:r>
            <a:r>
              <a:rPr lang="en-US" i="1" dirty="0" smtClean="0"/>
              <a:t>(angle) </a:t>
            </a:r>
            <a:r>
              <a:rPr lang="en-US" dirty="0" smtClean="0"/>
              <a:t>as it is nicely got from the dot product of two vectors and is in the range [-1, 1]</a:t>
            </a:r>
          </a:p>
          <a:p>
            <a:pPr lvl="1"/>
            <a:endParaRPr lang="en-US" dirty="0"/>
          </a:p>
          <a:p>
            <a:r>
              <a:rPr lang="en-US" dirty="0" smtClean="0"/>
              <a:t>Get the light vector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vec3 </a:t>
            </a:r>
            <a:r>
              <a:rPr lang="en-US" dirty="0" err="1" smtClean="0">
                <a:latin typeface="Courier New"/>
                <a:cs typeface="Courier New"/>
              </a:rPr>
              <a:t>lightVector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 normalize(</a:t>
            </a:r>
            <a:r>
              <a:rPr lang="en-US" dirty="0" err="1">
                <a:latin typeface="Courier New"/>
                <a:cs typeface="Courier New"/>
              </a:rPr>
              <a:t>lightPos</a:t>
            </a:r>
            <a:r>
              <a:rPr lang="en-US" dirty="0">
                <a:latin typeface="Courier New"/>
                <a:cs typeface="Courier New"/>
              </a:rPr>
              <a:t> - </a:t>
            </a:r>
            <a:r>
              <a:rPr lang="en-US" dirty="0" smtClean="0">
                <a:latin typeface="Courier New"/>
                <a:cs typeface="Courier New"/>
              </a:rPr>
              <a:t>vertex);</a:t>
            </a:r>
          </a:p>
          <a:p>
            <a:r>
              <a:rPr lang="en-US" dirty="0" smtClean="0"/>
              <a:t>Uses the dot product to calculate the cosine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float diffuse </a:t>
            </a:r>
            <a:r>
              <a:rPr lang="en-US" dirty="0">
                <a:latin typeface="Courier New"/>
                <a:cs typeface="Courier New"/>
              </a:rPr>
              <a:t>= max(dot(normalize(</a:t>
            </a:r>
            <a:r>
              <a:rPr lang="en-US" dirty="0" err="1">
                <a:latin typeface="Courier New"/>
                <a:cs typeface="Courier New"/>
              </a:rPr>
              <a:t>vertNormal</a:t>
            </a:r>
            <a:r>
              <a:rPr lang="en-US" dirty="0" smtClean="0">
                <a:latin typeface="Courier New"/>
                <a:cs typeface="Courier New"/>
              </a:rPr>
              <a:t>), </a:t>
            </a:r>
            <a:r>
              <a:rPr lang="en-US" dirty="0" err="1" smtClean="0">
                <a:latin typeface="Courier New"/>
                <a:cs typeface="Courier New"/>
              </a:rPr>
              <a:t>lightVector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, 0.0)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/>
              <a:t>Calculate the shading value</a:t>
            </a:r>
          </a:p>
          <a:p>
            <a:pPr lvl="1"/>
            <a:r>
              <a:rPr lang="ro-RO" sz="1700" dirty="0">
                <a:latin typeface="Courier New"/>
                <a:cs typeface="Courier New"/>
              </a:rPr>
              <a:t>vec3 col = clamp(ambbientColor + diffuseColor * diffuse, 0.0, 1.0);</a:t>
            </a:r>
            <a:endParaRPr lang="en-US" sz="1700" dirty="0">
              <a:latin typeface="Courier New"/>
              <a:cs typeface="Courier New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Shading – Diffuse Reflection 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4201" y="2491979"/>
            <a:ext cx="2082098" cy="144703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9525319" y="3631131"/>
            <a:ext cx="906360" cy="785090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0825004" y="2307254"/>
            <a:ext cx="273617" cy="800485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9969948" y="2307254"/>
            <a:ext cx="855057" cy="800485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984984" y="2320804"/>
            <a:ext cx="515098" cy="1325723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3658" y="1662552"/>
            <a:ext cx="444506" cy="644701"/>
          </a:xfrm>
          <a:prstGeom prst="rect">
            <a:avLst/>
          </a:prstGeom>
        </p:spPr>
      </p:pic>
      <p:sp>
        <p:nvSpPr>
          <p:cNvPr id="16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1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38869361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>
          <a:xfrm>
            <a:off x="550720" y="1844825"/>
            <a:ext cx="9071167" cy="432102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Light s reflected mostly in the direction that is the reflection of the light on the surface </a:t>
            </a:r>
          </a:p>
          <a:p>
            <a:pPr lvl="1"/>
            <a:endParaRPr lang="en-US" dirty="0"/>
          </a:p>
          <a:p>
            <a:r>
              <a:rPr lang="en-US" dirty="0" smtClean="0"/>
              <a:t>Specular color component will be</a:t>
            </a:r>
          </a:p>
          <a:p>
            <a:pPr lvl="1"/>
            <a:r>
              <a:rPr lang="en-US" dirty="0" smtClean="0"/>
              <a:t>1, if we are looking into the reflection</a:t>
            </a:r>
          </a:p>
          <a:p>
            <a:pPr lvl="1"/>
            <a:r>
              <a:rPr lang="en-US" dirty="0" smtClean="0"/>
              <a:t>&lt; 1, if we are looking elsewhere </a:t>
            </a:r>
          </a:p>
          <a:p>
            <a:pPr lvl="1"/>
            <a:endParaRPr lang="en-US" dirty="0"/>
          </a:p>
          <a:p>
            <a:r>
              <a:rPr lang="en-US" dirty="0" smtClean="0"/>
              <a:t>Let’s calculate the reflection direction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vec3 reflection = reflect(</a:t>
            </a:r>
            <a:r>
              <a:rPr lang="en-US" dirty="0" err="1" smtClean="0">
                <a:latin typeface="Courier New"/>
                <a:cs typeface="Courier New"/>
              </a:rPr>
              <a:t>lightVector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vertexNormal</a:t>
            </a:r>
            <a:r>
              <a:rPr lang="en-US" dirty="0" smtClean="0">
                <a:latin typeface="Courier New"/>
                <a:cs typeface="Courier New"/>
              </a:rPr>
              <a:t>);</a:t>
            </a:r>
          </a:p>
          <a:p>
            <a:r>
              <a:rPr lang="en-US" dirty="0" smtClean="0"/>
              <a:t>Get the cosine between the camera vector and the reflection vector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f</a:t>
            </a:r>
            <a:r>
              <a:rPr lang="en-US" dirty="0" smtClean="0">
                <a:latin typeface="Courier New"/>
                <a:cs typeface="Courier New"/>
              </a:rPr>
              <a:t>loat </a:t>
            </a:r>
            <a:r>
              <a:rPr lang="en-US" dirty="0" err="1" smtClean="0">
                <a:latin typeface="Courier New"/>
                <a:cs typeface="Courier New"/>
              </a:rPr>
              <a:t>cosAlpha</a:t>
            </a:r>
            <a:r>
              <a:rPr lang="en-US" dirty="0" smtClean="0">
                <a:latin typeface="Courier New"/>
                <a:cs typeface="Courier New"/>
              </a:rPr>
              <a:t> = </a:t>
            </a:r>
            <a:r>
              <a:rPr lang="en-US" dirty="0">
                <a:latin typeface="Courier New"/>
                <a:cs typeface="Courier New"/>
              </a:rPr>
              <a:t>max(dot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cameraVec</a:t>
            </a:r>
            <a:r>
              <a:rPr lang="en-US" dirty="0" smtClean="0">
                <a:latin typeface="Courier New"/>
                <a:cs typeface="Courier New"/>
              </a:rPr>
              <a:t>, reflection)</a:t>
            </a:r>
            <a:r>
              <a:rPr lang="en-US" dirty="0">
                <a:latin typeface="Courier New"/>
                <a:cs typeface="Courier New"/>
              </a:rPr>
              <a:t>, 0.0)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/>
              <a:t>Calculate the shading value</a:t>
            </a:r>
          </a:p>
          <a:p>
            <a:pPr lvl="1"/>
            <a:r>
              <a:rPr lang="ro-RO" sz="1700" dirty="0">
                <a:latin typeface="Courier New"/>
                <a:cs typeface="Courier New"/>
              </a:rPr>
              <a:t>vec3 col = clamp(ambbientColor + diffuseColor * diffuse + specularColor * pow(cosAlpha, specularLobe), 0.0, 1.0);</a:t>
            </a:r>
            <a:endParaRPr lang="en-US" sz="1700" dirty="0">
              <a:latin typeface="Courier New"/>
              <a:cs typeface="Courier New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Shading – Specular Reflection 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4201" y="2491979"/>
            <a:ext cx="2082098" cy="144703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9525319" y="3631131"/>
            <a:ext cx="906360" cy="785090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0825004" y="2307254"/>
            <a:ext cx="273617" cy="800485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9969948" y="2307254"/>
            <a:ext cx="855057" cy="800485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984984" y="2320804"/>
            <a:ext cx="515098" cy="1325723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3658" y="1662552"/>
            <a:ext cx="444506" cy="64470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10825005" y="2307254"/>
            <a:ext cx="1197084" cy="800485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0840043" y="2320803"/>
            <a:ext cx="754520" cy="769699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0840043" y="2678548"/>
            <a:ext cx="1026257" cy="429191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41627158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Scene is rendered in two passes</a:t>
            </a:r>
          </a:p>
          <a:p>
            <a:r>
              <a:rPr lang="en-US" dirty="0" smtClean="0"/>
              <a:t>First it is rendered from the point of view of the light</a:t>
            </a:r>
          </a:p>
          <a:p>
            <a:pPr lvl="1"/>
            <a:r>
              <a:rPr lang="en-US" dirty="0" smtClean="0"/>
              <a:t>Only the depth of each fragment is computed </a:t>
            </a:r>
          </a:p>
          <a:p>
            <a:pPr lvl="1"/>
            <a:r>
              <a:rPr lang="en-US" dirty="0" smtClean="0"/>
              <a:t>Stored in the shadow map</a:t>
            </a:r>
          </a:p>
          <a:p>
            <a:endParaRPr lang="en-US" dirty="0" smtClean="0"/>
          </a:p>
          <a:p>
            <a:r>
              <a:rPr lang="en-US" dirty="0" smtClean="0"/>
              <a:t>Second the scene is rendered as usual</a:t>
            </a:r>
          </a:p>
          <a:p>
            <a:pPr lvl="1"/>
            <a:r>
              <a:rPr lang="en-US" dirty="0" smtClean="0"/>
              <a:t>With an extra test to see, if the fragment is in the shadow </a:t>
            </a:r>
          </a:p>
          <a:p>
            <a:pPr lvl="1"/>
            <a:r>
              <a:rPr lang="en-US" dirty="0" smtClean="0"/>
              <a:t>Any fragment, which is further from the light source than shadow map is in the shadow</a:t>
            </a:r>
            <a:endParaRPr lang="en-US" dirty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 Mapping – Render Pass Example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649" y="4865160"/>
            <a:ext cx="444506" cy="644701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8799122" y="5442226"/>
            <a:ext cx="2059563" cy="0"/>
          </a:xfrm>
          <a:prstGeom prst="line">
            <a:avLst/>
          </a:prstGeom>
          <a:ln w="63500" cmpd="sng"/>
          <a:effectLst/>
          <a:scene3d>
            <a:camera prst="orthographicFront">
              <a:rot lat="0" lon="0" rev="42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an 12"/>
          <p:cNvSpPr/>
          <p:nvPr/>
        </p:nvSpPr>
        <p:spPr bwMode="auto">
          <a:xfrm>
            <a:off x="7766765" y="4886328"/>
            <a:ext cx="233014" cy="690790"/>
          </a:xfrm>
          <a:prstGeom prst="can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15380" tIns="59998" rIns="115380" bIns="5999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1172261" fontAlgn="base">
              <a:spcBef>
                <a:spcPct val="0"/>
              </a:spcBef>
              <a:spcAft>
                <a:spcPct val="0"/>
              </a:spcAft>
            </a:pPr>
            <a:endParaRPr lang="en-US" sz="3100" dirty="0">
              <a:latin typeface="Arial"/>
              <a:cs typeface="Arial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398180" y="4694183"/>
            <a:ext cx="5647349" cy="0"/>
          </a:xfrm>
          <a:prstGeom prst="straightConnector1">
            <a:avLst/>
          </a:prstGeom>
          <a:ln w="25400" cmpd="sng"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398180" y="4865160"/>
            <a:ext cx="5598337" cy="11905"/>
          </a:xfrm>
          <a:prstGeom prst="straightConnector1">
            <a:avLst/>
          </a:prstGeom>
          <a:ln w="25400" cmpd="sng"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385191" y="5059943"/>
            <a:ext cx="3236925" cy="0"/>
          </a:xfrm>
          <a:prstGeom prst="straightConnector1">
            <a:avLst/>
          </a:prstGeom>
          <a:ln w="25400" cmpd="sng"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390214" y="5242823"/>
            <a:ext cx="3236925" cy="0"/>
          </a:xfrm>
          <a:prstGeom prst="straightConnector1">
            <a:avLst/>
          </a:prstGeom>
          <a:ln w="25400" cmpd="sng"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4390214" y="5437381"/>
            <a:ext cx="3236925" cy="0"/>
          </a:xfrm>
          <a:prstGeom prst="straightConnector1">
            <a:avLst/>
          </a:prstGeom>
          <a:ln w="25400" cmpd="sng"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385190" y="5645051"/>
            <a:ext cx="5285250" cy="0"/>
          </a:xfrm>
          <a:prstGeom prst="straightConnector1">
            <a:avLst/>
          </a:prstGeom>
          <a:ln w="25400" cmpd="sng"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Left Brace 29"/>
          <p:cNvSpPr/>
          <p:nvPr/>
        </p:nvSpPr>
        <p:spPr>
          <a:xfrm>
            <a:off x="6801578" y="3687549"/>
            <a:ext cx="438810" cy="4581329"/>
          </a:xfrm>
          <a:prstGeom prst="leftBrace">
            <a:avLst/>
          </a:prstGeom>
          <a:ln w="12700" cmpd="sng">
            <a:solidFill>
              <a:schemeClr val="tx1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17226" tIns="58613" rIns="117226" bIns="58613"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807723" y="6028108"/>
            <a:ext cx="3299163" cy="375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154"/>
              </a:lnSpc>
            </a:pPr>
            <a:r>
              <a:rPr lang="en-US" sz="1500" spc="-38" dirty="0">
                <a:cs typeface="Open Sans Light"/>
              </a:rPr>
              <a:t>Distances stored into a texture</a:t>
            </a:r>
          </a:p>
        </p:txBody>
      </p:sp>
      <p:sp>
        <p:nvSpPr>
          <p:cNvPr id="1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352247163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 Map Texture</a:t>
            </a:r>
            <a:endParaRPr lang="en-US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77955" y="1421788"/>
            <a:ext cx="10809411" cy="48525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-439598"/>
            <a:r>
              <a:rPr lang="en-US" dirty="0"/>
              <a:t>// Create a frame buffer object</a:t>
            </a:r>
            <a:endParaRPr lang="en-US" dirty="0">
              <a:solidFill>
                <a:srgbClr val="800080"/>
              </a:solidFill>
            </a:endParaRPr>
          </a:p>
          <a:p>
            <a:pPr indent="-439598"/>
            <a:r>
              <a:rPr lang="en-US" dirty="0" err="1">
                <a:solidFill>
                  <a:srgbClr val="800080"/>
                </a:solidFill>
              </a:rPr>
              <a:t>Gluint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depthBufferHandle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;</a:t>
            </a:r>
            <a:r>
              <a:rPr lang="en-US" dirty="0"/>
              <a:t> </a:t>
            </a:r>
          </a:p>
          <a:p>
            <a:pPr indent="-439598"/>
            <a:r>
              <a:rPr lang="en-US" dirty="0" err="1"/>
              <a:t>glGenFramebuffers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8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&amp;</a:t>
            </a:r>
            <a:r>
              <a:rPr lang="en-US" dirty="0" err="1"/>
              <a:t>depthBufferHandle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</a:p>
          <a:p>
            <a:pPr indent="-439598"/>
            <a:r>
              <a:rPr lang="en-US" dirty="0" err="1"/>
              <a:t>glBindFramebuffer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80"/>
                </a:solidFill>
              </a:rPr>
              <a:t>GL_FRAMEBUFFER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depthBufferHandle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);</a:t>
            </a:r>
          </a:p>
          <a:p>
            <a:pPr indent="-439598"/>
            <a:endParaRPr lang="en-US" dirty="0">
              <a:solidFill>
                <a:srgbClr val="000000"/>
              </a:solidFill>
            </a:endParaRPr>
          </a:p>
          <a:p>
            <a:pPr indent="-439598"/>
            <a:r>
              <a:rPr lang="en-US" dirty="0"/>
              <a:t>// Create a depth texture</a:t>
            </a:r>
          </a:p>
          <a:p>
            <a:pPr indent="-439598"/>
            <a:r>
              <a:rPr lang="en-US" dirty="0" err="1">
                <a:solidFill>
                  <a:srgbClr val="800080"/>
                </a:solidFill>
              </a:rPr>
              <a:t>Gluint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depthTexture</a:t>
            </a:r>
            <a:r>
              <a:rPr lang="en-US" dirty="0">
                <a:solidFill>
                  <a:srgbClr val="000000"/>
                </a:solidFill>
              </a:rPr>
              <a:t>;</a:t>
            </a:r>
            <a:r>
              <a:rPr lang="en-US" dirty="0"/>
              <a:t> </a:t>
            </a:r>
          </a:p>
          <a:p>
            <a:pPr indent="-439598"/>
            <a:r>
              <a:rPr lang="en-US" dirty="0" err="1"/>
              <a:t>glGenTextures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8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&amp;</a:t>
            </a:r>
            <a:r>
              <a:rPr lang="en-US" dirty="0" err="1"/>
              <a:t>depthTexture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</a:p>
          <a:p>
            <a:pPr indent="-439598"/>
            <a:r>
              <a:rPr lang="en-US" dirty="0" err="1"/>
              <a:t>glBindTexture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80"/>
                </a:solidFill>
              </a:rPr>
              <a:t>GL_TEXTURE_2D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depthTexture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  <a:endParaRPr lang="en-US" dirty="0">
              <a:solidFill>
                <a:srgbClr val="000000"/>
              </a:solidFill>
            </a:endParaRPr>
          </a:p>
          <a:p>
            <a:pPr indent="-439598"/>
            <a:r>
              <a:rPr lang="en-US" dirty="0"/>
              <a:t>glTexImage2D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80"/>
                </a:solidFill>
              </a:rPr>
              <a:t>GL_TEXTURE_2D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000080"/>
                </a:solidFill>
              </a:rPr>
              <a:t>GL_DEPTH_COMPONENT16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width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height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000080"/>
                </a:solidFill>
              </a:rPr>
              <a:t> GL_DEPTH_COMPONENT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GL_FLOAT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glTexParameteri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80"/>
                </a:solidFill>
              </a:rPr>
              <a:t>GL_TEXTURE_2D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GL_TEXTURE_MAG_FILTER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GL_NEAREST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  <a:r>
              <a:rPr lang="en-US" dirty="0" err="1"/>
              <a:t>glTexParameteri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80"/>
                </a:solidFill>
              </a:rPr>
              <a:t>GL_TEXTURE_2D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GL_TEXTURE_MIN_FILTER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GL_NEAREST</a:t>
            </a:r>
            <a:r>
              <a:rPr lang="en-US" dirty="0">
                <a:solidFill>
                  <a:srgbClr val="000000"/>
                </a:solidFill>
              </a:rPr>
              <a:t>);</a:t>
            </a:r>
          </a:p>
          <a:p>
            <a:pPr indent="-439598"/>
            <a:r>
              <a:rPr lang="en-US" dirty="0" err="1"/>
              <a:t>glTexParameteri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80"/>
                </a:solidFill>
              </a:rPr>
              <a:t>GL_TEXTURE_2D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GL_TEXTURE_WRAP_S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GL_CLAMP_TO_EDGE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  <a:r>
              <a:rPr lang="en-US" dirty="0" err="1"/>
              <a:t>glTexParameteri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80"/>
                </a:solidFill>
              </a:rPr>
              <a:t>GL_TEXTURE_2D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GL_TEXTURE_WRAP_T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GL_CLAMP_TO_EDGE</a:t>
            </a:r>
            <a:r>
              <a:rPr lang="en-US" dirty="0">
                <a:solidFill>
                  <a:srgbClr val="000000"/>
                </a:solidFill>
              </a:rPr>
              <a:t>);</a:t>
            </a:r>
          </a:p>
          <a:p>
            <a:pPr indent="-439598"/>
            <a:endParaRPr lang="en-US" dirty="0"/>
          </a:p>
          <a:p>
            <a:pPr indent="-439598"/>
            <a:r>
              <a:rPr lang="en-US" dirty="0" err="1"/>
              <a:t>glFramebufferTexture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80"/>
                </a:solidFill>
              </a:rPr>
              <a:t>GL_FRAMEBUFFER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GL_DEPTH_ATTACHMENT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depthTexture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indent="-439598"/>
            <a:r>
              <a:rPr lang="en-US" dirty="0"/>
              <a:t>// No draw to color buffer</a:t>
            </a:r>
          </a:p>
          <a:p>
            <a:pPr indent="-439598"/>
            <a:r>
              <a:rPr lang="en-US" dirty="0" err="1"/>
              <a:t>glDrawBuffers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80"/>
                </a:solidFill>
              </a:rPr>
              <a:t>GL_NONE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pPr indent="-439598"/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219077080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Standard </a:t>
            </a:r>
            <a:r>
              <a:rPr lang="en-US" dirty="0"/>
              <a:t>m</a:t>
            </a:r>
            <a:r>
              <a:rPr lang="en-US" dirty="0" smtClean="0"/>
              <a:t>odel-view projection matrix used</a:t>
            </a:r>
            <a:endParaRPr lang="en-US" dirty="0"/>
          </a:p>
          <a:p>
            <a:pPr lvl="1"/>
            <a:r>
              <a:rPr lang="en-US" dirty="0" smtClean="0"/>
              <a:t>Model matrix may be anything</a:t>
            </a:r>
          </a:p>
          <a:p>
            <a:pPr lvl="1"/>
            <a:r>
              <a:rPr lang="en-US" dirty="0" smtClean="0"/>
              <a:t>View rotates the world, so that in camera space the light direction is –Z</a:t>
            </a:r>
          </a:p>
          <a:p>
            <a:pPr lvl="1"/>
            <a:r>
              <a:rPr lang="en-US" dirty="0" smtClean="0"/>
              <a:t>Projection is orthographic, containing the world </a:t>
            </a:r>
            <a:r>
              <a:rPr lang="en-US" dirty="0" err="1" smtClean="0"/>
              <a:t>frustrum</a:t>
            </a:r>
            <a:endParaRPr lang="en-US" dirty="0" smtClean="0"/>
          </a:p>
          <a:p>
            <a:pPr lvl="2"/>
            <a:r>
              <a:rPr lang="en-US" dirty="0" smtClean="0"/>
              <a:t>We assume the light source is so far, all light rays are parallel </a:t>
            </a:r>
            <a:endParaRPr lang="en-US" dirty="0"/>
          </a:p>
          <a:p>
            <a:r>
              <a:rPr lang="en-US" dirty="0" smtClean="0"/>
              <a:t>Shades are trivial</a:t>
            </a:r>
          </a:p>
          <a:p>
            <a:pPr lvl="1"/>
            <a:r>
              <a:rPr lang="en-US" dirty="0" smtClean="0"/>
              <a:t>Vertex </a:t>
            </a:r>
            <a:r>
              <a:rPr lang="en-US" dirty="0" err="1" smtClean="0"/>
              <a:t>shader</a:t>
            </a:r>
            <a:r>
              <a:rPr lang="en-US" dirty="0" smtClean="0"/>
              <a:t> just multiplies each vertex with the projection, view, and model matrixes </a:t>
            </a:r>
          </a:p>
          <a:p>
            <a:pPr lvl="1"/>
            <a:r>
              <a:rPr lang="en-US" dirty="0" smtClean="0"/>
              <a:t>Fragment </a:t>
            </a:r>
            <a:r>
              <a:rPr lang="en-US" dirty="0" err="1" smtClean="0"/>
              <a:t>shader</a:t>
            </a:r>
            <a:r>
              <a:rPr lang="en-US" dirty="0" smtClean="0"/>
              <a:t> </a:t>
            </a:r>
            <a:r>
              <a:rPr lang="en-US" dirty="0" err="1" smtClean="0"/>
              <a:t>fragmentdepth</a:t>
            </a:r>
            <a:r>
              <a:rPr lang="en-US" dirty="0" smtClean="0"/>
              <a:t> = </a:t>
            </a:r>
            <a:r>
              <a:rPr lang="en-US" dirty="0" err="1" smtClean="0"/>
              <a:t>gl_FragCoord.z</a:t>
            </a:r>
            <a:r>
              <a:rPr lang="en-US" dirty="0" smtClean="0"/>
              <a:t>;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 Mapping – Transformations </a:t>
            </a:r>
            <a:endParaRPr lang="en-US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677955" y="4658484"/>
            <a:ext cx="10809411" cy="15285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-439598"/>
            <a:r>
              <a:rPr lang="en-US" dirty="0">
                <a:solidFill>
                  <a:srgbClr val="800080"/>
                </a:solidFill>
              </a:rPr>
              <a:t>QVector3D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lightInvertedDirection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80"/>
                </a:solidFill>
              </a:rPr>
              <a:t>0.5f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5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5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</a:p>
          <a:p>
            <a:pPr indent="-439598"/>
            <a:r>
              <a:rPr lang="en-US" dirty="0">
                <a:solidFill>
                  <a:srgbClr val="800080"/>
                </a:solidFill>
              </a:rPr>
              <a:t>QMatrix4x4 </a:t>
            </a:r>
            <a:r>
              <a:rPr lang="en-US" dirty="0" err="1"/>
              <a:t>viewMatrix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/>
              <a:t>lightInvertedDirection</a:t>
            </a:r>
            <a:r>
              <a:rPr lang="en-US" dirty="0" err="1">
                <a:solidFill>
                  <a:srgbClr val="000000"/>
                </a:solidFill>
              </a:rPr>
              <a:t>.x</a:t>
            </a:r>
            <a:r>
              <a:rPr lang="en-US" dirty="0">
                <a:solidFill>
                  <a:srgbClr val="000000"/>
                </a:solidFill>
              </a:rPr>
              <a:t>(),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...,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/>
              <a:t> </a:t>
            </a:r>
          </a:p>
          <a:p>
            <a:pPr indent="-439598"/>
            <a:r>
              <a:rPr lang="en-US" dirty="0">
                <a:solidFill>
                  <a:srgbClr val="800080"/>
                </a:solidFill>
              </a:rPr>
              <a:t>QMatrix4x4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projectionMatrix</a:t>
            </a:r>
            <a:r>
              <a:rPr lang="en-US" dirty="0">
                <a:solidFill>
                  <a:srgbClr val="000000"/>
                </a:solidFill>
              </a:rPr>
              <a:t>;</a:t>
            </a:r>
            <a:r>
              <a:rPr lang="en-US" dirty="0"/>
              <a:t> </a:t>
            </a:r>
            <a:r>
              <a:rPr lang="en-US" dirty="0" err="1"/>
              <a:t>projectionMatrix</a:t>
            </a:r>
            <a:r>
              <a:rPr lang="en-US" dirty="0" err="1">
                <a:solidFill>
                  <a:srgbClr val="000000"/>
                </a:solidFill>
              </a:rPr>
              <a:t>.</a:t>
            </a:r>
            <a:r>
              <a:rPr lang="en-US" dirty="0" err="1"/>
              <a:t>ortho</a:t>
            </a:r>
            <a:r>
              <a:rPr lang="en-US" dirty="0">
                <a:solidFill>
                  <a:srgbClr val="000000"/>
                </a:solidFill>
              </a:rPr>
              <a:t>(-</a:t>
            </a:r>
            <a:r>
              <a:rPr lang="en-US" dirty="0">
                <a:solidFill>
                  <a:srgbClr val="000080"/>
                </a:solidFill>
              </a:rPr>
              <a:t>20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20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-</a:t>
            </a:r>
            <a:r>
              <a:rPr lang="en-US" dirty="0">
                <a:solidFill>
                  <a:srgbClr val="000080"/>
                </a:solidFill>
              </a:rPr>
              <a:t>20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20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-</a:t>
            </a:r>
            <a:r>
              <a:rPr lang="en-US" dirty="0">
                <a:solidFill>
                  <a:srgbClr val="000080"/>
                </a:solidFill>
              </a:rPr>
              <a:t>20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20</a:t>
            </a:r>
            <a:r>
              <a:rPr lang="en-US" dirty="0">
                <a:solidFill>
                  <a:srgbClr val="000000"/>
                </a:solidFill>
              </a:rPr>
              <a:t>);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pPr indent="-439598"/>
            <a:r>
              <a:rPr lang="en-US" dirty="0">
                <a:solidFill>
                  <a:srgbClr val="008000"/>
                </a:solidFill>
              </a:rPr>
              <a:t>//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left,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right,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top,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bottom,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near,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far</a:t>
            </a:r>
            <a:r>
              <a:rPr lang="en-US" dirty="0"/>
              <a:t> </a:t>
            </a:r>
            <a:endParaRPr lang="en-US" dirty="0" smtClean="0"/>
          </a:p>
          <a:p>
            <a:pPr indent="-439598"/>
            <a:endParaRPr lang="en-US" dirty="0"/>
          </a:p>
          <a:p>
            <a:pPr indent="-439598"/>
            <a:r>
              <a:rPr lang="en-US" dirty="0"/>
              <a:t>glUniformMatrix4fv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/>
              <a:t>depthMatrixID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80"/>
                </a:solidFill>
              </a:rPr>
              <a:t>GL_FALSE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&amp;</a:t>
            </a:r>
            <a:r>
              <a:rPr lang="en-US" dirty="0" err="1"/>
              <a:t>depthMVP</a:t>
            </a:r>
            <a:r>
              <a:rPr lang="en-US" dirty="0">
                <a:solidFill>
                  <a:srgbClr val="000000"/>
                </a:solidFill>
              </a:rPr>
              <a:t>[</a:t>
            </a:r>
            <a:r>
              <a:rPr lang="en-US" dirty="0">
                <a:solidFill>
                  <a:srgbClr val="00008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][</a:t>
            </a:r>
            <a:r>
              <a:rPr lang="en-US" dirty="0">
                <a:solidFill>
                  <a:srgbClr val="00008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]);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276787851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Vertex </a:t>
            </a:r>
            <a:r>
              <a:rPr lang="en-US" dirty="0" err="1" smtClean="0"/>
              <a:t>shader</a:t>
            </a:r>
            <a:r>
              <a:rPr lang="en-US" dirty="0" smtClean="0"/>
              <a:t> is trivial, just multiply each vertex with protection, view, and model matrixes </a:t>
            </a:r>
          </a:p>
          <a:p>
            <a:pPr lvl="1"/>
            <a:r>
              <a:rPr lang="en-US" dirty="0" smtClean="0"/>
              <a:t>We need the fragment position in the </a:t>
            </a:r>
            <a:r>
              <a:rPr lang="en-US" dirty="0" err="1" smtClean="0"/>
              <a:t>shadowmap</a:t>
            </a:r>
            <a:r>
              <a:rPr lang="en-US" dirty="0" smtClean="0"/>
              <a:t> space =&gt; need to multiply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 the vertex </a:t>
            </a:r>
            <a:r>
              <a:rPr lang="en-US" dirty="0" err="1" smtClean="0"/>
              <a:t>shader</a:t>
            </a:r>
            <a:endParaRPr lang="en-US" dirty="0" smtClean="0"/>
          </a:p>
          <a:p>
            <a:pPr lvl="1"/>
            <a:r>
              <a:rPr lang="en-US" dirty="0" smtClean="0"/>
              <a:t>Compare the vertex position to the </a:t>
            </a:r>
            <a:r>
              <a:rPr lang="en-US" dirty="0" err="1" smtClean="0"/>
              <a:t>shadom</a:t>
            </a:r>
            <a:r>
              <a:rPr lang="en-US" dirty="0" smtClean="0"/>
              <a:t> map position</a:t>
            </a:r>
          </a:p>
          <a:p>
            <a:pPr lvl="1"/>
            <a:r>
              <a:rPr lang="en-US" dirty="0" smtClean="0"/>
              <a:t>If the position is larger, add a shadow color component to the fragment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 Mapping – Usage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134252356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OpenGL in Qt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6693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Canvas 3D</a:t>
            </a:r>
          </a:p>
          <a:p>
            <a:r>
              <a:rPr lang="en-GB" dirty="0" smtClean="0"/>
              <a:t>OpenGL and </a:t>
            </a:r>
            <a:r>
              <a:rPr lang="en-GB" dirty="0" err="1" smtClean="0"/>
              <a:t>QtQuick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193232045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Open Sans Light"/>
              </a:rPr>
              <a:t>Based on signals and context like 2D canvas</a:t>
            </a:r>
          </a:p>
          <a:p>
            <a:endParaRPr lang="en-US" dirty="0" smtClean="0">
              <a:cs typeface="Open Sans Light"/>
            </a:endParaRPr>
          </a:p>
          <a:p>
            <a:r>
              <a:rPr lang="en-US" dirty="0" smtClean="0">
                <a:cs typeface="Open Sans Light"/>
              </a:rPr>
              <a:t>Before the first frame is rendered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initializeGL</a:t>
            </a:r>
            <a:r>
              <a:rPr lang="en-US" dirty="0" smtClean="0">
                <a:latin typeface="Courier New"/>
                <a:cs typeface="Courier New"/>
              </a:rPr>
              <a:t>()</a:t>
            </a:r>
            <a:r>
              <a:rPr lang="en-US" dirty="0" smtClean="0"/>
              <a:t> </a:t>
            </a:r>
            <a:r>
              <a:rPr lang="en-US" dirty="0" smtClean="0">
                <a:cs typeface="Open Sans Light"/>
              </a:rPr>
              <a:t>emitted</a:t>
            </a:r>
          </a:p>
          <a:p>
            <a:pPr lvl="1"/>
            <a:r>
              <a:rPr lang="en-US" dirty="0" smtClean="0">
                <a:cs typeface="Open Sans Light"/>
              </a:rPr>
              <a:t>Get the context (provides OpenGL API) </a:t>
            </a:r>
            <a:r>
              <a:rPr lang="en-US" dirty="0" smtClean="0"/>
              <a:t>- </a:t>
            </a:r>
            <a:r>
              <a:rPr lang="en-US" dirty="0" err="1">
                <a:latin typeface="Courier New"/>
                <a:cs typeface="Courier New"/>
              </a:rPr>
              <a:t>canvas.getContext</a:t>
            </a:r>
            <a:r>
              <a:rPr lang="en-US" dirty="0" smtClean="0">
                <a:latin typeface="Courier New"/>
                <a:cs typeface="Courier New"/>
              </a:rPr>
              <a:t>(“3d”, </a:t>
            </a:r>
            <a:r>
              <a:rPr lang="en-US" dirty="0">
                <a:latin typeface="Courier New"/>
                <a:cs typeface="Courier New"/>
              </a:rPr>
              <a:t>{</a:t>
            </a:r>
            <a:r>
              <a:rPr lang="en-US" dirty="0" err="1">
                <a:latin typeface="Courier New"/>
                <a:cs typeface="Courier New"/>
              </a:rPr>
              <a:t>depth:true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antialias:true</a:t>
            </a:r>
            <a:r>
              <a:rPr lang="en-US" dirty="0">
                <a:latin typeface="Courier New"/>
                <a:cs typeface="Courier New"/>
              </a:rPr>
              <a:t>});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cs typeface="Open Sans Light"/>
              </a:rPr>
              <a:t>Set the rendering buffers</a:t>
            </a:r>
          </a:p>
          <a:p>
            <a:pPr lvl="1"/>
            <a:r>
              <a:rPr lang="en-US" dirty="0" smtClean="0">
                <a:cs typeface="Open Sans Light"/>
              </a:rPr>
              <a:t>Create buffers</a:t>
            </a:r>
          </a:p>
          <a:p>
            <a:pPr lvl="1"/>
            <a:r>
              <a:rPr lang="en-US" dirty="0" smtClean="0">
                <a:cs typeface="Open Sans Light"/>
              </a:rPr>
              <a:t>Create </a:t>
            </a:r>
            <a:r>
              <a:rPr lang="en-US" dirty="0" err="1" smtClean="0">
                <a:cs typeface="Open Sans Light"/>
              </a:rPr>
              <a:t>shaders</a:t>
            </a:r>
            <a:endParaRPr lang="en-US" dirty="0" smtClean="0">
              <a:cs typeface="Open Sans Light"/>
            </a:endParaRPr>
          </a:p>
          <a:p>
            <a:pPr lvl="1"/>
            <a:r>
              <a:rPr lang="en-US" dirty="0" smtClean="0">
                <a:cs typeface="Open Sans Light"/>
              </a:rPr>
              <a:t>Load textures</a:t>
            </a:r>
          </a:p>
          <a:p>
            <a:pPr lvl="1"/>
            <a:endParaRPr lang="en-US" dirty="0">
              <a:cs typeface="Open Sans Light"/>
            </a:endParaRPr>
          </a:p>
          <a:p>
            <a:r>
              <a:rPr lang="en-US" dirty="0" smtClean="0">
                <a:cs typeface="Open Sans Light"/>
              </a:rPr>
              <a:t>For each frame to be rendered, </a:t>
            </a:r>
            <a:r>
              <a:rPr lang="en-US" dirty="0" err="1" smtClean="0">
                <a:latin typeface="Courier New"/>
                <a:cs typeface="Courier New"/>
              </a:rPr>
              <a:t>paintGL</a:t>
            </a:r>
            <a:r>
              <a:rPr lang="en-US" dirty="0" smtClean="0">
                <a:latin typeface="Courier New"/>
                <a:cs typeface="Courier New"/>
              </a:rPr>
              <a:t>()</a:t>
            </a:r>
            <a:r>
              <a:rPr lang="en-US" dirty="0" smtClean="0"/>
              <a:t> </a:t>
            </a:r>
            <a:r>
              <a:rPr lang="en-US" dirty="0" smtClean="0">
                <a:cs typeface="Open Sans Light"/>
              </a:rPr>
              <a:t>emitted</a:t>
            </a:r>
          </a:p>
          <a:p>
            <a:pPr lvl="1"/>
            <a:r>
              <a:rPr lang="en-US" dirty="0" smtClean="0">
                <a:cs typeface="Open Sans Light"/>
              </a:rPr>
              <a:t>Apply transformations</a:t>
            </a:r>
          </a:p>
          <a:p>
            <a:pPr lvl="1"/>
            <a:r>
              <a:rPr lang="en-US" dirty="0" smtClean="0">
                <a:cs typeface="Open Sans Light"/>
              </a:rPr>
              <a:t>Draw elements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Canvas </a:t>
            </a:r>
            <a:endParaRPr lang="en-US" dirty="0"/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324884863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In Qt, you may explicitly set, which OpenGL functions you want to use</a:t>
            </a:r>
          </a:p>
          <a:p>
            <a:pPr lvl="1">
              <a:lnSpc>
                <a:spcPct val="90000"/>
              </a:lnSpc>
            </a:pPr>
            <a:r>
              <a:rPr lang="en-US" dirty="0" err="1" smtClean="0">
                <a:latin typeface="Courier New"/>
                <a:cs typeface="Courier New"/>
              </a:rPr>
              <a:t>QOpenGLFunctions</a:t>
            </a:r>
            <a:r>
              <a:rPr lang="en-US" dirty="0" smtClean="0"/>
              <a:t> – Cross-platform API to OpenGL ES 2 functions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latin typeface="Courier New"/>
                <a:cs typeface="Courier New"/>
              </a:rPr>
              <a:t>QOpenGLFunctions_4_5_Core</a:t>
            </a:r>
            <a:r>
              <a:rPr lang="en-US" dirty="0" smtClean="0"/>
              <a:t>  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Subclass from </a:t>
            </a:r>
            <a:r>
              <a:rPr lang="en-US" dirty="0" err="1" smtClean="0">
                <a:latin typeface="Courier New"/>
                <a:cs typeface="Courier New"/>
              </a:rPr>
              <a:t>QOpenGLFunctions</a:t>
            </a:r>
            <a:r>
              <a:rPr lang="en-US" dirty="0" smtClean="0"/>
              <a:t> and initialize the functions</a:t>
            </a:r>
          </a:p>
          <a:p>
            <a:pPr marL="1098995" lvl="2" indent="0">
              <a:lnSpc>
                <a:spcPct val="90000"/>
              </a:lnSpc>
              <a:buNone/>
            </a:pPr>
            <a:r>
              <a:rPr lang="en-US" dirty="0">
                <a:latin typeface="Courier New"/>
                <a:cs typeface="Courier New"/>
              </a:rPr>
              <a:t>c</a:t>
            </a:r>
            <a:r>
              <a:rPr lang="en-US" dirty="0" smtClean="0">
                <a:latin typeface="Courier New"/>
                <a:cs typeface="Courier New"/>
              </a:rPr>
              <a:t>lass </a:t>
            </a:r>
            <a:r>
              <a:rPr lang="en-US" dirty="0" err="1" smtClean="0">
                <a:latin typeface="Courier New"/>
                <a:cs typeface="Courier New"/>
              </a:rPr>
              <a:t>GLWindow</a:t>
            </a:r>
            <a:r>
              <a:rPr lang="en-US" dirty="0" smtClean="0">
                <a:latin typeface="Courier New"/>
                <a:cs typeface="Courier New"/>
              </a:rPr>
              <a:t> : public </a:t>
            </a:r>
            <a:r>
              <a:rPr lang="en-US" dirty="0" err="1" smtClean="0">
                <a:latin typeface="Courier New"/>
                <a:cs typeface="Courier New"/>
              </a:rPr>
              <a:t>Qwindow</a:t>
            </a:r>
            <a:r>
              <a:rPr lang="en-US" dirty="0" smtClean="0">
                <a:latin typeface="Courier New"/>
                <a:cs typeface="Courier New"/>
              </a:rPr>
              <a:t>, protected </a:t>
            </a:r>
            <a:r>
              <a:rPr lang="en-US" dirty="0" err="1" smtClean="0">
                <a:latin typeface="Courier New"/>
                <a:cs typeface="Courier New"/>
              </a:rPr>
              <a:t>QOpenGLFunctions</a:t>
            </a:r>
            <a:endParaRPr lang="en-US" dirty="0" smtClean="0">
              <a:latin typeface="Courier New"/>
              <a:cs typeface="Courier New"/>
            </a:endParaRPr>
          </a:p>
          <a:p>
            <a:pPr marL="1098995" lvl="2" indent="0">
              <a:lnSpc>
                <a:spcPct val="9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// Create context and make it current</a:t>
            </a:r>
          </a:p>
          <a:p>
            <a:pPr marL="1098995" lvl="2" indent="0">
              <a:lnSpc>
                <a:spcPct val="90000"/>
              </a:lnSpc>
              <a:buNone/>
            </a:pPr>
            <a:r>
              <a:rPr lang="en-US" dirty="0" err="1" smtClean="0">
                <a:latin typeface="Courier New"/>
                <a:cs typeface="Courier New"/>
              </a:rPr>
              <a:t>initializeOpenGLFunctions</a:t>
            </a:r>
            <a:r>
              <a:rPr lang="en-US" dirty="0" smtClean="0">
                <a:latin typeface="Courier New"/>
                <a:cs typeface="Courier New"/>
              </a:rPr>
              <a:t>();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Provides common API for OpenGL 2 and OpenGL ES 2 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Sub-class </a:t>
            </a:r>
            <a:r>
              <a:rPr lang="en-US" dirty="0" err="1" smtClean="0">
                <a:latin typeface="Courier New"/>
                <a:cs typeface="Courier New"/>
              </a:rPr>
              <a:t>QOpenGLExtraFunctions</a:t>
            </a:r>
            <a:r>
              <a:rPr lang="en-US" dirty="0" smtClean="0"/>
              <a:t> provide the common API for OpenGL 3 and OpenGL ES 3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Another option is just to request the functions</a:t>
            </a:r>
          </a:p>
          <a:p>
            <a:pPr marL="586130" lvl="1" indent="0">
              <a:lnSpc>
                <a:spcPct val="90000"/>
              </a:lnSpc>
              <a:buNone/>
            </a:pPr>
            <a:r>
              <a:rPr lang="en-US" sz="1500" dirty="0">
                <a:latin typeface="Courier New"/>
                <a:cs typeface="Courier New"/>
              </a:rPr>
              <a:t>QOpenGLFunctions_3_3_Core* functions = 0; </a:t>
            </a:r>
          </a:p>
          <a:p>
            <a:pPr marL="586130" lvl="1" indent="0">
              <a:lnSpc>
                <a:spcPct val="90000"/>
              </a:lnSpc>
              <a:buNone/>
            </a:pPr>
            <a:r>
              <a:rPr lang="en-US" sz="1500" dirty="0">
                <a:latin typeface="Courier New"/>
                <a:cs typeface="Courier New"/>
              </a:rPr>
              <a:t>functions = </a:t>
            </a:r>
            <a:r>
              <a:rPr lang="en-US" sz="1500" dirty="0" err="1" smtClean="0">
                <a:latin typeface="Courier New"/>
                <a:cs typeface="Courier New"/>
              </a:rPr>
              <a:t>QOpenGLContext</a:t>
            </a:r>
            <a:r>
              <a:rPr lang="en-US" sz="1500" dirty="0">
                <a:latin typeface="Courier New"/>
                <a:cs typeface="Courier New"/>
              </a:rPr>
              <a:t>::</a:t>
            </a:r>
            <a:r>
              <a:rPr lang="en-US" sz="1500" dirty="0" err="1">
                <a:latin typeface="Courier New"/>
                <a:cs typeface="Courier New"/>
              </a:rPr>
              <a:t>currentContext</a:t>
            </a:r>
            <a:r>
              <a:rPr lang="en-US" sz="1500" dirty="0">
                <a:latin typeface="Courier New"/>
                <a:cs typeface="Courier New"/>
              </a:rPr>
              <a:t>(</a:t>
            </a:r>
            <a:r>
              <a:rPr lang="en-US" sz="1500" dirty="0" smtClean="0">
                <a:latin typeface="Courier New"/>
                <a:cs typeface="Courier New"/>
              </a:rPr>
              <a:t>)-&gt;</a:t>
            </a:r>
            <a:r>
              <a:rPr lang="en-US" sz="1500" dirty="0" err="1" smtClean="0">
                <a:latin typeface="Courier New"/>
                <a:cs typeface="Courier New"/>
              </a:rPr>
              <a:t>versionFunctions</a:t>
            </a:r>
            <a:r>
              <a:rPr lang="en-US" sz="1500" dirty="0">
                <a:latin typeface="Courier New"/>
                <a:cs typeface="Courier New"/>
              </a:rPr>
              <a:t>&lt;QOpenGLFunctions_3_3_Core&gt;(); </a:t>
            </a:r>
          </a:p>
          <a:p>
            <a:pPr marL="586130" lvl="1" indent="0">
              <a:lnSpc>
                <a:spcPct val="90000"/>
              </a:lnSpc>
              <a:buNone/>
            </a:pPr>
            <a:r>
              <a:rPr lang="en-US" sz="1500" dirty="0">
                <a:latin typeface="Courier New"/>
                <a:cs typeface="Courier New"/>
              </a:rPr>
              <a:t>if (!functions) { // No chance</a:t>
            </a:r>
            <a:br>
              <a:rPr lang="en-US" sz="1500" dirty="0">
                <a:latin typeface="Courier New"/>
                <a:cs typeface="Courier New"/>
              </a:rPr>
            </a:br>
            <a:r>
              <a:rPr lang="en-US" sz="150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Supported in My Platform?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168850576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658013" y="1431521"/>
            <a:ext cx="10627573" cy="39423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/>
              <a:t>import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/>
              <a:t>QtQuick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2.4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/>
              <a:t>import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QtCanvas3D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1.0 </a:t>
            </a:r>
            <a:br>
              <a:rPr lang="en-US" sz="1500" dirty="0"/>
            </a:br>
            <a:endParaRPr lang="en-US" sz="1500" dirty="0">
              <a:solidFill>
                <a:srgbClr val="008000"/>
              </a:solidFill>
            </a:endParaRP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/>
              <a:t>import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>
                <a:solidFill>
                  <a:srgbClr val="008000"/>
                </a:solidFill>
              </a:rPr>
              <a:t>”</a:t>
            </a:r>
            <a:r>
              <a:rPr lang="en-US" sz="1500" dirty="0" err="1">
                <a:solidFill>
                  <a:srgbClr val="008000"/>
                </a:solidFill>
              </a:rPr>
              <a:t>myOpenGLCode.js</a:t>
            </a:r>
            <a:r>
              <a:rPr lang="en-US" sz="1500" dirty="0">
                <a:solidFill>
                  <a:srgbClr val="008000"/>
                </a:solidFill>
              </a:rPr>
              <a:t>”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as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i="1" dirty="0">
                <a:solidFill>
                  <a:srgbClr val="0055AF"/>
                </a:solidFill>
              </a:rPr>
              <a:t>Code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/>
              <a:t>  </a:t>
            </a:r>
            <a:br>
              <a:rPr lang="en-US" sz="1500" dirty="0"/>
            </a:br>
            <a:r>
              <a:rPr lang="en-US" sz="1500" dirty="0">
                <a:solidFill>
                  <a:srgbClr val="800080"/>
                </a:solidFill>
              </a:rPr>
              <a:t>Item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{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800000"/>
                </a:solidFill>
              </a:rPr>
              <a:t>    id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i="1" dirty="0">
                <a:solidFill>
                  <a:srgbClr val="000000"/>
                </a:solidFill>
              </a:rPr>
              <a:t>root;</a:t>
            </a:r>
            <a:r>
              <a:rPr lang="en-US" sz="1500" dirty="0"/>
              <a:t> </a:t>
            </a:r>
            <a:r>
              <a:rPr lang="en-US" sz="1500" dirty="0">
                <a:solidFill>
                  <a:srgbClr val="800000"/>
                </a:solidFill>
              </a:rPr>
              <a:t>width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640; </a:t>
            </a:r>
            <a:r>
              <a:rPr lang="en-US" sz="1500" dirty="0">
                <a:solidFill>
                  <a:srgbClr val="800000"/>
                </a:solidFill>
              </a:rPr>
              <a:t>height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480; </a:t>
            </a:r>
            <a:r>
              <a:rPr lang="en-US" sz="1500" dirty="0">
                <a:solidFill>
                  <a:srgbClr val="800000"/>
                </a:solidFill>
              </a:rPr>
              <a:t>visible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true </a:t>
            </a:r>
            <a:br>
              <a:rPr lang="en-US" sz="1500" dirty="0"/>
            </a:br>
            <a:r>
              <a:rPr lang="en-US" sz="1500" dirty="0">
                <a:solidFill>
                  <a:srgbClr val="008000"/>
                </a:solidFill>
              </a:rPr>
              <a:t>    </a:t>
            </a:r>
            <a:r>
              <a:rPr lang="en-US" sz="1500" dirty="0">
                <a:solidFill>
                  <a:srgbClr val="800080"/>
                </a:solidFill>
              </a:rPr>
              <a:t>Canvas3D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{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800000"/>
                </a:solidFill>
              </a:rPr>
              <a:t>        id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i="1" dirty="0">
                <a:solidFill>
                  <a:srgbClr val="000000"/>
                </a:solidFill>
              </a:rPr>
              <a:t>canvas3d</a:t>
            </a:r>
            <a:r>
              <a:rPr lang="en-US" sz="1500" dirty="0"/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800000"/>
                </a:solidFill>
              </a:rPr>
              <a:t>        </a:t>
            </a:r>
            <a:r>
              <a:rPr lang="en-US" sz="1500" dirty="0" err="1">
                <a:solidFill>
                  <a:srgbClr val="800000"/>
                </a:solidFill>
              </a:rPr>
              <a:t>anchors.fill</a:t>
            </a:r>
            <a:r>
              <a:rPr lang="en-US" sz="1500" dirty="0" err="1"/>
              <a:t>:</a:t>
            </a:r>
            <a:r>
              <a:rPr lang="en-US" sz="1500" i="1" dirty="0" err="1">
                <a:solidFill>
                  <a:srgbClr val="000000"/>
                </a:solidFill>
              </a:rPr>
              <a:t>parent</a:t>
            </a:r>
            <a:r>
              <a:rPr lang="en-US" sz="1500" dirty="0"/>
              <a:t> </a:t>
            </a:r>
            <a:endParaRPr lang="en-US" sz="1500" dirty="0">
              <a:solidFill>
                <a:srgbClr val="008000"/>
              </a:solidFill>
            </a:endParaRP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008000"/>
                </a:solidFill>
              </a:rPr>
              <a:t>        </a:t>
            </a:r>
            <a:r>
              <a:rPr lang="en-US" sz="1500" dirty="0" err="1">
                <a:solidFill>
                  <a:srgbClr val="800000"/>
                </a:solidFill>
              </a:rPr>
              <a:t>onInitializeGL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{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i="1" dirty="0">
                <a:solidFill>
                  <a:srgbClr val="0055AF"/>
                </a:solidFill>
              </a:rPr>
              <a:t>            </a:t>
            </a:r>
            <a:r>
              <a:rPr lang="en-US" sz="1500" i="1" dirty="0" err="1">
                <a:solidFill>
                  <a:srgbClr val="0055AF"/>
                </a:solidFill>
              </a:rPr>
              <a:t>Code</a:t>
            </a:r>
            <a:r>
              <a:rPr lang="en-US" sz="1500" dirty="0" err="1"/>
              <a:t>.initializeGL</a:t>
            </a:r>
            <a:r>
              <a:rPr lang="en-US" sz="1500" dirty="0"/>
              <a:t>(</a:t>
            </a:r>
            <a:r>
              <a:rPr lang="en-US" sz="1500" i="1" dirty="0">
                <a:solidFill>
                  <a:srgbClr val="000000"/>
                </a:solidFill>
              </a:rPr>
              <a:t>canvas3d</a:t>
            </a:r>
            <a:r>
              <a:rPr lang="en-US" sz="1500" dirty="0"/>
              <a:t>);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/>
              <a:t>        } </a:t>
            </a:r>
            <a:br>
              <a:rPr lang="en-US" sz="1500" dirty="0"/>
            </a:br>
            <a:r>
              <a:rPr lang="en-US" sz="1500" dirty="0">
                <a:solidFill>
                  <a:srgbClr val="008000"/>
                </a:solidFill>
              </a:rPr>
              <a:t>        </a:t>
            </a:r>
            <a:r>
              <a:rPr lang="en-US" sz="1500" dirty="0" err="1">
                <a:solidFill>
                  <a:srgbClr val="800000"/>
                </a:solidFill>
              </a:rPr>
              <a:t>onPaintGL</a:t>
            </a:r>
            <a:r>
              <a:rPr lang="en-US" sz="1500" dirty="0"/>
              <a:t>: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{ </a:t>
            </a:r>
            <a:endParaRPr lang="en-US" sz="1500" i="1" dirty="0">
              <a:solidFill>
                <a:srgbClr val="0055AF"/>
              </a:solidFill>
            </a:endParaRP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i="1" dirty="0">
                <a:solidFill>
                  <a:srgbClr val="0055AF"/>
                </a:solidFill>
              </a:rPr>
              <a:t>            </a:t>
            </a:r>
            <a:r>
              <a:rPr lang="en-US" sz="1500" i="1" dirty="0" err="1">
                <a:solidFill>
                  <a:srgbClr val="0055AF"/>
                </a:solidFill>
              </a:rPr>
              <a:t>Code</a:t>
            </a:r>
            <a:r>
              <a:rPr lang="en-US" sz="1500" dirty="0" err="1"/>
              <a:t>.paintGL</a:t>
            </a:r>
            <a:r>
              <a:rPr lang="en-US" sz="1500" dirty="0"/>
              <a:t>(</a:t>
            </a:r>
            <a:r>
              <a:rPr lang="en-US" sz="1500" i="1" dirty="0">
                <a:solidFill>
                  <a:srgbClr val="000000"/>
                </a:solidFill>
              </a:rPr>
              <a:t>canvas3d</a:t>
            </a:r>
            <a:r>
              <a:rPr lang="en-US" sz="1500" dirty="0"/>
              <a:t>);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/>
              <a:t>        }  </a:t>
            </a:r>
            <a:br>
              <a:rPr lang="en-US" sz="1500" dirty="0"/>
            </a:br>
            <a:endParaRPr lang="en-US" sz="1500" dirty="0">
              <a:solidFill>
                <a:srgbClr val="800080"/>
              </a:solidFill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Canvas in QML 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83244505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658013" y="1430908"/>
            <a:ext cx="10627573" cy="3792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 err="1"/>
              <a:t>var</a:t>
            </a:r>
            <a:r>
              <a:rPr lang="en-US" sz="1500" dirty="0"/>
              <a:t> canvas3d;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 err="1"/>
              <a:t>var</a:t>
            </a:r>
            <a:r>
              <a:rPr lang="en-US" sz="1500" dirty="0"/>
              <a:t> </a:t>
            </a:r>
            <a:r>
              <a:rPr lang="en-US" sz="1500" dirty="0" err="1"/>
              <a:t>gl</a:t>
            </a:r>
            <a:r>
              <a:rPr lang="en-US" sz="1500" dirty="0"/>
              <a:t>;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endParaRPr lang="en-US" sz="1500" dirty="0"/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/>
              <a:t>function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i="1" dirty="0" err="1">
                <a:solidFill>
                  <a:srgbClr val="2985C7"/>
                </a:solidFill>
              </a:rPr>
              <a:t>initializeGL</a:t>
            </a:r>
            <a:r>
              <a:rPr lang="en-US" sz="1500" dirty="0"/>
              <a:t>(canvas)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{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i="1" dirty="0">
                <a:solidFill>
                  <a:srgbClr val="2985C7"/>
                </a:solidFill>
              </a:rPr>
              <a:t>    canvas3d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=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i="1" dirty="0">
                <a:solidFill>
                  <a:srgbClr val="2985C7"/>
                </a:solidFill>
              </a:rPr>
              <a:t>canvas</a:t>
            </a:r>
            <a:r>
              <a:rPr lang="en-US" sz="1500" dirty="0"/>
              <a:t>;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i="1" dirty="0">
                <a:solidFill>
                  <a:srgbClr val="2985C7"/>
                </a:solidFill>
              </a:rPr>
              <a:t>    </a:t>
            </a:r>
            <a:r>
              <a:rPr lang="en-US" sz="1500" i="1" dirty="0" err="1">
                <a:solidFill>
                  <a:srgbClr val="2985C7"/>
                </a:solidFill>
              </a:rPr>
              <a:t>gl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=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i="1" dirty="0" err="1">
                <a:solidFill>
                  <a:srgbClr val="2985C7"/>
                </a:solidFill>
              </a:rPr>
              <a:t>canvas</a:t>
            </a:r>
            <a:r>
              <a:rPr lang="en-US" sz="1500" dirty="0" err="1"/>
              <a:t>.getContext</a:t>
            </a:r>
            <a:r>
              <a:rPr lang="en-US" sz="1500" dirty="0"/>
              <a:t>(</a:t>
            </a:r>
            <a:r>
              <a:rPr lang="en-US" sz="1500" dirty="0">
                <a:solidFill>
                  <a:srgbClr val="008000"/>
                </a:solidFill>
              </a:rPr>
              <a:t>"canvas3d"</a:t>
            </a:r>
            <a:r>
              <a:rPr lang="en-US" sz="1500" dirty="0"/>
              <a:t>,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{</a:t>
            </a:r>
            <a:r>
              <a:rPr lang="en-US" sz="1500" dirty="0" err="1"/>
              <a:t>depth:true</a:t>
            </a:r>
            <a:r>
              <a:rPr lang="en-US" sz="1500" dirty="0"/>
              <a:t>,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 err="1"/>
              <a:t>antialias:true</a:t>
            </a:r>
            <a:r>
              <a:rPr lang="en-US" sz="1500" dirty="0"/>
              <a:t>}); </a:t>
            </a:r>
            <a:endParaRPr lang="en-US" sz="1500" dirty="0">
              <a:solidFill>
                <a:srgbClr val="008000"/>
              </a:solidFill>
            </a:endParaRP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i="1" dirty="0">
                <a:solidFill>
                  <a:srgbClr val="008000"/>
                </a:solidFill>
              </a:rPr>
              <a:t>    </a:t>
            </a:r>
            <a:r>
              <a:rPr lang="en-US" sz="1500" i="1" dirty="0" err="1">
                <a:solidFill>
                  <a:srgbClr val="2985C7"/>
                </a:solidFill>
              </a:rPr>
              <a:t>gl</a:t>
            </a:r>
            <a:r>
              <a:rPr lang="en-US" sz="1500" dirty="0" err="1"/>
              <a:t>.clearColor</a:t>
            </a:r>
            <a:r>
              <a:rPr lang="en-US" sz="1500" dirty="0"/>
              <a:t>(0.98,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0.98,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0.98,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1.0);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i="1" dirty="0">
                <a:solidFill>
                  <a:srgbClr val="2985C7"/>
                </a:solidFill>
              </a:rPr>
              <a:t>    </a:t>
            </a:r>
            <a:r>
              <a:rPr lang="en-US" sz="1500" i="1" dirty="0" err="1">
                <a:solidFill>
                  <a:srgbClr val="2985C7"/>
                </a:solidFill>
              </a:rPr>
              <a:t>gl</a:t>
            </a:r>
            <a:r>
              <a:rPr lang="en-US" sz="1500" dirty="0" err="1"/>
              <a:t>.viewport</a:t>
            </a:r>
            <a:r>
              <a:rPr lang="en-US" sz="1500" dirty="0"/>
              <a:t>(0,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0,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i="1" dirty="0" err="1">
                <a:solidFill>
                  <a:srgbClr val="2985C7"/>
                </a:solidFill>
              </a:rPr>
              <a:t>canvas</a:t>
            </a:r>
            <a:r>
              <a:rPr lang="en-US" sz="1500" dirty="0" err="1"/>
              <a:t>.width</a:t>
            </a:r>
            <a:r>
              <a:rPr lang="en-US" sz="1500" dirty="0"/>
              <a:t>,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i="1" dirty="0" err="1">
                <a:solidFill>
                  <a:srgbClr val="2985C7"/>
                </a:solidFill>
              </a:rPr>
              <a:t>canvas</a:t>
            </a:r>
            <a:r>
              <a:rPr lang="en-US" sz="1500" dirty="0" err="1"/>
              <a:t>.height</a:t>
            </a:r>
            <a:r>
              <a:rPr lang="en-US" sz="1500" dirty="0"/>
              <a:t>); </a:t>
            </a:r>
            <a:br>
              <a:rPr lang="en-US" sz="1500" dirty="0"/>
            </a:br>
            <a:r>
              <a:rPr lang="en-US" sz="1500" dirty="0">
                <a:solidFill>
                  <a:srgbClr val="008000"/>
                </a:solidFill>
              </a:rPr>
              <a:t>    </a:t>
            </a:r>
            <a:r>
              <a:rPr lang="en-US" sz="1500" i="1" dirty="0" err="1">
                <a:solidFill>
                  <a:srgbClr val="2985C7"/>
                </a:solidFill>
              </a:rPr>
              <a:t>initShaders</a:t>
            </a:r>
            <a:r>
              <a:rPr lang="en-US" sz="1500" dirty="0"/>
              <a:t>(); </a:t>
            </a:r>
            <a:br>
              <a:rPr lang="en-US" sz="1500" dirty="0"/>
            </a:br>
            <a:r>
              <a:rPr lang="en-US" sz="1500" dirty="0">
                <a:solidFill>
                  <a:srgbClr val="008000"/>
                </a:solidFill>
              </a:rPr>
              <a:t>    </a:t>
            </a:r>
            <a:r>
              <a:rPr lang="en-US" sz="1500" i="1" dirty="0" err="1">
                <a:solidFill>
                  <a:srgbClr val="2985C7"/>
                </a:solidFill>
              </a:rPr>
              <a:t>initBuffers</a:t>
            </a:r>
            <a:r>
              <a:rPr lang="en-US" sz="1500" dirty="0"/>
              <a:t>();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i="1" dirty="0">
                <a:solidFill>
                  <a:srgbClr val="2985C7"/>
                </a:solidFill>
              </a:rPr>
              <a:t>    </a:t>
            </a:r>
            <a:r>
              <a:rPr lang="en-US" sz="1500" i="1" dirty="0" err="1">
                <a:solidFill>
                  <a:srgbClr val="2985C7"/>
                </a:solidFill>
              </a:rPr>
              <a:t>loadTextures</a:t>
            </a:r>
            <a:r>
              <a:rPr lang="en-US" sz="1500" dirty="0"/>
              <a:t>(); </a:t>
            </a:r>
            <a:br>
              <a:rPr lang="en-US" sz="1500" dirty="0"/>
            </a:br>
            <a:r>
              <a:rPr lang="en-US" sz="1500" dirty="0"/>
              <a:t>}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/>
              <a:t>function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i="1" dirty="0" err="1">
                <a:solidFill>
                  <a:srgbClr val="2985C7"/>
                </a:solidFill>
              </a:rPr>
              <a:t>paintGL</a:t>
            </a:r>
            <a:r>
              <a:rPr lang="en-US" sz="1500" dirty="0"/>
              <a:t>(canvas)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{</a:t>
            </a:r>
            <a:br>
              <a:rPr lang="en-US" sz="1500" dirty="0"/>
            </a:br>
            <a:r>
              <a:rPr lang="en-US" sz="1500" dirty="0">
                <a:solidFill>
                  <a:srgbClr val="008000"/>
                </a:solidFill>
              </a:rPr>
              <a:t>    </a:t>
            </a:r>
            <a:r>
              <a:rPr lang="en-US" sz="1500" i="1" dirty="0" err="1">
                <a:solidFill>
                  <a:srgbClr val="2985C7"/>
                </a:solidFill>
              </a:rPr>
              <a:t>gl</a:t>
            </a:r>
            <a:r>
              <a:rPr lang="en-US" sz="1500" dirty="0" err="1"/>
              <a:t>.clear</a:t>
            </a:r>
            <a:r>
              <a:rPr lang="en-US" sz="1500" dirty="0"/>
              <a:t>(</a:t>
            </a:r>
            <a:r>
              <a:rPr lang="en-US" sz="1500" i="1" dirty="0" err="1">
                <a:solidFill>
                  <a:srgbClr val="2985C7"/>
                </a:solidFill>
              </a:rPr>
              <a:t>gl</a:t>
            </a:r>
            <a:r>
              <a:rPr lang="en-US" sz="1500" dirty="0" err="1"/>
              <a:t>.COLOR_BUFFER_BIT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|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i="1" dirty="0" err="1">
                <a:solidFill>
                  <a:srgbClr val="2985C7"/>
                </a:solidFill>
              </a:rPr>
              <a:t>gl</a:t>
            </a:r>
            <a:r>
              <a:rPr lang="en-US" sz="1500" dirty="0" err="1"/>
              <a:t>.DEPTH_BUFFER_BIT</a:t>
            </a:r>
            <a:r>
              <a:rPr lang="en-US" sz="1500" dirty="0"/>
              <a:t>); </a:t>
            </a:r>
            <a:br>
              <a:rPr lang="en-US" sz="1500" dirty="0"/>
            </a:br>
            <a:r>
              <a:rPr lang="en-US" sz="1500" i="1" dirty="0">
                <a:solidFill>
                  <a:srgbClr val="2985C7"/>
                </a:solidFill>
              </a:rPr>
              <a:t>    </a:t>
            </a:r>
            <a:r>
              <a:rPr lang="en-US" sz="1500" i="1" dirty="0" err="1">
                <a:solidFill>
                  <a:srgbClr val="2985C7"/>
                </a:solidFill>
              </a:rPr>
              <a:t>gl</a:t>
            </a:r>
            <a:r>
              <a:rPr lang="en-US" sz="1500" dirty="0" err="1"/>
              <a:t>.drawElements</a:t>
            </a:r>
            <a:r>
              <a:rPr lang="en-US" sz="1500" dirty="0"/>
              <a:t>(</a:t>
            </a:r>
            <a:r>
              <a:rPr lang="en-US" sz="1500" i="1" dirty="0" err="1">
                <a:solidFill>
                  <a:srgbClr val="2985C7"/>
                </a:solidFill>
              </a:rPr>
              <a:t>gl</a:t>
            </a:r>
            <a:r>
              <a:rPr lang="en-US" sz="1500" dirty="0" err="1"/>
              <a:t>.TRIANGLES</a:t>
            </a:r>
            <a:r>
              <a:rPr lang="en-US" sz="1500" dirty="0"/>
              <a:t>,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36,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i="1" dirty="0" err="1">
                <a:solidFill>
                  <a:srgbClr val="2985C7"/>
                </a:solidFill>
              </a:rPr>
              <a:t>gl</a:t>
            </a:r>
            <a:r>
              <a:rPr lang="en-US" sz="1500" dirty="0" err="1"/>
              <a:t>.UNSIGNED_SHORT</a:t>
            </a:r>
            <a:r>
              <a:rPr lang="en-US" sz="1500" dirty="0"/>
              <a:t>,</a:t>
            </a:r>
            <a:r>
              <a:rPr lang="en-US" sz="1500" dirty="0">
                <a:solidFill>
                  <a:srgbClr val="C0C0C0"/>
                </a:solidFill>
              </a:rPr>
              <a:t> </a:t>
            </a:r>
            <a:r>
              <a:rPr lang="en-US" sz="1500" dirty="0"/>
              <a:t>0); </a:t>
            </a:r>
            <a:endParaRPr lang="en-US" sz="1500" dirty="0">
              <a:solidFill>
                <a:srgbClr val="008000"/>
              </a:solidFill>
            </a:endParaRP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sz="1500" dirty="0"/>
              <a:t>}  </a:t>
            </a:r>
            <a:br>
              <a:rPr lang="en-US" sz="1500" dirty="0"/>
            </a:br>
            <a:endParaRPr lang="en-US" sz="1500" dirty="0">
              <a:solidFill>
                <a:srgbClr val="800080"/>
              </a:solidFill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Canvas in JavaScript  </a:t>
            </a:r>
            <a:endParaRPr lang="en-US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22351410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QtQuick</a:t>
            </a:r>
            <a:r>
              <a:rPr lang="en-US" dirty="0" smtClean="0"/>
              <a:t> renderer allows you to use OpenGL </a:t>
            </a:r>
          </a:p>
          <a:p>
            <a:pPr lvl="1"/>
            <a:r>
              <a:rPr lang="en-US" dirty="0" smtClean="0"/>
              <a:t>Before a frame is rendered (background)</a:t>
            </a:r>
          </a:p>
          <a:p>
            <a:pPr lvl="1"/>
            <a:r>
              <a:rPr lang="en-US" dirty="0" smtClean="0"/>
              <a:t>For the </a:t>
            </a:r>
            <a:r>
              <a:rPr lang="en-US" dirty="0" err="1" smtClean="0"/>
              <a:t>QtQuick</a:t>
            </a:r>
            <a:r>
              <a:rPr lang="en-US" dirty="0" smtClean="0"/>
              <a:t> custom items</a:t>
            </a:r>
          </a:p>
          <a:p>
            <a:pPr lvl="1"/>
            <a:r>
              <a:rPr lang="en-US" dirty="0" smtClean="0"/>
              <a:t>After rendering a frame (foreground)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Possible to use </a:t>
            </a:r>
            <a:r>
              <a:rPr lang="en-US" dirty="0" err="1" smtClean="0">
                <a:latin typeface="Courier New"/>
                <a:cs typeface="Courier New"/>
              </a:rPr>
              <a:t>QQuickPaintedItem</a:t>
            </a:r>
            <a:r>
              <a:rPr lang="en-US" dirty="0" smtClean="0"/>
              <a:t> as well with native painting</a:t>
            </a:r>
          </a:p>
          <a:p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OpenGL and </a:t>
            </a:r>
            <a:r>
              <a:rPr lang="en-GB" dirty="0" err="1" smtClean="0"/>
              <a:t>QtQuick</a:t>
            </a:r>
            <a:endParaRPr lang="en-US" dirty="0"/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24233675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35617" y="218463"/>
            <a:ext cx="3326037" cy="395370"/>
          </a:xfrm>
          <a:prstGeom prst="rect">
            <a:avLst/>
          </a:prstGeom>
          <a:noFill/>
        </p:spPr>
        <p:txBody>
          <a:bodyPr wrap="square" lIns="117226" tIns="58613" rIns="117226" bIns="58613" rtlCol="0">
            <a:spAutoFit/>
          </a:bodyPr>
          <a:lstStyle/>
          <a:p>
            <a:r>
              <a:rPr lang="en-US" dirty="0"/>
              <a:t>GUI thread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57691" y="222056"/>
            <a:ext cx="3326037" cy="395370"/>
          </a:xfrm>
          <a:prstGeom prst="rect">
            <a:avLst/>
          </a:prstGeom>
          <a:noFill/>
        </p:spPr>
        <p:txBody>
          <a:bodyPr wrap="square" lIns="117226" tIns="58613" rIns="117226" bIns="58613" rtlCol="0">
            <a:spAutoFit/>
          </a:bodyPr>
          <a:lstStyle/>
          <a:p>
            <a:r>
              <a:rPr lang="en-US" dirty="0"/>
              <a:t>Render thread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5729427" y="590649"/>
            <a:ext cx="3985329" cy="632373"/>
            <a:chOff x="1074225" y="1331272"/>
            <a:chExt cx="2989775" cy="489841"/>
          </a:xfrm>
        </p:grpSpPr>
        <p:sp>
          <p:nvSpPr>
            <p:cNvPr id="35" name="Rounded Rectangle 34"/>
            <p:cNvSpPr/>
            <p:nvPr/>
          </p:nvSpPr>
          <p:spPr bwMode="auto">
            <a:xfrm>
              <a:off x="1074225" y="1331272"/>
              <a:ext cx="2989775" cy="48984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72261" fontAlgn="base">
                <a:spcBef>
                  <a:spcPct val="0"/>
                </a:spcBef>
                <a:spcAft>
                  <a:spcPct val="0"/>
                </a:spcAft>
              </a:pPr>
              <a:endParaRPr lang="en-US" sz="3100">
                <a:latin typeface="Verdana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95506" y="1361126"/>
              <a:ext cx="2495177" cy="429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solidFill>
                    <a:schemeClr val="bg1"/>
                  </a:solidFill>
                  <a:cs typeface="Courier New"/>
                </a:rPr>
                <a:t>Start a new frame</a:t>
              </a:r>
            </a:p>
            <a:p>
              <a:r>
                <a:rPr lang="en-US" sz="1500" dirty="0">
                  <a:solidFill>
                    <a:schemeClr val="bg1"/>
                  </a:solidFill>
                  <a:cs typeface="Courier New"/>
                </a:rPr>
                <a:t>GL Context made current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3174217" y="2821047"/>
            <a:ext cx="3326037" cy="672369"/>
          </a:xfrm>
          <a:prstGeom prst="rect">
            <a:avLst/>
          </a:prstGeom>
          <a:noFill/>
        </p:spPr>
        <p:txBody>
          <a:bodyPr wrap="square" lIns="117226" tIns="58613" rIns="117226" bIns="58613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ourier New"/>
              </a:rPr>
              <a:t>Begin sync</a:t>
            </a:r>
          </a:p>
          <a:p>
            <a:r>
              <a:rPr lang="en-US" dirty="0">
                <a:solidFill>
                  <a:schemeClr val="bg1"/>
                </a:solidFill>
                <a:cs typeface="Courier New"/>
              </a:rPr>
              <a:t>Block GUI thread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5693580" y="1221770"/>
            <a:ext cx="3985329" cy="632373"/>
            <a:chOff x="1074225" y="1331272"/>
            <a:chExt cx="2989775" cy="489841"/>
          </a:xfrm>
        </p:grpSpPr>
        <p:sp>
          <p:nvSpPr>
            <p:cNvPr id="56" name="Rounded Rectangle 55"/>
            <p:cNvSpPr/>
            <p:nvPr/>
          </p:nvSpPr>
          <p:spPr bwMode="auto">
            <a:xfrm>
              <a:off x="1074225" y="1331272"/>
              <a:ext cx="2989775" cy="48984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72261" fontAlgn="base">
                <a:spcBef>
                  <a:spcPct val="0"/>
                </a:spcBef>
                <a:spcAft>
                  <a:spcPct val="0"/>
                </a:spcAft>
              </a:pPr>
              <a:endParaRPr lang="en-US" sz="3100">
                <a:latin typeface="Verdana" pitchFamily="34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395506" y="1361126"/>
              <a:ext cx="2495177" cy="429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solidFill>
                    <a:schemeClr val="bg1"/>
                  </a:solidFill>
                  <a:cs typeface="Courier New"/>
                </a:rPr>
                <a:t>Begin sync</a:t>
              </a:r>
            </a:p>
            <a:p>
              <a:r>
                <a:rPr lang="en-US" sz="1500" dirty="0">
                  <a:solidFill>
                    <a:schemeClr val="bg1"/>
                  </a:solidFill>
                  <a:cs typeface="Courier New"/>
                </a:rPr>
                <a:t>Block GUI thread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5697562" y="1852885"/>
            <a:ext cx="3985329" cy="632373"/>
            <a:chOff x="1074225" y="1331272"/>
            <a:chExt cx="2989775" cy="489841"/>
          </a:xfrm>
        </p:grpSpPr>
        <p:sp>
          <p:nvSpPr>
            <p:cNvPr id="59" name="Rounded Rectangle 58"/>
            <p:cNvSpPr/>
            <p:nvPr/>
          </p:nvSpPr>
          <p:spPr bwMode="auto">
            <a:xfrm>
              <a:off x="1074225" y="1331272"/>
              <a:ext cx="2989775" cy="48984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72261" fontAlgn="base">
                <a:spcBef>
                  <a:spcPct val="0"/>
                </a:spcBef>
                <a:spcAft>
                  <a:spcPct val="0"/>
                </a:spcAft>
              </a:pPr>
              <a:endParaRPr lang="en-US" sz="3100">
                <a:latin typeface="Verdana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395506" y="1361126"/>
              <a:ext cx="2495177" cy="429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solidFill>
                    <a:schemeClr val="bg1"/>
                  </a:solidFill>
                  <a:latin typeface="Courier New"/>
                  <a:cs typeface="Courier New"/>
                </a:rPr>
                <a:t>emit </a:t>
              </a:r>
              <a:r>
                <a:rPr lang="en-US" sz="1500" dirty="0" err="1">
                  <a:solidFill>
                    <a:schemeClr val="bg1"/>
                  </a:solidFill>
                  <a:latin typeface="Courier New"/>
                  <a:cs typeface="Courier New"/>
                </a:rPr>
                <a:t>QQuickWindow</a:t>
              </a:r>
              <a:r>
                <a:rPr lang="en-US" sz="1500" dirty="0">
                  <a:solidFill>
                    <a:schemeClr val="bg1"/>
                  </a:solidFill>
                  <a:latin typeface="Courier New"/>
                  <a:cs typeface="Courier New"/>
                </a:rPr>
                <a:t>:: </a:t>
              </a:r>
              <a:r>
                <a:rPr lang="en-US" sz="1500" dirty="0" err="1">
                  <a:solidFill>
                    <a:schemeClr val="bg1"/>
                  </a:solidFill>
                  <a:latin typeface="Courier New"/>
                  <a:cs typeface="Courier New"/>
                </a:rPr>
                <a:t>beforeSynchronization</a:t>
              </a:r>
              <a:r>
                <a:rPr lang="en-US" sz="1500" dirty="0">
                  <a:solidFill>
                    <a:schemeClr val="bg1"/>
                  </a:solidFill>
                  <a:latin typeface="Courier New"/>
                  <a:cs typeface="Courier New"/>
                </a:rPr>
                <a:t>()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701544" y="2484002"/>
            <a:ext cx="3985329" cy="632373"/>
            <a:chOff x="1074225" y="1331272"/>
            <a:chExt cx="2989775" cy="489841"/>
          </a:xfrm>
        </p:grpSpPr>
        <p:sp>
          <p:nvSpPr>
            <p:cNvPr id="62" name="Rounded Rectangle 61"/>
            <p:cNvSpPr/>
            <p:nvPr/>
          </p:nvSpPr>
          <p:spPr bwMode="auto">
            <a:xfrm>
              <a:off x="1074225" y="1331272"/>
              <a:ext cx="2989775" cy="48984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72261" fontAlgn="base">
                <a:spcBef>
                  <a:spcPct val="0"/>
                </a:spcBef>
                <a:spcAft>
                  <a:spcPct val="0"/>
                </a:spcAft>
              </a:pPr>
              <a:endParaRPr lang="en-US" sz="3100">
                <a:latin typeface="Verdana" pitchFamily="34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395506" y="1361126"/>
              <a:ext cx="2495177" cy="429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 err="1">
                  <a:solidFill>
                    <a:schemeClr val="bg1"/>
                  </a:solidFill>
                  <a:latin typeface="Courier New"/>
                  <a:cs typeface="Courier New"/>
                </a:rPr>
                <a:t>QQuickItem</a:t>
              </a:r>
              <a:r>
                <a:rPr lang="en-US" sz="1500" dirty="0">
                  <a:solidFill>
                    <a:schemeClr val="bg1"/>
                  </a:solidFill>
                  <a:latin typeface="Courier New"/>
                  <a:cs typeface="Courier New"/>
                </a:rPr>
                <a:t>:: </a:t>
              </a:r>
              <a:r>
                <a:rPr lang="en-US" sz="1500" dirty="0" err="1">
                  <a:solidFill>
                    <a:schemeClr val="bg1"/>
                  </a:solidFill>
                  <a:latin typeface="Courier New"/>
                  <a:cs typeface="Courier New"/>
                </a:rPr>
                <a:t>updatePaintNode</a:t>
              </a:r>
              <a:r>
                <a:rPr lang="en-US" sz="1500" dirty="0">
                  <a:solidFill>
                    <a:schemeClr val="bg1"/>
                  </a:solidFill>
                  <a:latin typeface="Courier New"/>
                  <a:cs typeface="Courier New"/>
                </a:rPr>
                <a:t>()</a:t>
              </a: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5697562" y="3107945"/>
            <a:ext cx="3985329" cy="632373"/>
            <a:chOff x="1074225" y="1331272"/>
            <a:chExt cx="2989775" cy="489841"/>
          </a:xfrm>
        </p:grpSpPr>
        <p:sp>
          <p:nvSpPr>
            <p:cNvPr id="65" name="Rounded Rectangle 64"/>
            <p:cNvSpPr/>
            <p:nvPr/>
          </p:nvSpPr>
          <p:spPr bwMode="auto">
            <a:xfrm>
              <a:off x="1074225" y="1331272"/>
              <a:ext cx="2989775" cy="48984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72261" fontAlgn="base">
                <a:spcBef>
                  <a:spcPct val="0"/>
                </a:spcBef>
                <a:spcAft>
                  <a:spcPct val="0"/>
                </a:spcAft>
              </a:pPr>
              <a:endParaRPr lang="en-US" sz="3100">
                <a:latin typeface="Verdana" pitchFamily="34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395506" y="1361126"/>
              <a:ext cx="2495177" cy="429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solidFill>
                    <a:schemeClr val="bg1"/>
                  </a:solidFill>
                  <a:cs typeface="Courier New"/>
                </a:rPr>
                <a:t>End sync</a:t>
              </a:r>
            </a:p>
            <a:p>
              <a:r>
                <a:rPr lang="en-US" sz="1500" dirty="0">
                  <a:solidFill>
                    <a:schemeClr val="bg1"/>
                  </a:solidFill>
                  <a:cs typeface="Courier New"/>
                </a:rPr>
                <a:t>Unblock GUI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5705528" y="3742647"/>
            <a:ext cx="3985329" cy="632373"/>
            <a:chOff x="1074225" y="1331272"/>
            <a:chExt cx="2989775" cy="489841"/>
          </a:xfrm>
        </p:grpSpPr>
        <p:sp>
          <p:nvSpPr>
            <p:cNvPr id="68" name="Rounded Rectangle 67"/>
            <p:cNvSpPr/>
            <p:nvPr/>
          </p:nvSpPr>
          <p:spPr bwMode="auto">
            <a:xfrm>
              <a:off x="1074225" y="1331272"/>
              <a:ext cx="2989775" cy="48984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72261" fontAlgn="base">
                <a:spcBef>
                  <a:spcPct val="0"/>
                </a:spcBef>
                <a:spcAft>
                  <a:spcPct val="0"/>
                </a:spcAft>
              </a:pPr>
              <a:endParaRPr lang="en-US" sz="3100">
                <a:latin typeface="Verdana" pitchFamily="34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395506" y="1361126"/>
              <a:ext cx="2495177" cy="429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solidFill>
                    <a:schemeClr val="bg1"/>
                  </a:solidFill>
                  <a:latin typeface="Courier New"/>
                  <a:cs typeface="Courier New"/>
                </a:rPr>
                <a:t>emit </a:t>
              </a:r>
              <a:r>
                <a:rPr lang="en-US" sz="1500" dirty="0" err="1">
                  <a:solidFill>
                    <a:schemeClr val="bg1"/>
                  </a:solidFill>
                  <a:latin typeface="Courier New"/>
                  <a:cs typeface="Courier New"/>
                </a:rPr>
                <a:t>QQuickWindow</a:t>
              </a:r>
              <a:r>
                <a:rPr lang="en-US" sz="1500" dirty="0">
                  <a:solidFill>
                    <a:schemeClr val="bg1"/>
                  </a:solidFill>
                  <a:latin typeface="Courier New"/>
                  <a:cs typeface="Courier New"/>
                </a:rPr>
                <a:t>:: </a:t>
              </a:r>
              <a:r>
                <a:rPr lang="en-US" sz="1500" dirty="0" err="1">
                  <a:solidFill>
                    <a:schemeClr val="bg1"/>
                  </a:solidFill>
                  <a:latin typeface="Courier New"/>
                  <a:cs typeface="Courier New"/>
                </a:rPr>
                <a:t>beforeRendering</a:t>
              </a:r>
              <a:r>
                <a:rPr lang="en-US" sz="1500" dirty="0">
                  <a:solidFill>
                    <a:schemeClr val="bg1"/>
                  </a:solidFill>
                  <a:latin typeface="Courier New"/>
                  <a:cs typeface="Courier New"/>
                </a:rPr>
                <a:t>()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5689594" y="4373764"/>
            <a:ext cx="3985329" cy="632373"/>
            <a:chOff x="1074225" y="1331272"/>
            <a:chExt cx="2989775" cy="489841"/>
          </a:xfrm>
        </p:grpSpPr>
        <p:sp>
          <p:nvSpPr>
            <p:cNvPr id="71" name="Rounded Rectangle 70"/>
            <p:cNvSpPr/>
            <p:nvPr/>
          </p:nvSpPr>
          <p:spPr bwMode="auto">
            <a:xfrm>
              <a:off x="1074225" y="1331272"/>
              <a:ext cx="2989775" cy="48984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72261" fontAlgn="base">
                <a:spcBef>
                  <a:spcPct val="0"/>
                </a:spcBef>
                <a:spcAft>
                  <a:spcPct val="0"/>
                </a:spcAft>
              </a:pPr>
              <a:endParaRPr lang="en-US" sz="3100">
                <a:latin typeface="Verdana" pitchFamily="34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395506" y="1361126"/>
              <a:ext cx="2495177" cy="429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solidFill>
                    <a:schemeClr val="bg1"/>
                  </a:solidFill>
                  <a:latin typeface="Courier New"/>
                  <a:cs typeface="Courier New"/>
                </a:rPr>
                <a:t>emit </a:t>
              </a:r>
              <a:r>
                <a:rPr lang="en-US" sz="1500" dirty="0" err="1">
                  <a:solidFill>
                    <a:schemeClr val="bg1"/>
                  </a:solidFill>
                  <a:latin typeface="Courier New"/>
                  <a:cs typeface="Courier New"/>
                </a:rPr>
                <a:t>QQuickWindow</a:t>
              </a:r>
              <a:r>
                <a:rPr lang="en-US" sz="1500" dirty="0">
                  <a:solidFill>
                    <a:schemeClr val="bg1"/>
                  </a:solidFill>
                  <a:latin typeface="Courier New"/>
                  <a:cs typeface="Courier New"/>
                </a:rPr>
                <a:t>:: </a:t>
              </a:r>
              <a:r>
                <a:rPr lang="en-US" sz="1500" dirty="0" err="1">
                  <a:solidFill>
                    <a:schemeClr val="bg1"/>
                  </a:solidFill>
                  <a:latin typeface="Courier New"/>
                  <a:cs typeface="Courier New"/>
                </a:rPr>
                <a:t>afterRendering</a:t>
              </a:r>
              <a:r>
                <a:rPr lang="en-US" sz="1500" dirty="0">
                  <a:solidFill>
                    <a:schemeClr val="bg1"/>
                  </a:solidFill>
                  <a:latin typeface="Courier New"/>
                  <a:cs typeface="Courier New"/>
                </a:rPr>
                <a:t>()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5709483" y="5022808"/>
            <a:ext cx="3985329" cy="632373"/>
            <a:chOff x="1074225" y="1331272"/>
            <a:chExt cx="2989775" cy="489841"/>
          </a:xfrm>
        </p:grpSpPr>
        <p:sp>
          <p:nvSpPr>
            <p:cNvPr id="74" name="Rounded Rectangle 73"/>
            <p:cNvSpPr/>
            <p:nvPr/>
          </p:nvSpPr>
          <p:spPr bwMode="auto">
            <a:xfrm>
              <a:off x="1074225" y="1331272"/>
              <a:ext cx="2989775" cy="48984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72261" fontAlgn="base">
                <a:spcBef>
                  <a:spcPct val="0"/>
                </a:spcBef>
                <a:spcAft>
                  <a:spcPct val="0"/>
                </a:spcAft>
              </a:pPr>
              <a:endParaRPr lang="en-US" sz="3100">
                <a:latin typeface="Verdana" pitchFamily="34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95506" y="1361126"/>
              <a:ext cx="2495177" cy="429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 err="1">
                  <a:solidFill>
                    <a:schemeClr val="bg1"/>
                  </a:solidFill>
                  <a:latin typeface="Courier New"/>
                  <a:cs typeface="Courier New"/>
                </a:rPr>
                <a:t>QOpenGLContext</a:t>
              </a:r>
              <a:r>
                <a:rPr lang="en-US" sz="1500" dirty="0">
                  <a:solidFill>
                    <a:schemeClr val="bg1"/>
                  </a:solidFill>
                  <a:latin typeface="Courier New"/>
                  <a:cs typeface="Courier New"/>
                </a:rPr>
                <a:t>:: </a:t>
              </a:r>
              <a:r>
                <a:rPr lang="en-US" sz="1500" dirty="0" err="1">
                  <a:solidFill>
                    <a:schemeClr val="bg1"/>
                  </a:solidFill>
                  <a:latin typeface="Courier New"/>
                  <a:cs typeface="Courier New"/>
                </a:rPr>
                <a:t>swapBuffers</a:t>
              </a:r>
              <a:r>
                <a:rPr lang="en-US" sz="1500" dirty="0">
                  <a:solidFill>
                    <a:schemeClr val="bg1"/>
                  </a:solidFill>
                  <a:latin typeface="Courier New"/>
                  <a:cs typeface="Courier New"/>
                </a:rPr>
                <a:t>()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5693580" y="5650338"/>
            <a:ext cx="3985329" cy="632373"/>
            <a:chOff x="1074225" y="1331272"/>
            <a:chExt cx="2989775" cy="489841"/>
          </a:xfrm>
        </p:grpSpPr>
        <p:sp>
          <p:nvSpPr>
            <p:cNvPr id="77" name="Rounded Rectangle 76"/>
            <p:cNvSpPr/>
            <p:nvPr/>
          </p:nvSpPr>
          <p:spPr bwMode="auto">
            <a:xfrm>
              <a:off x="1074225" y="1331272"/>
              <a:ext cx="2989775" cy="48984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72261" fontAlgn="base">
                <a:spcBef>
                  <a:spcPct val="0"/>
                </a:spcBef>
                <a:spcAft>
                  <a:spcPct val="0"/>
                </a:spcAft>
              </a:pPr>
              <a:endParaRPr lang="en-US" sz="3100">
                <a:latin typeface="Verdana" pitchFamily="34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395506" y="1361126"/>
              <a:ext cx="2495177" cy="429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solidFill>
                    <a:schemeClr val="bg1"/>
                  </a:solidFill>
                  <a:latin typeface="Courier New"/>
                  <a:cs typeface="Courier New"/>
                </a:rPr>
                <a:t>emit </a:t>
              </a:r>
              <a:r>
                <a:rPr lang="en-US" sz="1500" dirty="0" err="1">
                  <a:solidFill>
                    <a:schemeClr val="bg1"/>
                  </a:solidFill>
                  <a:latin typeface="Courier New"/>
                  <a:cs typeface="Courier New"/>
                </a:rPr>
                <a:t>QQuickWindow</a:t>
              </a:r>
              <a:r>
                <a:rPr lang="en-US" sz="1500" dirty="0">
                  <a:solidFill>
                    <a:schemeClr val="bg1"/>
                  </a:solidFill>
                  <a:latin typeface="Courier New"/>
                  <a:cs typeface="Courier New"/>
                </a:rPr>
                <a:t>:: </a:t>
              </a:r>
              <a:r>
                <a:rPr lang="en-US" sz="1500" dirty="0" err="1">
                  <a:solidFill>
                    <a:schemeClr val="bg1"/>
                  </a:solidFill>
                  <a:latin typeface="Courier New"/>
                  <a:cs typeface="Courier New"/>
                </a:rPr>
                <a:t>frameSwapped</a:t>
              </a:r>
              <a:r>
                <a:rPr lang="en-US" sz="1500" dirty="0">
                  <a:solidFill>
                    <a:schemeClr val="bg1"/>
                  </a:solidFill>
                  <a:latin typeface="Courier New"/>
                  <a:cs typeface="Courier New"/>
                </a:rPr>
                <a:t>()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563119" y="565552"/>
            <a:ext cx="3985329" cy="632373"/>
            <a:chOff x="1074225" y="1331272"/>
            <a:chExt cx="2989775" cy="489841"/>
          </a:xfrm>
        </p:grpSpPr>
        <p:sp>
          <p:nvSpPr>
            <p:cNvPr id="80" name="Rounded Rectangle 79"/>
            <p:cNvSpPr/>
            <p:nvPr/>
          </p:nvSpPr>
          <p:spPr bwMode="auto">
            <a:xfrm>
              <a:off x="1074225" y="1331272"/>
              <a:ext cx="2989775" cy="48984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72261" fontAlgn="base">
                <a:spcBef>
                  <a:spcPct val="0"/>
                </a:spcBef>
                <a:spcAft>
                  <a:spcPct val="0"/>
                </a:spcAft>
              </a:pPr>
              <a:endParaRPr lang="en-US" sz="3100">
                <a:latin typeface="Verdana" pitchFamily="34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395506" y="1361126"/>
              <a:ext cx="2495177" cy="429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 err="1">
                  <a:solidFill>
                    <a:schemeClr val="bg1"/>
                  </a:solidFill>
                  <a:latin typeface="Courier New"/>
                  <a:cs typeface="Courier New"/>
                </a:rPr>
                <a:t>QQuickItem</a:t>
              </a:r>
              <a:r>
                <a:rPr lang="en-US" sz="1500" dirty="0">
                  <a:solidFill>
                    <a:schemeClr val="bg1"/>
                  </a:solidFill>
                  <a:latin typeface="Courier New"/>
                  <a:cs typeface="Courier New"/>
                </a:rPr>
                <a:t>:: </a:t>
              </a:r>
            </a:p>
            <a:p>
              <a:r>
                <a:rPr lang="en-US" sz="1500" dirty="0">
                  <a:solidFill>
                    <a:schemeClr val="bg1"/>
                  </a:solidFill>
                  <a:latin typeface="Courier New"/>
                  <a:cs typeface="Courier New"/>
                </a:rPr>
                <a:t>update()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67103" y="1196670"/>
            <a:ext cx="3985329" cy="632373"/>
            <a:chOff x="1074225" y="1331272"/>
            <a:chExt cx="2989775" cy="489841"/>
          </a:xfrm>
        </p:grpSpPr>
        <p:sp>
          <p:nvSpPr>
            <p:cNvPr id="83" name="Rounded Rectangle 82"/>
            <p:cNvSpPr/>
            <p:nvPr/>
          </p:nvSpPr>
          <p:spPr bwMode="auto">
            <a:xfrm>
              <a:off x="1074225" y="1331272"/>
              <a:ext cx="2989775" cy="48984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72261" fontAlgn="base">
                <a:spcBef>
                  <a:spcPct val="0"/>
                </a:spcBef>
                <a:spcAft>
                  <a:spcPct val="0"/>
                </a:spcAft>
              </a:pPr>
              <a:endParaRPr lang="en-US" sz="3100">
                <a:latin typeface="Verdana" pitchFamily="34" charset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395506" y="1361126"/>
              <a:ext cx="2495177" cy="429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 err="1">
                  <a:solidFill>
                    <a:schemeClr val="bg1"/>
                  </a:solidFill>
                  <a:latin typeface="Courier New"/>
                  <a:cs typeface="Courier New"/>
                </a:rPr>
                <a:t>QQuickItem</a:t>
              </a:r>
              <a:r>
                <a:rPr lang="en-US" sz="1500" dirty="0">
                  <a:solidFill>
                    <a:schemeClr val="bg1"/>
                  </a:solidFill>
                  <a:latin typeface="Courier New"/>
                  <a:cs typeface="Courier New"/>
                </a:rPr>
                <a:t>:: </a:t>
              </a:r>
            </a:p>
            <a:p>
              <a:r>
                <a:rPr lang="en-US" sz="1500" dirty="0" err="1">
                  <a:solidFill>
                    <a:schemeClr val="bg1"/>
                  </a:solidFill>
                  <a:latin typeface="Courier New"/>
                  <a:cs typeface="Courier New"/>
                </a:rPr>
                <a:t>updatePolish</a:t>
              </a:r>
              <a:r>
                <a:rPr lang="en-US" sz="1500" dirty="0">
                  <a:solidFill>
                    <a:schemeClr val="bg1"/>
                  </a:solidFill>
                  <a:latin typeface="Courier New"/>
                  <a:cs typeface="Courier New"/>
                </a:rPr>
                <a:t>()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559136" y="1878407"/>
            <a:ext cx="3985329" cy="1221827"/>
            <a:chOff x="1074225" y="1361126"/>
            <a:chExt cx="2989775" cy="290153"/>
          </a:xfrm>
        </p:grpSpPr>
        <p:sp>
          <p:nvSpPr>
            <p:cNvPr id="86" name="Rounded Rectangle 85"/>
            <p:cNvSpPr/>
            <p:nvPr/>
          </p:nvSpPr>
          <p:spPr bwMode="auto">
            <a:xfrm>
              <a:off x="1074225" y="1501106"/>
              <a:ext cx="2989775" cy="150173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72261" fontAlgn="base">
                <a:spcBef>
                  <a:spcPct val="0"/>
                </a:spcBef>
                <a:spcAft>
                  <a:spcPct val="0"/>
                </a:spcAft>
              </a:pPr>
              <a:endParaRPr lang="en-US" sz="3100">
                <a:latin typeface="Verdana" pitchFamily="34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395506" y="1361126"/>
              <a:ext cx="2495177" cy="76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solidFill>
                    <a:schemeClr val="bg1"/>
                  </a:solidFill>
                  <a:cs typeface="Courier New"/>
                </a:rPr>
                <a:t>GUI thread blocked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559136" y="3735475"/>
            <a:ext cx="3985329" cy="632373"/>
            <a:chOff x="1074225" y="1331272"/>
            <a:chExt cx="2989775" cy="489841"/>
          </a:xfrm>
        </p:grpSpPr>
        <p:sp>
          <p:nvSpPr>
            <p:cNvPr id="89" name="Rounded Rectangle 88"/>
            <p:cNvSpPr/>
            <p:nvPr/>
          </p:nvSpPr>
          <p:spPr bwMode="auto">
            <a:xfrm>
              <a:off x="1074225" y="1331272"/>
              <a:ext cx="2989775" cy="48984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72261" fontAlgn="base">
                <a:spcBef>
                  <a:spcPct val="0"/>
                </a:spcBef>
                <a:spcAft>
                  <a:spcPct val="0"/>
                </a:spcAft>
              </a:pPr>
              <a:endParaRPr lang="en-US" sz="3100">
                <a:latin typeface="Verdana" pitchFamily="34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395506" y="1361126"/>
              <a:ext cx="2495177" cy="257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solidFill>
                    <a:schemeClr val="bg1"/>
                  </a:solidFill>
                  <a:cs typeface="Courier New"/>
                </a:rPr>
                <a:t>Continue event loop</a:t>
              </a:r>
            </a:p>
          </p:txBody>
        </p:sp>
      </p:grpSp>
      <p:cxnSp>
        <p:nvCxnSpPr>
          <p:cNvPr id="92" name="Straight Arrow Connector 91"/>
          <p:cNvCxnSpPr/>
          <p:nvPr/>
        </p:nvCxnSpPr>
        <p:spPr bwMode="auto">
          <a:xfrm>
            <a:off x="4679895" y="863921"/>
            <a:ext cx="896238" cy="0"/>
          </a:xfrm>
          <a:prstGeom prst="straightConnector1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3" name="Straight Arrow Connector 92"/>
          <p:cNvCxnSpPr/>
          <p:nvPr/>
        </p:nvCxnSpPr>
        <p:spPr bwMode="auto">
          <a:xfrm flipV="1">
            <a:off x="4480732" y="1656401"/>
            <a:ext cx="940055" cy="444649"/>
          </a:xfrm>
          <a:prstGeom prst="straightConnector1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scene3d>
            <a:camera prst="orthographicFront">
              <a:rot lat="0" lon="0" rev="10800000"/>
            </a:camera>
            <a:lightRig rig="threePt" dir="t"/>
          </a:scene3d>
        </p:spPr>
      </p:cxnSp>
      <p:cxnSp>
        <p:nvCxnSpPr>
          <p:cNvPr id="98" name="Straight Arrow Connector 97"/>
          <p:cNvCxnSpPr/>
          <p:nvPr/>
        </p:nvCxnSpPr>
        <p:spPr bwMode="auto">
          <a:xfrm flipV="1">
            <a:off x="4504634" y="3632220"/>
            <a:ext cx="940055" cy="444649"/>
          </a:xfrm>
          <a:prstGeom prst="straightConnector1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scene3d>
            <a:camera prst="orthographicFront">
              <a:rot lat="0" lon="0" rev="10800000"/>
            </a:camera>
            <a:lightRig rig="threePt" dir="t"/>
          </a:scene3d>
        </p:spPr>
      </p:cxnSp>
      <p:sp>
        <p:nvSpPr>
          <p:cNvPr id="5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8254090" y="332658"/>
            <a:ext cx="3671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en-US" sz="1400" dirty="0" err="1" smtClean="0"/>
              <a:t>customItem</a:t>
            </a:r>
            <a:endParaRPr lang="en-US" sz="1400" dirty="0"/>
          </a:p>
        </p:txBody>
      </p:sp>
      <p:sp>
        <p:nvSpPr>
          <p:cNvPr id="50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5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292840690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Scene Graph Nodes and Material Classes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56" y="1374892"/>
            <a:ext cx="11147697" cy="4503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140751815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Derive 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QQuickItem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Implement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updatePaintNode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pPr lvl="1"/>
            <a:r>
              <a:rPr lang="en-US" dirty="0"/>
              <a:t>More efficient than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paint()</a:t>
            </a:r>
            <a:r>
              <a:rPr lang="en-US" dirty="0"/>
              <a:t>, which occurs in two phases – must be painted into the buffer (</a:t>
            </a:r>
            <a:r>
              <a:rPr lang="en-US" dirty="0" err="1">
                <a:latin typeface="Courier New"/>
                <a:cs typeface="Courier New"/>
              </a:rPr>
              <a:t>QSGTextureNode</a:t>
            </a:r>
            <a:r>
              <a:rPr lang="en-US" dirty="0"/>
              <a:t>), rendered by the scene graph </a:t>
            </a:r>
            <a:r>
              <a:rPr lang="en-US" dirty="0" smtClean="0"/>
              <a:t>renderer</a:t>
            </a:r>
          </a:p>
          <a:p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 err="1" smtClean="0">
                <a:latin typeface="Courier New"/>
                <a:cs typeface="Courier New"/>
              </a:rPr>
              <a:t>QSGNode</a:t>
            </a:r>
            <a:r>
              <a:rPr lang="en-US" dirty="0" smtClean="0">
                <a:latin typeface="Courier New"/>
                <a:cs typeface="Courier New"/>
              </a:rPr>
              <a:t>::preprocess()</a:t>
            </a:r>
            <a:r>
              <a:rPr lang="en-US" dirty="0" smtClean="0"/>
              <a:t>, if the node changes in every frame 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Items and Scene Graph Nodes</a:t>
            </a:r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20361728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</a:t>
            </a:r>
            <a:r>
              <a:rPr lang="en-US" dirty="0"/>
              <a:t>and initialize a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QSGNode</a:t>
            </a:r>
            <a:r>
              <a:rPr lang="en-US" dirty="0"/>
              <a:t> subclass (e.g.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QSGGeometryNode</a:t>
            </a:r>
            <a:r>
              <a:rPr lang="en-US" dirty="0"/>
              <a:t>)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QSGGeometry</a:t>
            </a:r>
            <a:r>
              <a:rPr lang="en-US" dirty="0"/>
              <a:t> to specify the mesh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QSGMaterial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/>
              <a:t>to encapsulate rendering state for a </a:t>
            </a:r>
            <a:r>
              <a:rPr lang="en-US" dirty="0" err="1" smtClean="0"/>
              <a:t>shader</a:t>
            </a:r>
            <a:r>
              <a:rPr lang="en-US" dirty="0" smtClean="0"/>
              <a:t> program</a:t>
            </a:r>
          </a:p>
          <a:p>
            <a:pPr lvl="2"/>
            <a:r>
              <a:rPr lang="en-US" dirty="0" smtClean="0"/>
              <a:t>For one scene graph, there is one unique </a:t>
            </a:r>
            <a:r>
              <a:rPr lang="en-US" dirty="0" err="1" smtClean="0">
                <a:latin typeface="Courier New"/>
                <a:cs typeface="Courier New"/>
              </a:rPr>
              <a:t>QSGMaterialShader</a:t>
            </a:r>
            <a:r>
              <a:rPr lang="en-US" dirty="0" smtClean="0"/>
              <a:t>, which encapsulates </a:t>
            </a:r>
            <a:r>
              <a:rPr lang="en-US" dirty="0" err="1" smtClean="0">
                <a:latin typeface="Courier New"/>
                <a:cs typeface="Courier New"/>
              </a:rPr>
              <a:t>QOpenGLShaderProgram</a:t>
            </a:r>
            <a:r>
              <a:rPr lang="en-US" dirty="0" smtClean="0"/>
              <a:t> the scene graph uses to render that material</a:t>
            </a:r>
          </a:p>
          <a:p>
            <a:pPr lvl="2"/>
            <a:r>
              <a:rPr lang="en-US" dirty="0" smtClean="0"/>
              <a:t>Each geometry node may have a unique </a:t>
            </a:r>
            <a:r>
              <a:rPr lang="en-US" dirty="0" err="1" smtClean="0">
                <a:latin typeface="Courier New"/>
                <a:cs typeface="Courier New"/>
              </a:rPr>
              <a:t>QSGMaterial</a:t>
            </a:r>
            <a:endParaRPr lang="en-US" dirty="0">
              <a:latin typeface="Courier New"/>
              <a:cs typeface="Courier New"/>
            </a:endParaRPr>
          </a:p>
          <a:p>
            <a:endParaRPr lang="en-US" dirty="0" smtClean="0"/>
          </a:p>
          <a:p>
            <a:r>
              <a:rPr lang="en-US" dirty="0" smtClean="0"/>
              <a:t>Similar </a:t>
            </a:r>
            <a:r>
              <a:rPr lang="en-US" dirty="0"/>
              <a:t>to other </a:t>
            </a:r>
            <a:r>
              <a:rPr lang="en-US" dirty="0" err="1" smtClean="0"/>
              <a:t>QtQuick</a:t>
            </a:r>
            <a:r>
              <a:rPr lang="en-US" dirty="0" smtClean="0"/>
              <a:t> classes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Export object from C++</a:t>
            </a:r>
          </a:p>
          <a:p>
            <a:pPr lvl="1"/>
            <a:r>
              <a:rPr lang="en-US" dirty="0"/>
              <a:t>Import and use in QML</a:t>
            </a:r>
          </a:p>
          <a:p>
            <a:pPr lvl="1"/>
            <a:r>
              <a:rPr lang="en-US" dirty="0"/>
              <a:t>Properties, signals/slots,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Q_INVOKABLE</a:t>
            </a: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Scene Graph Items</a:t>
            </a:r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293998308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/>
                <a:cs typeface="Courier New"/>
              </a:rPr>
              <a:t>QSGGeometry</a:t>
            </a:r>
            <a:r>
              <a:rPr lang="en-US" dirty="0" smtClean="0"/>
              <a:t> to define vertices (position, </a:t>
            </a:r>
            <a:r>
              <a:rPr lang="en-US" dirty="0" err="1" smtClean="0"/>
              <a:t>normals</a:t>
            </a:r>
            <a:r>
              <a:rPr lang="en-US" dirty="0" smtClean="0"/>
              <a:t>, and texture coordinates)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QSGGeometry</a:t>
            </a:r>
            <a:r>
              <a:rPr lang="en-US" dirty="0" smtClean="0">
                <a:latin typeface="Courier New"/>
                <a:cs typeface="Courier New"/>
              </a:rPr>
              <a:t> *geometry = new </a:t>
            </a:r>
            <a:r>
              <a:rPr lang="en-US" dirty="0" err="1" smtClean="0">
                <a:latin typeface="Courier New"/>
                <a:cs typeface="Courier New"/>
              </a:rPr>
              <a:t>QSGGeometry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CustomAttributeSet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>
                <a:latin typeface="Courier New"/>
                <a:cs typeface="Courier New"/>
              </a:rPr>
              <a:t>3</a:t>
            </a:r>
            <a:r>
              <a:rPr lang="en-US" dirty="0" smtClean="0">
                <a:latin typeface="Courier New"/>
                <a:cs typeface="Courier New"/>
              </a:rPr>
              <a:t>);</a:t>
            </a:r>
          </a:p>
          <a:p>
            <a:endParaRPr lang="en-US" dirty="0" smtClean="0"/>
          </a:p>
          <a:p>
            <a:r>
              <a:rPr lang="en-US" dirty="0" smtClean="0"/>
              <a:t>Define the drawing mode (triangles, triangle strips or points)</a:t>
            </a:r>
          </a:p>
          <a:p>
            <a:pPr marL="738432" lvl="2" indent="0">
              <a:buNone/>
            </a:pPr>
            <a:r>
              <a:rPr lang="en-US" dirty="0">
                <a:latin typeface="Courier New"/>
                <a:cs typeface="Courier New"/>
              </a:rPr>
              <a:t>geometry-&gt;</a:t>
            </a:r>
            <a:r>
              <a:rPr lang="en-US" dirty="0" err="1">
                <a:latin typeface="Courier New"/>
                <a:cs typeface="Courier New"/>
              </a:rPr>
              <a:t>setDrawingMode</a:t>
            </a:r>
            <a:r>
              <a:rPr lang="en-US" dirty="0">
                <a:latin typeface="Courier New"/>
                <a:cs typeface="Courier New"/>
              </a:rPr>
              <a:t>(GL_TRIANGLES);</a:t>
            </a:r>
          </a:p>
          <a:p>
            <a:pPr marL="738432" lvl="2" indent="0">
              <a:buNone/>
            </a:pPr>
            <a:r>
              <a:rPr lang="en-US" dirty="0" err="1">
                <a:latin typeface="Courier New"/>
                <a:cs typeface="Courier New"/>
              </a:rPr>
              <a:t>CustomVertex</a:t>
            </a:r>
            <a:r>
              <a:rPr lang="en-US" dirty="0">
                <a:latin typeface="Courier New"/>
                <a:cs typeface="Courier New"/>
              </a:rPr>
              <a:t> *</a:t>
            </a:r>
            <a:r>
              <a:rPr lang="en-US" dirty="0" err="1">
                <a:latin typeface="Courier New"/>
                <a:cs typeface="Courier New"/>
              </a:rPr>
              <a:t>verteces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static_cast</a:t>
            </a:r>
            <a:r>
              <a:rPr lang="en-US" dirty="0">
                <a:latin typeface="Courier New"/>
                <a:cs typeface="Courier New"/>
              </a:rPr>
              <a:t>&lt;</a:t>
            </a:r>
            <a:r>
              <a:rPr lang="en-US" dirty="0" err="1">
                <a:latin typeface="Courier New"/>
                <a:cs typeface="Courier New"/>
              </a:rPr>
              <a:t>CustomVertex</a:t>
            </a:r>
            <a:r>
              <a:rPr lang="en-US" dirty="0">
                <a:latin typeface="Courier New"/>
                <a:cs typeface="Courier New"/>
              </a:rPr>
              <a:t> *&gt;(geometry-&gt;</a:t>
            </a:r>
            <a:r>
              <a:rPr lang="en-US" dirty="0" err="1">
                <a:latin typeface="Courier New"/>
                <a:cs typeface="Courier New"/>
              </a:rPr>
              <a:t>vertexData</a:t>
            </a:r>
            <a:r>
              <a:rPr lang="en-US" dirty="0">
                <a:latin typeface="Courier New"/>
                <a:cs typeface="Courier New"/>
              </a:rPr>
              <a:t>())</a:t>
            </a:r>
          </a:p>
          <a:p>
            <a:pPr marL="738432" lvl="2" indent="0">
              <a:buNone/>
            </a:pPr>
            <a:r>
              <a:rPr lang="en-US" dirty="0">
                <a:latin typeface="Courier New"/>
                <a:cs typeface="Courier New"/>
              </a:rPr>
              <a:t>vertices[0].set(…);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Geometry Node</a:t>
            </a:r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300930860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Set the geometry to the geometry node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QSGGeometryNode</a:t>
            </a:r>
            <a:r>
              <a:rPr lang="en-US" dirty="0" smtClean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setGeometry</a:t>
            </a:r>
            <a:r>
              <a:rPr lang="en-US" dirty="0" smtClean="0">
                <a:latin typeface="Courier New"/>
                <a:cs typeface="Courier New"/>
              </a:rPr>
              <a:t>(geometry);</a:t>
            </a:r>
          </a:p>
          <a:p>
            <a:pPr lvl="1"/>
            <a:endParaRPr lang="en-US" dirty="0"/>
          </a:p>
          <a:p>
            <a:r>
              <a:rPr lang="en-US" dirty="0" smtClean="0"/>
              <a:t>The geometry can be uploaded to the graphics memory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setVertexDataPattern</a:t>
            </a:r>
            <a:r>
              <a:rPr lang="en-US" dirty="0" smtClean="0">
                <a:latin typeface="Courier New"/>
                <a:cs typeface="Courier New"/>
              </a:rPr>
              <a:t>() // </a:t>
            </a:r>
            <a:r>
              <a:rPr lang="en-US" dirty="0" err="1" smtClean="0">
                <a:latin typeface="Courier New"/>
                <a:cs typeface="Courier New"/>
              </a:rPr>
              <a:t>AlwaysUploadPattern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DynamicPattern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StaticPattern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Use </a:t>
            </a:r>
            <a:r>
              <a:rPr lang="en-US" dirty="0" err="1" smtClean="0">
                <a:latin typeface="Courier New"/>
                <a:cs typeface="Courier New"/>
              </a:rPr>
              <a:t>markVertexDataDorty</a:t>
            </a:r>
            <a:r>
              <a:rPr lang="en-US" dirty="0" smtClean="0">
                <a:latin typeface="Courier New"/>
                <a:cs typeface="Courier New"/>
              </a:rPr>
              <a:t>()</a:t>
            </a:r>
            <a:r>
              <a:rPr lang="en-US" dirty="0" smtClean="0"/>
              <a:t> to specify, when the geometry should be uploaded, if other than </a:t>
            </a:r>
            <a:r>
              <a:rPr lang="en-US" dirty="0" err="1" smtClean="0">
                <a:latin typeface="Courier New"/>
                <a:cs typeface="Courier New"/>
              </a:rPr>
              <a:t>AlwaysUploadPattern</a:t>
            </a:r>
            <a:r>
              <a:rPr lang="en-US" dirty="0" smtClean="0"/>
              <a:t> used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Geometry Node</a:t>
            </a:r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57896955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Subclass </a:t>
            </a:r>
            <a:r>
              <a:rPr lang="en-US" dirty="0" err="1" smtClean="0">
                <a:latin typeface="Courier New"/>
                <a:cs typeface="Courier New"/>
              </a:rPr>
              <a:t>QSGSimpleMaterialShader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Use a macro to add boilerplate code</a:t>
            </a:r>
          </a:p>
          <a:p>
            <a:pPr marL="738432" lvl="2" indent="0">
              <a:buNone/>
            </a:pPr>
            <a:r>
              <a:rPr lang="en-US" dirty="0">
                <a:latin typeface="Courier New"/>
                <a:cs typeface="Courier New"/>
              </a:rPr>
              <a:t>c</a:t>
            </a:r>
            <a:r>
              <a:rPr lang="en-US" dirty="0" smtClean="0">
                <a:latin typeface="Courier New"/>
                <a:cs typeface="Courier New"/>
              </a:rPr>
              <a:t>lass </a:t>
            </a:r>
            <a:r>
              <a:rPr lang="en-US" dirty="0" err="1" smtClean="0">
                <a:latin typeface="Courier New"/>
                <a:cs typeface="Courier New"/>
              </a:rPr>
              <a:t>MyCoolMaterial</a:t>
            </a:r>
            <a:r>
              <a:rPr lang="en-US" dirty="0" smtClean="0">
                <a:latin typeface="Courier New"/>
                <a:cs typeface="Courier New"/>
              </a:rPr>
              <a:t> : public </a:t>
            </a:r>
            <a:r>
              <a:rPr lang="en-US" dirty="0" err="1" smtClean="0">
                <a:latin typeface="Courier New"/>
                <a:cs typeface="Courier New"/>
              </a:rPr>
              <a:t>QSGSimpleMaterialShader</a:t>
            </a:r>
            <a:r>
              <a:rPr lang="en-US" dirty="0" smtClean="0">
                <a:latin typeface="Courier New"/>
                <a:cs typeface="Courier New"/>
              </a:rPr>
              <a:t>&lt;</a:t>
            </a:r>
            <a:r>
              <a:rPr lang="en-US" dirty="0" err="1" smtClean="0">
                <a:latin typeface="Courier New"/>
                <a:cs typeface="Courier New"/>
              </a:rPr>
              <a:t>StateStruct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</a:p>
          <a:p>
            <a:pPr marL="738432" lvl="2" indent="0">
              <a:buNone/>
            </a:pPr>
            <a:r>
              <a:rPr lang="en-US" dirty="0" smtClean="0">
                <a:latin typeface="Courier New"/>
                <a:cs typeface="Courier New"/>
              </a:rPr>
              <a:t>{</a:t>
            </a:r>
          </a:p>
          <a:p>
            <a:pPr marL="738432" lvl="2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QSG_DECLARE_SIMPLE_SHADER(</a:t>
            </a:r>
            <a:r>
              <a:rPr lang="en-US" dirty="0" err="1" smtClean="0">
                <a:latin typeface="Courier New"/>
                <a:cs typeface="Courier New"/>
              </a:rPr>
              <a:t>MyCoolMaterial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StateStruct</a:t>
            </a:r>
            <a:r>
              <a:rPr lang="en-US" dirty="0" smtClean="0">
                <a:latin typeface="Courier New"/>
                <a:cs typeface="Courier New"/>
              </a:rPr>
              <a:t>);</a:t>
            </a:r>
          </a:p>
          <a:p>
            <a:r>
              <a:rPr lang="en-US" dirty="0" smtClean="0"/>
              <a:t>Implement the </a:t>
            </a:r>
            <a:r>
              <a:rPr lang="en-US" dirty="0" err="1" smtClean="0"/>
              <a:t>shaders</a:t>
            </a:r>
            <a:endParaRPr lang="en-US" dirty="0" smtClean="0"/>
          </a:p>
          <a:p>
            <a:r>
              <a:rPr lang="en-US" dirty="0" smtClean="0"/>
              <a:t>Implement the state updates</a:t>
            </a:r>
          </a:p>
          <a:p>
            <a:pPr lvl="2">
              <a:buNone/>
            </a:pPr>
            <a:r>
              <a:rPr lang="en-US" dirty="0">
                <a:latin typeface="Courier New"/>
                <a:cs typeface="Courier New"/>
              </a:rPr>
              <a:t>void </a:t>
            </a:r>
            <a:r>
              <a:rPr lang="en-US" dirty="0" err="1" smtClean="0">
                <a:latin typeface="Courier New"/>
                <a:cs typeface="Courier New"/>
              </a:rPr>
              <a:t>updateState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State *state, 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State *) </a:t>
            </a:r>
            <a:endParaRPr lang="en-US" dirty="0" smtClean="0">
              <a:latin typeface="Courier New"/>
              <a:cs typeface="Courier New"/>
            </a:endParaRPr>
          </a:p>
          <a:p>
            <a:pPr lvl="2">
              <a:buNone/>
            </a:pPr>
            <a:r>
              <a:rPr lang="en-US" dirty="0" smtClean="0">
                <a:latin typeface="Courier New"/>
                <a:cs typeface="Courier New"/>
              </a:rPr>
              <a:t>{ </a:t>
            </a:r>
          </a:p>
          <a:p>
            <a:pPr lvl="2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program</a:t>
            </a:r>
            <a:r>
              <a:rPr lang="en-US" dirty="0">
                <a:latin typeface="Courier New"/>
                <a:cs typeface="Courier New"/>
              </a:rPr>
              <a:t>()-&gt;</a:t>
            </a:r>
            <a:r>
              <a:rPr lang="en-US" dirty="0" err="1">
                <a:latin typeface="Courier New"/>
                <a:cs typeface="Courier New"/>
              </a:rPr>
              <a:t>setUniformValue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m_stateVariable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>
                <a:latin typeface="Courier New"/>
                <a:cs typeface="Courier New"/>
              </a:rPr>
              <a:t>state-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  <a:r>
              <a:rPr lang="en-US" dirty="0" err="1" smtClean="0">
                <a:latin typeface="Courier New"/>
                <a:cs typeface="Courier New"/>
              </a:rPr>
              <a:t>dataInMyStateStruct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; </a:t>
            </a:r>
            <a:r>
              <a:rPr lang="en-US" dirty="0" smtClean="0">
                <a:latin typeface="Courier New"/>
                <a:cs typeface="Courier New"/>
              </a:rPr>
              <a:t>‘</a:t>
            </a:r>
          </a:p>
          <a:p>
            <a:pPr lvl="2"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  <a:p>
            <a:r>
              <a:rPr lang="en-US" dirty="0" smtClean="0"/>
              <a:t>Set </a:t>
            </a:r>
            <a:r>
              <a:rPr lang="en-US" dirty="0"/>
              <a:t>the </a:t>
            </a:r>
            <a:r>
              <a:rPr lang="en-US" dirty="0" smtClean="0"/>
              <a:t>material to </a:t>
            </a:r>
            <a:r>
              <a:rPr lang="en-US" dirty="0"/>
              <a:t>the geometry node </a:t>
            </a:r>
          </a:p>
          <a:p>
            <a:pPr marL="738432" lvl="2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QSGSimpleMaterial</a:t>
            </a:r>
            <a:r>
              <a:rPr lang="en-US" dirty="0" smtClean="0">
                <a:latin typeface="Courier New"/>
                <a:cs typeface="Courier New"/>
              </a:rPr>
              <a:t>&lt;</a:t>
            </a:r>
            <a:r>
              <a:rPr lang="en-US" dirty="0" err="1" smtClean="0">
                <a:latin typeface="Courier New"/>
                <a:cs typeface="Courier New"/>
              </a:rPr>
              <a:t>StateStruct</a:t>
            </a:r>
            <a:r>
              <a:rPr lang="en-US" dirty="0" smtClean="0">
                <a:latin typeface="Courier New"/>
                <a:cs typeface="Courier New"/>
              </a:rPr>
              <a:t>&gt; </a:t>
            </a:r>
            <a:r>
              <a:rPr lang="en-US" dirty="0">
                <a:latin typeface="Courier New"/>
                <a:cs typeface="Courier New"/>
              </a:rPr>
              <a:t>*material = </a:t>
            </a:r>
            <a:r>
              <a:rPr lang="en-US" dirty="0" err="1">
                <a:latin typeface="Courier New"/>
                <a:cs typeface="Courier New"/>
              </a:rPr>
              <a:t>MyCoolMaterial</a:t>
            </a:r>
            <a:r>
              <a:rPr lang="en-US" dirty="0" smtClean="0"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 err="1">
                <a:latin typeface="Courier New"/>
                <a:cs typeface="Courier New"/>
              </a:rPr>
              <a:t>createMaterial</a:t>
            </a:r>
            <a:r>
              <a:rPr lang="en-US" dirty="0">
                <a:latin typeface="Courier New"/>
                <a:cs typeface="Courier New"/>
              </a:rPr>
              <a:t>();</a:t>
            </a:r>
            <a:endParaRPr lang="en-US" dirty="0" smtClean="0">
              <a:latin typeface="Courier New"/>
              <a:cs typeface="Courier New"/>
            </a:endParaRPr>
          </a:p>
          <a:p>
            <a:pPr marL="738432" lvl="2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QSGGeometryNode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setMaterial</a:t>
            </a:r>
            <a:r>
              <a:rPr lang="en-US" dirty="0" smtClean="0">
                <a:latin typeface="Courier New"/>
                <a:cs typeface="Courier New"/>
              </a:rPr>
              <a:t>(material)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Material</a:t>
            </a:r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282533804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Easy to check availability of a feature</a:t>
            </a:r>
          </a:p>
          <a:p>
            <a:pPr lvl="1">
              <a:lnSpc>
                <a:spcPct val="90000"/>
              </a:lnSpc>
            </a:pPr>
            <a:r>
              <a:rPr lang="en-US" dirty="0" err="1" smtClean="0">
                <a:latin typeface="Courier New"/>
                <a:cs typeface="Courier New"/>
              </a:rPr>
              <a:t>QOpenGlFunction</a:t>
            </a:r>
            <a:r>
              <a:rPr lang="en-US" dirty="0" smtClean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hasOpenGLFeature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QOpenGLFunctions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BlendColor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dirty="0" err="1" smtClean="0">
                <a:latin typeface="Courier New"/>
                <a:cs typeface="Courier New"/>
              </a:rPr>
              <a:t>Shaders</a:t>
            </a:r>
            <a:r>
              <a:rPr lang="en-US" dirty="0" smtClean="0">
                <a:latin typeface="Courier New"/>
                <a:cs typeface="Courier New"/>
              </a:rPr>
              <a:t>, Buffers, </a:t>
            </a:r>
            <a:r>
              <a:rPr lang="en-US" dirty="0" err="1" smtClean="0">
                <a:latin typeface="Courier New"/>
                <a:cs typeface="Courier New"/>
              </a:rPr>
              <a:t>Framebuffers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Multitexture</a:t>
            </a:r>
            <a:endParaRPr lang="en-US" dirty="0" smtClean="0">
              <a:latin typeface="Courier New"/>
              <a:cs typeface="Courier New"/>
            </a:endParaRP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 err="1" smtClean="0">
                <a:latin typeface="Courier New"/>
                <a:cs typeface="Courier New"/>
              </a:rPr>
              <a:t>QQmlContext</a:t>
            </a:r>
            <a:r>
              <a:rPr lang="en-US" dirty="0" smtClean="0"/>
              <a:t> may be used to check availability of an extensions in the library</a:t>
            </a:r>
          </a:p>
          <a:p>
            <a:pPr lvl="1">
              <a:lnSpc>
                <a:spcPct val="90000"/>
              </a:lnSpc>
            </a:pPr>
            <a:r>
              <a:rPr lang="en-US" dirty="0" err="1" smtClean="0">
                <a:latin typeface="Courier New"/>
                <a:cs typeface="Courier New"/>
              </a:rPr>
              <a:t>QQmlContext</a:t>
            </a:r>
            <a:r>
              <a:rPr lang="en-US" dirty="0" smtClean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hasExtension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const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QByteArray</a:t>
            </a:r>
            <a:r>
              <a:rPr lang="en-US" dirty="0" smtClean="0">
                <a:latin typeface="Courier New"/>
                <a:cs typeface="Courier New"/>
              </a:rPr>
              <a:t> &amp;extension)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Supported in My Platform?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161739658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Two QML elements: </a:t>
            </a:r>
            <a:r>
              <a:rPr lang="en-US" dirty="0" err="1" smtClean="0">
                <a:latin typeface="Courier New"/>
                <a:cs typeface="Courier New"/>
              </a:rPr>
              <a:t>ShaderEffectSource</a:t>
            </a:r>
            <a:r>
              <a:rPr lang="en-US" dirty="0" smtClean="0">
                <a:latin typeface="+mn-lt"/>
                <a:cs typeface="Courier New" pitchFamily="49" charset="0"/>
              </a:rPr>
              <a:t> </a:t>
            </a:r>
            <a:r>
              <a:rPr lang="en-US" dirty="0" smtClean="0"/>
              <a:t>and</a:t>
            </a:r>
            <a:r>
              <a:rPr lang="en-US" dirty="0" smtClean="0">
                <a:latin typeface="+mn-lt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ShaderEffect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ShaderEffectSource</a:t>
            </a:r>
            <a:r>
              <a:rPr lang="en-US" dirty="0" smtClean="0"/>
              <a:t> renders any </a:t>
            </a:r>
            <a:r>
              <a:rPr lang="en-US" dirty="0"/>
              <a:t>item </a:t>
            </a:r>
            <a:r>
              <a:rPr lang="en-US" dirty="0" smtClean="0"/>
              <a:t>into </a:t>
            </a:r>
            <a:r>
              <a:rPr lang="en-US" dirty="0"/>
              <a:t>a </a:t>
            </a:r>
            <a:r>
              <a:rPr lang="en-US" dirty="0" smtClean="0"/>
              <a:t>texture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sourceItem</a:t>
            </a:r>
            <a:r>
              <a:rPr lang="en-US" dirty="0"/>
              <a:t> </a:t>
            </a:r>
            <a:r>
              <a:rPr lang="en-US" dirty="0" smtClean="0"/>
              <a:t>property holds </a:t>
            </a:r>
            <a:r>
              <a:rPr lang="en-US" dirty="0"/>
              <a:t>the Item to be </a:t>
            </a:r>
            <a:r>
              <a:rPr lang="en-US" dirty="0" smtClean="0"/>
              <a:t>rendered</a:t>
            </a:r>
          </a:p>
          <a:p>
            <a:pPr lvl="1"/>
            <a:r>
              <a:rPr lang="en-US" dirty="0" smtClean="0"/>
              <a:t>The item is drawn as it was a fully opaque root item, even the item is invisible</a:t>
            </a:r>
            <a:endParaRPr lang="en-US" dirty="0"/>
          </a:p>
          <a:p>
            <a:pPr lvl="1"/>
            <a:r>
              <a:rPr lang="en-US" dirty="0" smtClean="0"/>
              <a:t>The texture may be used as a cache (</a:t>
            </a:r>
            <a:r>
              <a:rPr lang="en-US" dirty="0" smtClean="0">
                <a:latin typeface="Courier New"/>
                <a:cs typeface="Courier New"/>
              </a:rPr>
              <a:t>live: false</a:t>
            </a:r>
            <a:r>
              <a:rPr lang="en-US" dirty="0" smtClean="0"/>
              <a:t>) to render complex items (rendered once to the texture, which can be animated)</a:t>
            </a:r>
          </a:p>
          <a:p>
            <a:pPr lvl="1"/>
            <a:r>
              <a:rPr lang="en-US" dirty="0" smtClean="0"/>
              <a:t>Can be used as an opacity layer </a:t>
            </a:r>
          </a:p>
          <a:p>
            <a:pPr lvl="1"/>
            <a:r>
              <a:rPr lang="en-US" dirty="0" smtClean="0"/>
              <a:t>Still performance (sometimes drops), video memory (always increases), and quality (anti-aliasing) issues to be considered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ShaderEffect</a:t>
            </a:r>
            <a:r>
              <a:rPr lang="en-US" dirty="0" smtClean="0"/>
              <a:t> </a:t>
            </a:r>
            <a:r>
              <a:rPr lang="en-US" dirty="0"/>
              <a:t>is a rectangle displaying the result of a </a:t>
            </a:r>
            <a:r>
              <a:rPr lang="en-US" dirty="0" err="1"/>
              <a:t>shader</a:t>
            </a:r>
            <a:r>
              <a:rPr lang="en-US" dirty="0"/>
              <a:t> program</a:t>
            </a:r>
          </a:p>
          <a:p>
            <a:pPr lvl="1"/>
            <a:r>
              <a:rPr lang="en-US" dirty="0"/>
              <a:t>The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fragmentShader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>
                <a:latin typeface="Courier New"/>
                <a:cs typeface="Courier New"/>
              </a:rPr>
              <a:t>vertexShader</a:t>
            </a:r>
            <a:r>
              <a:rPr lang="en-US" dirty="0" smtClean="0"/>
              <a:t>) property </a:t>
            </a:r>
            <a:r>
              <a:rPr lang="en-US" dirty="0"/>
              <a:t>is a string with the fragment </a:t>
            </a:r>
            <a:r>
              <a:rPr lang="en-US" dirty="0" smtClean="0"/>
              <a:t>or vertex </a:t>
            </a:r>
            <a:r>
              <a:rPr lang="en-US" dirty="0" err="1" smtClean="0"/>
              <a:t>shader</a:t>
            </a:r>
            <a:r>
              <a:rPr lang="en-US" dirty="0" smtClean="0"/>
              <a:t> </a:t>
            </a:r>
            <a:r>
              <a:rPr lang="en-US" dirty="0"/>
              <a:t>code</a:t>
            </a:r>
          </a:p>
          <a:p>
            <a:pPr lvl="1"/>
            <a:r>
              <a:rPr lang="en-US" dirty="0" smtClean="0"/>
              <a:t>Note </a:t>
            </a:r>
            <a:r>
              <a:rPr lang="en-US" dirty="0"/>
              <a:t>that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ShaderEffectSource</a:t>
            </a:r>
            <a:r>
              <a:rPr lang="en-US" dirty="0"/>
              <a:t> is an invisible element </a:t>
            </a:r>
            <a:r>
              <a:rPr lang="en-US" dirty="0" smtClean="0"/>
              <a:t>(not rendered itself) aimed </a:t>
            </a:r>
            <a:r>
              <a:rPr lang="en-US" dirty="0"/>
              <a:t>at consumption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ShaderEf</a:t>
            </a:r>
            <a:r>
              <a:rPr lang="en-US" dirty="0" err="1">
                <a:latin typeface="Courier New"/>
                <a:cs typeface="Courier New"/>
              </a:rPr>
              <a:t>fect</a:t>
            </a:r>
            <a:r>
              <a:rPr lang="en-US" dirty="0"/>
              <a:t> instances</a:t>
            </a: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Shader</a:t>
            </a:r>
            <a:r>
              <a:rPr lang="en-US" dirty="0" err="1"/>
              <a:t>s</a:t>
            </a:r>
            <a:r>
              <a:rPr lang="en-US" dirty="0" smtClean="0"/>
              <a:t> </a:t>
            </a:r>
            <a:r>
              <a:rPr lang="en-US" dirty="0"/>
              <a:t>in </a:t>
            </a:r>
            <a:r>
              <a:rPr lang="en-US" dirty="0" smtClean="0"/>
              <a:t>Qt Quick 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557154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Four </a:t>
            </a:r>
            <a:r>
              <a:rPr lang="en-US" dirty="0"/>
              <a:t>pre-defined input values </a:t>
            </a:r>
            <a:r>
              <a:rPr lang="en-US" dirty="0" smtClean="0"/>
              <a:t>provided to a vertex </a:t>
            </a:r>
            <a:r>
              <a:rPr lang="en-US" dirty="0" err="1" smtClean="0"/>
              <a:t>shader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uniform mat4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qt_Matrix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 Product of transformations from the root and projection matrix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uniform float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qt_Opacity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// Product of opacities from the root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attribute vec4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qt_Vertex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attribute vec2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qt_MultiTexCoord0 // from top-left (0,0) to bottom-right [1,1]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Any </a:t>
            </a:r>
            <a:r>
              <a:rPr lang="en-US" dirty="0"/>
              <a:t>property that can be mapped to GLSL type is available as a uniform variable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Bool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QColor</a:t>
            </a:r>
            <a:r>
              <a:rPr lang="en-US" dirty="0" smtClean="0"/>
              <a:t> (</a:t>
            </a:r>
            <a:r>
              <a:rPr lang="en-US" dirty="0" smtClean="0">
                <a:latin typeface="Courier New"/>
                <a:cs typeface="Courier New"/>
              </a:rPr>
              <a:t>vec4</a:t>
            </a:r>
            <a:r>
              <a:rPr lang="en-US" dirty="0" smtClean="0"/>
              <a:t>), </a:t>
            </a:r>
            <a:r>
              <a:rPr lang="en-US" dirty="0" err="1" smtClean="0">
                <a:latin typeface="Courier New"/>
                <a:cs typeface="Courier New"/>
              </a:rPr>
              <a:t>QPoint</a:t>
            </a:r>
            <a:r>
              <a:rPr lang="en-US" dirty="0" smtClean="0"/>
              <a:t> (</a:t>
            </a:r>
            <a:r>
              <a:rPr lang="en-US" dirty="0" smtClean="0">
                <a:latin typeface="Courier New"/>
                <a:cs typeface="Courier New"/>
              </a:rPr>
              <a:t>vec2</a:t>
            </a:r>
            <a:r>
              <a:rPr lang="en-US" dirty="0" smtClean="0"/>
              <a:t>), </a:t>
            </a:r>
            <a:r>
              <a:rPr lang="en-US" dirty="0" smtClean="0">
                <a:latin typeface="Courier New"/>
                <a:cs typeface="Courier New"/>
              </a:rPr>
              <a:t>QVector3D</a:t>
            </a:r>
            <a:r>
              <a:rPr lang="en-US" dirty="0" smtClean="0"/>
              <a:t> (</a:t>
            </a:r>
            <a:r>
              <a:rPr lang="en-US" dirty="0" smtClean="0">
                <a:latin typeface="Courier New"/>
                <a:cs typeface="Courier New"/>
              </a:rPr>
              <a:t>vec3</a:t>
            </a:r>
            <a:r>
              <a:rPr lang="en-US" dirty="0" smtClean="0"/>
              <a:t>), </a:t>
            </a:r>
            <a:r>
              <a:rPr lang="en-US" dirty="0" err="1" smtClean="0">
                <a:latin typeface="Courier New"/>
                <a:cs typeface="Courier New"/>
              </a:rPr>
              <a:t>QTransform</a:t>
            </a:r>
            <a:r>
              <a:rPr lang="en-US" dirty="0" smtClean="0"/>
              <a:t> (</a:t>
            </a:r>
            <a:r>
              <a:rPr lang="en-US" dirty="0" smtClean="0">
                <a:latin typeface="Courier New"/>
                <a:cs typeface="Courier New"/>
              </a:rPr>
              <a:t>mat4</a:t>
            </a:r>
            <a:r>
              <a:rPr lang="en-US" dirty="0" smtClean="0"/>
              <a:t>), </a:t>
            </a:r>
            <a:r>
              <a:rPr lang="en-US" dirty="0" smtClean="0">
                <a:latin typeface="Courier New"/>
                <a:cs typeface="Courier New"/>
              </a:rPr>
              <a:t>Image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/>
                <a:cs typeface="Courier New"/>
              </a:rPr>
              <a:t>ShaderEffectSource</a:t>
            </a:r>
            <a:r>
              <a:rPr lang="en-US" dirty="0" smtClean="0"/>
              <a:t> (</a:t>
            </a:r>
            <a:r>
              <a:rPr lang="en-US" dirty="0" smtClean="0">
                <a:latin typeface="Courier New"/>
                <a:cs typeface="Courier New"/>
              </a:rPr>
              <a:t>sampler2D</a:t>
            </a:r>
            <a:r>
              <a:rPr lang="en-US" dirty="0" smtClean="0"/>
              <a:t>)</a:t>
            </a:r>
          </a:p>
          <a:p>
            <a:endParaRPr lang="en-US" dirty="0" smtClean="0">
              <a:latin typeface="Courier New"/>
              <a:cs typeface="Courier New"/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</a:t>
            </a:r>
            <a:r>
              <a:rPr lang="en-US" dirty="0" err="1"/>
              <a:t>Shaders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413845610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non-linear vertex transformations, use the </a:t>
            </a:r>
            <a:r>
              <a:rPr lang="en-US" dirty="0" smtClean="0">
                <a:latin typeface="Courier New"/>
                <a:cs typeface="Courier New"/>
              </a:rPr>
              <a:t>mesh</a:t>
            </a:r>
            <a:r>
              <a:rPr lang="en-US" dirty="0" smtClean="0">
                <a:latin typeface="+mn-lt"/>
                <a:cs typeface="Courier New"/>
              </a:rPr>
              <a:t> </a:t>
            </a:r>
            <a:r>
              <a:rPr lang="en-US" dirty="0" smtClean="0"/>
              <a:t>property</a:t>
            </a:r>
            <a:r>
              <a:rPr lang="en-US" dirty="0" smtClean="0">
                <a:latin typeface="+mn-lt"/>
                <a:cs typeface="Courier New"/>
              </a:rPr>
              <a:t> (</a:t>
            </a:r>
            <a:r>
              <a:rPr lang="en-US" dirty="0" err="1" smtClean="0">
                <a:latin typeface="Courier New"/>
                <a:cs typeface="Courier New"/>
              </a:rPr>
              <a:t>GridMesh</a:t>
            </a:r>
            <a:r>
              <a:rPr lang="en-US" dirty="0" smtClean="0">
                <a:latin typeface="+mn-lt"/>
                <a:cs typeface="Courier New"/>
              </a:rPr>
              <a:t>)</a:t>
            </a:r>
            <a:endParaRPr lang="en-US" dirty="0">
              <a:latin typeface="+mn-lt"/>
            </a:endParaRPr>
          </a:p>
          <a:p>
            <a:pPr lvl="1"/>
            <a:r>
              <a:rPr lang="en-US" dirty="0"/>
              <a:t>Specifies the number of vertices of the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ShaderEffect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element</a:t>
            </a:r>
          </a:p>
          <a:p>
            <a:pPr lvl="1"/>
            <a:r>
              <a:rPr lang="en-US" dirty="0"/>
              <a:t>It must be </a:t>
            </a:r>
            <a:r>
              <a:rPr lang="en-US" dirty="0" smtClean="0"/>
              <a:t>large </a:t>
            </a:r>
            <a:r>
              <a:rPr lang="en-US" dirty="0"/>
              <a:t>enough to resolve the </a:t>
            </a:r>
            <a:r>
              <a:rPr lang="en-US" dirty="0" smtClean="0"/>
              <a:t>transformation</a:t>
            </a:r>
          </a:p>
          <a:p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log</a:t>
            </a:r>
            <a:r>
              <a:rPr lang="en-US" dirty="0" smtClean="0"/>
              <a:t> property to see the latest warnings and compilation errors of your </a:t>
            </a:r>
            <a:r>
              <a:rPr lang="en-US" dirty="0" err="1" smtClean="0"/>
              <a:t>shader</a:t>
            </a:r>
            <a:r>
              <a:rPr lang="en-US" dirty="0" smtClean="0"/>
              <a:t> program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</a:t>
            </a:r>
            <a:r>
              <a:rPr lang="en-US" dirty="0" err="1"/>
              <a:t>Shaders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173569489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629667" y="1196752"/>
            <a:ext cx="10561875" cy="49685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srgbClr val="800080"/>
                </a:solidFill>
              </a:rPr>
              <a:t>ShaderEffectSource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800000"/>
                </a:solidFill>
              </a:rPr>
              <a:t>    id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effectSource</a:t>
            </a:r>
            <a:r>
              <a:rPr lang="en-US" dirty="0"/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...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}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srgbClr val="800080"/>
                </a:solidFill>
              </a:rPr>
              <a:t>ShaderEffect</a:t>
            </a:r>
            <a:r>
              <a:rPr lang="en-US" dirty="0">
                <a:solidFill>
                  <a:srgbClr val="80008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...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   property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variant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source: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effectSource</a:t>
            </a:r>
            <a:r>
              <a:rPr lang="en-US" dirty="0"/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   property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real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pi: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Math.PI</a:t>
            </a:r>
            <a:r>
              <a:rPr lang="en-US" dirty="0"/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   property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real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offset: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0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   </a:t>
            </a:r>
            <a:r>
              <a:rPr lang="en-US" dirty="0" err="1">
                <a:solidFill>
                  <a:srgbClr val="800080"/>
                </a:solidFill>
              </a:rPr>
              <a:t>NumberAnimation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offset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...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}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   mesh: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/>
              <a:t>GridMesh</a:t>
            </a:r>
            <a:r>
              <a:rPr lang="en-US" dirty="0"/>
              <a:t> { resolution: </a:t>
            </a:r>
            <a:r>
              <a:rPr lang="en-US" dirty="0" err="1"/>
              <a:t>Qt.size</a:t>
            </a:r>
            <a:r>
              <a:rPr lang="en-US" dirty="0"/>
              <a:t>(20, 1) }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   </a:t>
            </a:r>
            <a:r>
              <a:rPr lang="en-US" dirty="0" err="1"/>
              <a:t>vertexShader</a:t>
            </a:r>
            <a:r>
              <a:rPr lang="en-US" dirty="0"/>
              <a:t>: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/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8000"/>
                </a:solidFill>
              </a:rPr>
              <a:t>        uniform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008000"/>
                </a:solidFill>
              </a:rPr>
              <a:t>highp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float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offset;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...</a:t>
            </a:r>
            <a:r>
              <a:rPr lang="en-US" dirty="0"/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8000"/>
                </a:solidFill>
              </a:rPr>
              <a:t>        uniform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008000"/>
                </a:solidFill>
              </a:rPr>
              <a:t>highp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mat4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008000"/>
                </a:solidFill>
              </a:rPr>
              <a:t>qt_Matrix</a:t>
            </a:r>
            <a:r>
              <a:rPr lang="en-US" dirty="0">
                <a:solidFill>
                  <a:srgbClr val="008000"/>
                </a:solidFill>
              </a:rPr>
              <a:t>;</a:t>
            </a:r>
            <a:r>
              <a:rPr lang="en-US" dirty="0"/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8000"/>
                </a:solidFill>
              </a:rPr>
              <a:t>        attribute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008000"/>
                </a:solidFill>
              </a:rPr>
              <a:t>highp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vec4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008000"/>
                </a:solidFill>
              </a:rPr>
              <a:t>qt_Vertex</a:t>
            </a:r>
            <a:r>
              <a:rPr lang="en-US" dirty="0">
                <a:solidFill>
                  <a:srgbClr val="008000"/>
                </a:solidFill>
              </a:rPr>
              <a:t>;</a:t>
            </a:r>
            <a:r>
              <a:rPr lang="en-US" dirty="0"/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8000"/>
                </a:solidFill>
              </a:rPr>
              <a:t>        attribute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008000"/>
                </a:solidFill>
              </a:rPr>
              <a:t>highp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vec2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qt_MultiTexCoord0;</a:t>
            </a:r>
            <a:r>
              <a:rPr lang="en-US" dirty="0"/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8000"/>
                </a:solidFill>
              </a:rPr>
              <a:t>        varying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008000"/>
                </a:solidFill>
              </a:rPr>
              <a:t>highp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vec2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qt_TexCoord0;</a:t>
            </a:r>
            <a:r>
              <a:rPr lang="en-US" dirty="0"/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8000"/>
                </a:solidFill>
              </a:rPr>
              <a:t>        void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main()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{</a:t>
            </a:r>
            <a:r>
              <a:rPr lang="en-US" dirty="0"/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8000"/>
                </a:solidFill>
              </a:rPr>
              <a:t>            qt_TexCoord0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qt_MultiTexCoord0;</a:t>
            </a:r>
            <a:r>
              <a:rPr lang="en-US" dirty="0"/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8000"/>
                </a:solidFill>
              </a:rPr>
              <a:t>            </a:t>
            </a:r>
            <a:r>
              <a:rPr lang="en-US" dirty="0" err="1">
                <a:solidFill>
                  <a:srgbClr val="008000"/>
                </a:solidFill>
              </a:rPr>
              <a:t>highp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vec4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008000"/>
                </a:solidFill>
              </a:rPr>
              <a:t>pos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008000"/>
                </a:solidFill>
              </a:rPr>
              <a:t>qt_Vertex</a:t>
            </a:r>
            <a:r>
              <a:rPr lang="en-US" dirty="0">
                <a:solidFill>
                  <a:srgbClr val="008000"/>
                </a:solidFill>
              </a:rPr>
              <a:t>;</a:t>
            </a:r>
            <a:r>
              <a:rPr lang="en-US" dirty="0"/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8000"/>
                </a:solidFill>
              </a:rPr>
              <a:t>            </a:t>
            </a:r>
            <a:r>
              <a:rPr lang="en-US" dirty="0" err="1">
                <a:solidFill>
                  <a:srgbClr val="008000"/>
                </a:solidFill>
              </a:rPr>
              <a:t>pos.y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...;</a:t>
            </a:r>
            <a:r>
              <a:rPr lang="en-US" dirty="0"/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8000"/>
                </a:solidFill>
              </a:rPr>
              <a:t>            </a:t>
            </a:r>
            <a:r>
              <a:rPr lang="en-US" dirty="0" err="1">
                <a:solidFill>
                  <a:srgbClr val="008000"/>
                </a:solidFill>
              </a:rPr>
              <a:t>gl_Position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008000"/>
                </a:solidFill>
              </a:rPr>
              <a:t>qt_Matrix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*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008000"/>
                </a:solidFill>
              </a:rPr>
              <a:t>pos</a:t>
            </a:r>
            <a:r>
              <a:rPr lang="en-US" dirty="0">
                <a:solidFill>
                  <a:srgbClr val="008000"/>
                </a:solidFill>
              </a:rPr>
              <a:t>;</a:t>
            </a:r>
            <a:r>
              <a:rPr lang="en-US" dirty="0"/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8000"/>
                </a:solidFill>
              </a:rPr>
              <a:t>        }"</a:t>
            </a:r>
            <a:r>
              <a:rPr lang="en-US" dirty="0"/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}</a:t>
            </a:r>
            <a:endParaRPr lang="en-US" dirty="0">
              <a:solidFill>
                <a:srgbClr val="800080"/>
              </a:solidFill>
            </a:endParaRP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 Effect with a Vertex </a:t>
            </a:r>
            <a:r>
              <a:rPr lang="en-US" dirty="0" err="1" smtClean="0"/>
              <a:t>Shader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512" y="1421786"/>
            <a:ext cx="2245518" cy="22466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54090" y="332658"/>
            <a:ext cx="3671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en-US" sz="1400" dirty="0" err="1" smtClean="0"/>
              <a:t>vertexShader</a:t>
            </a:r>
            <a:endParaRPr lang="en-US" sz="1400" dirty="0"/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18595499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 Effect with a Fragment </a:t>
            </a:r>
            <a:r>
              <a:rPr lang="en-US" dirty="0" err="1" smtClean="0"/>
              <a:t>Shader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92364" y="1195417"/>
            <a:ext cx="10467828" cy="4969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srgbClr val="800080"/>
                </a:solidFill>
              </a:rPr>
              <a:t>ShaderEffect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>
                <a:solidFill>
                  <a:srgbClr val="800000"/>
                </a:solidFill>
              </a:rPr>
              <a:t>width</a:t>
            </a:r>
            <a:r>
              <a:rPr lang="en-US" dirty="0">
                <a:solidFill>
                  <a:srgbClr val="09102B"/>
                </a:solidFill>
              </a:rPr>
              <a:t>: 160; </a:t>
            </a:r>
            <a:r>
              <a:rPr lang="en-US" dirty="0">
                <a:solidFill>
                  <a:srgbClr val="800000"/>
                </a:solidFill>
              </a:rPr>
              <a:t>height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i="1" dirty="0">
                <a:solidFill>
                  <a:srgbClr val="000000"/>
                </a:solidFill>
              </a:rPr>
              <a:t>width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/>
              <a:t>property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variant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source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i="1" dirty="0" err="1">
                <a:solidFill>
                  <a:srgbClr val="000000"/>
                </a:solidFill>
              </a:rPr>
              <a:t>sourceImage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// Image type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/>
              <a:t>property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real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frequency</a:t>
            </a:r>
            <a:r>
              <a:rPr lang="en-US" dirty="0">
                <a:solidFill>
                  <a:schemeClr val="tx1"/>
                </a:solidFill>
              </a:rPr>
              <a:t>: 10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/>
              <a:t>property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real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amplitude</a:t>
            </a:r>
            <a:r>
              <a:rPr lang="en-US" dirty="0">
                <a:solidFill>
                  <a:srgbClr val="09102B"/>
                </a:solidFill>
              </a:rPr>
              <a:t>: 0.08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/>
              <a:t>property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real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time</a:t>
            </a:r>
            <a:r>
              <a:rPr lang="en-US" dirty="0">
                <a:solidFill>
                  <a:srgbClr val="09102B"/>
                </a:solidFill>
              </a:rPr>
              <a:t>: 0.0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 err="1">
                <a:solidFill>
                  <a:srgbClr val="800080"/>
                </a:solidFill>
              </a:rPr>
              <a:t>NumberAnimation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/>
              <a:t>on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time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9102B"/>
                </a:solidFill>
              </a:rPr>
              <a:t>{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C0C0C0"/>
                </a:solidFill>
              </a:rPr>
              <a:t>        </a:t>
            </a:r>
            <a:r>
              <a:rPr lang="en-US" dirty="0">
                <a:solidFill>
                  <a:srgbClr val="800000"/>
                </a:solidFill>
              </a:rPr>
              <a:t>from</a:t>
            </a:r>
            <a:r>
              <a:rPr lang="en-US" dirty="0">
                <a:solidFill>
                  <a:srgbClr val="09102B"/>
                </a:solidFill>
              </a:rPr>
              <a:t>: 0;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to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i="1" dirty="0" err="1" smtClean="0">
                <a:solidFill>
                  <a:srgbClr val="0055AF"/>
                </a:solidFill>
              </a:rPr>
              <a:t>Math</a:t>
            </a:r>
            <a:r>
              <a:rPr lang="en-US" dirty="0" err="1" smtClean="0">
                <a:solidFill>
                  <a:srgbClr val="09102B"/>
                </a:solidFill>
              </a:rPr>
              <a:t>.PI</a:t>
            </a:r>
            <a:r>
              <a:rPr lang="en-US" dirty="0">
                <a:solidFill>
                  <a:srgbClr val="09102B"/>
                </a:solidFill>
              </a:rPr>
              <a:t>*2; </a:t>
            </a:r>
            <a:r>
              <a:rPr lang="en-US" dirty="0">
                <a:solidFill>
                  <a:srgbClr val="800000"/>
                </a:solidFill>
              </a:rPr>
              <a:t>duration</a:t>
            </a:r>
            <a:r>
              <a:rPr lang="en-US" dirty="0">
                <a:solidFill>
                  <a:srgbClr val="09102B"/>
                </a:solidFill>
              </a:rPr>
              <a:t>: 1000;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C0C0C0"/>
                </a:solidFill>
              </a:rPr>
              <a:t>        </a:t>
            </a:r>
            <a:r>
              <a:rPr lang="en-US" dirty="0">
                <a:solidFill>
                  <a:srgbClr val="800000"/>
                </a:solidFill>
              </a:rPr>
              <a:t>loops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dirty="0" err="1" smtClean="0">
                <a:solidFill>
                  <a:srgbClr val="800080"/>
                </a:solidFill>
              </a:rPr>
              <a:t>Animation</a:t>
            </a:r>
            <a:r>
              <a:rPr lang="en-US" dirty="0" err="1" smtClean="0">
                <a:solidFill>
                  <a:srgbClr val="09102B"/>
                </a:solidFill>
              </a:rPr>
              <a:t>.Infinite</a:t>
            </a:r>
            <a:r>
              <a:rPr lang="en-US" dirty="0" smtClean="0">
                <a:solidFill>
                  <a:srgbClr val="09102B"/>
                </a:solidFill>
              </a:rPr>
              <a:t> } </a:t>
            </a:r>
            <a:endParaRPr lang="en-US" dirty="0">
              <a:solidFill>
                <a:srgbClr val="09102B"/>
              </a:solidFill>
            </a:endParaRP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C0C0C0"/>
                </a:solidFill>
              </a:rPr>
              <a:t>    </a:t>
            </a:r>
            <a:r>
              <a:rPr lang="en-US" dirty="0" err="1">
                <a:solidFill>
                  <a:srgbClr val="800000"/>
                </a:solidFill>
              </a:rPr>
              <a:t>fragmentShader</a:t>
            </a:r>
            <a:r>
              <a:rPr lang="en-US" dirty="0">
                <a:solidFill>
                  <a:srgbClr val="C0C0C0"/>
                </a:solidFill>
              </a:rPr>
              <a:t>: 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C0C0C0"/>
                </a:solidFill>
              </a:rPr>
              <a:t>        </a:t>
            </a:r>
            <a:r>
              <a:rPr lang="en-US" dirty="0">
                <a:solidFill>
                  <a:srgbClr val="008000"/>
                </a:solidFill>
              </a:rPr>
              <a:t>varying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008000"/>
                </a:solidFill>
              </a:rPr>
              <a:t>highp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vec2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qt_TexCoord0;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C0C0C0"/>
                </a:solidFill>
              </a:rPr>
              <a:t>        </a:t>
            </a:r>
            <a:r>
              <a:rPr lang="en-US" dirty="0">
                <a:solidFill>
                  <a:srgbClr val="008000"/>
                </a:solidFill>
              </a:rPr>
              <a:t>uniform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sampler2D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source;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C0C0C0"/>
                </a:solidFill>
              </a:rPr>
              <a:t>        </a:t>
            </a:r>
            <a:r>
              <a:rPr lang="en-US" dirty="0">
                <a:solidFill>
                  <a:srgbClr val="008000"/>
                </a:solidFill>
              </a:rPr>
              <a:t>uniform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008000"/>
                </a:solidFill>
              </a:rPr>
              <a:t>lowp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float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008000"/>
                </a:solidFill>
              </a:rPr>
              <a:t>qt_Opacity</a:t>
            </a:r>
            <a:r>
              <a:rPr lang="en-US" dirty="0">
                <a:solidFill>
                  <a:srgbClr val="008000"/>
                </a:solidFill>
              </a:rPr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C0C0C0"/>
                </a:solidFill>
              </a:rPr>
              <a:t>        </a:t>
            </a:r>
            <a:r>
              <a:rPr lang="en-US" dirty="0">
                <a:solidFill>
                  <a:srgbClr val="008000"/>
                </a:solidFill>
              </a:rPr>
              <a:t>uniform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008000"/>
                </a:solidFill>
              </a:rPr>
              <a:t>highp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float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frequency;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C0C0C0"/>
                </a:solidFill>
              </a:rPr>
              <a:t>        </a:t>
            </a:r>
            <a:r>
              <a:rPr lang="en-US" dirty="0">
                <a:solidFill>
                  <a:srgbClr val="008000"/>
                </a:solidFill>
              </a:rPr>
              <a:t>uniform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008000"/>
                </a:solidFill>
              </a:rPr>
              <a:t>highp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float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amplitude;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C0C0C0"/>
                </a:solidFill>
              </a:rPr>
              <a:t>        </a:t>
            </a:r>
            <a:r>
              <a:rPr lang="en-US" dirty="0">
                <a:solidFill>
                  <a:srgbClr val="008000"/>
                </a:solidFill>
              </a:rPr>
              <a:t>uniform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008000"/>
                </a:solidFill>
              </a:rPr>
              <a:t>highp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float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time;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C0C0C0"/>
                </a:solidFill>
              </a:rPr>
              <a:t>        </a:t>
            </a:r>
            <a:r>
              <a:rPr lang="en-US" dirty="0">
                <a:solidFill>
                  <a:srgbClr val="008000"/>
                </a:solidFill>
              </a:rPr>
              <a:t>void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main()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{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C0C0C0"/>
                </a:solidFill>
              </a:rPr>
              <a:t>            </a:t>
            </a:r>
            <a:r>
              <a:rPr lang="en-US" dirty="0" err="1">
                <a:solidFill>
                  <a:srgbClr val="008000"/>
                </a:solidFill>
              </a:rPr>
              <a:t>highp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vec2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pulse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sin(time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-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frequency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*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qt_TexCoord0);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C0C0C0"/>
                </a:solidFill>
              </a:rPr>
              <a:t>            </a:t>
            </a:r>
            <a:r>
              <a:rPr lang="en-US" dirty="0" err="1">
                <a:solidFill>
                  <a:srgbClr val="008000"/>
                </a:solidFill>
              </a:rPr>
              <a:t>highp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vec2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008000"/>
                </a:solidFill>
              </a:rPr>
              <a:t>coord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qt_TexCoord0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+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amplitude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*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vec2(</a:t>
            </a:r>
            <a:r>
              <a:rPr lang="en-US" dirty="0" err="1">
                <a:solidFill>
                  <a:srgbClr val="008000"/>
                </a:solidFill>
              </a:rPr>
              <a:t>pulse.x</a:t>
            </a:r>
            <a:r>
              <a:rPr lang="en-US" dirty="0">
                <a:solidFill>
                  <a:srgbClr val="008000"/>
                </a:solidFill>
              </a:rPr>
              <a:t>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-</a:t>
            </a:r>
            <a:r>
              <a:rPr lang="en-US" dirty="0" err="1">
                <a:solidFill>
                  <a:srgbClr val="008000"/>
                </a:solidFill>
              </a:rPr>
              <a:t>pulse.x</a:t>
            </a:r>
            <a:r>
              <a:rPr lang="en-US" dirty="0">
                <a:solidFill>
                  <a:srgbClr val="008000"/>
                </a:solidFill>
              </a:rPr>
              <a:t>);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C0C0C0"/>
                </a:solidFill>
              </a:rPr>
              <a:t>            </a:t>
            </a:r>
            <a:r>
              <a:rPr lang="en-US" dirty="0" err="1">
                <a:solidFill>
                  <a:srgbClr val="008000"/>
                </a:solidFill>
              </a:rPr>
              <a:t>gl_FragColor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=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texture2D(source,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008000"/>
                </a:solidFill>
              </a:rPr>
              <a:t>coord</a:t>
            </a:r>
            <a:r>
              <a:rPr lang="en-US" dirty="0">
                <a:solidFill>
                  <a:srgbClr val="008000"/>
                </a:solidFill>
              </a:rPr>
              <a:t>)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*</a:t>
            </a:r>
            <a:r>
              <a:rPr lang="en-US" dirty="0">
                <a:solidFill>
                  <a:srgbClr val="C0C0C0"/>
                </a:solidFill>
              </a:rPr>
              <a:t> </a:t>
            </a:r>
            <a:r>
              <a:rPr lang="en-US" dirty="0" err="1">
                <a:solidFill>
                  <a:srgbClr val="008000"/>
                </a:solidFill>
              </a:rPr>
              <a:t>qt_Opacity</a:t>
            </a:r>
            <a:r>
              <a:rPr lang="en-US" dirty="0">
                <a:solidFill>
                  <a:srgbClr val="008000"/>
                </a:solidFill>
              </a:rPr>
              <a:t>;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  <a:p>
            <a:pPr marL="140426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C0C0C0"/>
                </a:solidFill>
              </a:rPr>
              <a:t>            </a:t>
            </a:r>
            <a:r>
              <a:rPr lang="en-US" dirty="0">
                <a:solidFill>
                  <a:srgbClr val="008000"/>
                </a:solidFill>
              </a:rPr>
              <a:t>}”</a:t>
            </a:r>
            <a:r>
              <a:rPr lang="en-US" dirty="0">
                <a:solidFill>
                  <a:srgbClr val="C0C0C0"/>
                </a:solidFill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8053" y="1214685"/>
            <a:ext cx="2774543" cy="18333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54090" y="332658"/>
            <a:ext cx="3671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Demo: </a:t>
            </a:r>
            <a:r>
              <a:rPr lang="en-US" sz="1400" dirty="0" err="1" smtClean="0"/>
              <a:t>fragmentShader</a:t>
            </a:r>
            <a:endParaRPr lang="en-US" sz="1400" dirty="0"/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3056617963"/>
      </p:ext>
    </p:extLst>
  </p:cSld>
  <p:clrMapOvr>
    <a:masterClrMapping/>
  </p:clrMapOvr>
  <p:transition spd="med"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ShaderEffectSource</a:t>
            </a:r>
            <a:r>
              <a:rPr lang="en-US" dirty="0"/>
              <a:t> can have any Item as </a:t>
            </a:r>
            <a:r>
              <a:rPr lang="en-US" dirty="0" err="1"/>
              <a:t>sourceItem</a:t>
            </a:r>
            <a:endParaRPr lang="en-US" dirty="0"/>
          </a:p>
          <a:p>
            <a:r>
              <a:rPr lang="en-US" dirty="0"/>
              <a:t>Even a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ShaderEffect</a:t>
            </a:r>
            <a:r>
              <a:rPr lang="en-US" dirty="0"/>
              <a:t>!</a:t>
            </a:r>
          </a:p>
          <a:p>
            <a:r>
              <a:rPr lang="en-US" dirty="0"/>
              <a:t>Allows to create complex effects by chaining </a:t>
            </a:r>
            <a:r>
              <a:rPr lang="en-US" dirty="0" err="1"/>
              <a:t>shader</a:t>
            </a:r>
            <a:r>
              <a:rPr lang="en-US" dirty="0"/>
              <a:t> programs</a:t>
            </a:r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drop shadow is a combination of:</a:t>
            </a:r>
          </a:p>
          <a:p>
            <a:pPr lvl="1"/>
            <a:r>
              <a:rPr lang="en-US" dirty="0"/>
              <a:t>A blur operation</a:t>
            </a:r>
          </a:p>
          <a:p>
            <a:pPr lvl="1"/>
            <a:r>
              <a:rPr lang="en-US" dirty="0"/>
              <a:t>A darkening of the result of the blur</a:t>
            </a:r>
          </a:p>
          <a:p>
            <a:pPr lvl="1"/>
            <a:r>
              <a:rPr lang="en-US" dirty="0"/>
              <a:t>A composition of the original on top of the created shadow with an offset</a:t>
            </a:r>
          </a:p>
          <a:p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Chaining </a:t>
            </a:r>
            <a:r>
              <a:rPr lang="en-US" dirty="0" err="1"/>
              <a:t>Shaders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004" y="1275664"/>
            <a:ext cx="2900426" cy="1998114"/>
          </a:xfrm>
          <a:prstGeom prst="rect">
            <a:avLst/>
          </a:prstGeom>
        </p:spPr>
      </p:pic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335529447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Qt 3D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0453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Features </a:t>
            </a:r>
          </a:p>
          <a:p>
            <a:r>
              <a:rPr lang="en-US" dirty="0"/>
              <a:t>Entity Component System</a:t>
            </a:r>
          </a:p>
          <a:p>
            <a:r>
              <a:rPr lang="en-US" dirty="0"/>
              <a:t>Architecture</a:t>
            </a:r>
          </a:p>
          <a:p>
            <a:r>
              <a:rPr lang="en-US" dirty="0"/>
              <a:t>Frame graph</a:t>
            </a:r>
          </a:p>
          <a:p>
            <a:r>
              <a:rPr lang="en-US" dirty="0"/>
              <a:t>Materials</a:t>
            </a:r>
          </a:p>
          <a:p>
            <a:r>
              <a:rPr lang="en-US" dirty="0"/>
              <a:t>Effects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22551150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general-purpose 2D and 3D (real-time) simulations in C++ and QML </a:t>
            </a:r>
          </a:p>
          <a:p>
            <a:pPr lvl="1"/>
            <a:r>
              <a:rPr lang="en-US" dirty="0"/>
              <a:t>Completely re-designed from v. 1, introduced already in Qt 4.7</a:t>
            </a:r>
          </a:p>
          <a:p>
            <a:pPr lvl="1"/>
            <a:endParaRPr lang="en-US" dirty="0"/>
          </a:p>
          <a:p>
            <a:r>
              <a:rPr lang="en-US" dirty="0"/>
              <a:t>Configurable for any kind of 3D simulations</a:t>
            </a:r>
          </a:p>
          <a:p>
            <a:pPr lvl="1"/>
            <a:r>
              <a:rPr lang="en-US" dirty="0"/>
              <a:t>Qt Quick uses scene graph render optimizations (batches, rendering order, texture atlas)</a:t>
            </a:r>
          </a:p>
          <a:p>
            <a:pPr lvl="2"/>
            <a:r>
              <a:rPr lang="en-US" dirty="0"/>
              <a:t>Only vertex and fragment </a:t>
            </a:r>
            <a:r>
              <a:rPr lang="en-US" dirty="0" err="1"/>
              <a:t>shaders</a:t>
            </a:r>
            <a:r>
              <a:rPr lang="en-US" dirty="0"/>
              <a:t> supported </a:t>
            </a:r>
          </a:p>
          <a:p>
            <a:pPr lvl="1"/>
            <a:r>
              <a:rPr lang="en-US" dirty="0"/>
              <a:t>Qt 3D allows the developer to configure the rendering </a:t>
            </a:r>
          </a:p>
          <a:p>
            <a:pPr lvl="2"/>
            <a:r>
              <a:rPr lang="en-US" dirty="0"/>
              <a:t>Multiple render passes, multiple viewports </a:t>
            </a:r>
          </a:p>
          <a:p>
            <a:pPr lvl="2"/>
            <a:r>
              <a:rPr lang="en-US" dirty="0"/>
              <a:t>Any </a:t>
            </a:r>
            <a:r>
              <a:rPr lang="en-US" dirty="0" err="1"/>
              <a:t>shader</a:t>
            </a:r>
            <a:r>
              <a:rPr lang="en-US" dirty="0"/>
              <a:t> type supported (except compute </a:t>
            </a:r>
            <a:r>
              <a:rPr lang="en-US" dirty="0" err="1"/>
              <a:t>shader</a:t>
            </a:r>
            <a:r>
              <a:rPr lang="en-US" dirty="0"/>
              <a:t>) </a:t>
            </a:r>
          </a:p>
          <a:p>
            <a:pPr lvl="2"/>
            <a:endParaRPr lang="en-US" dirty="0"/>
          </a:p>
          <a:p>
            <a:r>
              <a:rPr lang="en-US" dirty="0"/>
              <a:t>Optimized performance </a:t>
            </a:r>
          </a:p>
          <a:p>
            <a:pPr lvl="1"/>
            <a:r>
              <a:rPr lang="en-US" dirty="0"/>
              <a:t>Uses threads, running in multiple cores, for simulation tasks (jobs)</a:t>
            </a:r>
          </a:p>
          <a:p>
            <a:pPr lvl="1"/>
            <a:r>
              <a:rPr lang="en-US" dirty="0"/>
              <a:t>3D assets optimizations </a:t>
            </a:r>
          </a:p>
          <a:p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 3D</a:t>
            </a:r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62434630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 Quick vs. Qt 3D Features 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694351"/>
              </p:ext>
            </p:extLst>
          </p:nvPr>
        </p:nvGraphicFramePr>
        <p:xfrm>
          <a:off x="608615" y="1772816"/>
          <a:ext cx="10972343" cy="43500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086"/>
                <a:gridCol w="1583264"/>
                <a:gridCol w="1675007"/>
                <a:gridCol w="4970986"/>
              </a:tblGrid>
              <a:tr h="460836">
                <a:tc>
                  <a:txBody>
                    <a:bodyPr/>
                    <a:lstStyle/>
                    <a:p>
                      <a:r>
                        <a:rPr lang="en-US" sz="2000" b="0" i="0" dirty="0" smtClean="0">
                          <a:latin typeface="+mn-lt"/>
                          <a:cs typeface="Open Sans Light"/>
                        </a:rPr>
                        <a:t>Feature</a:t>
                      </a:r>
                      <a:endParaRPr lang="en-US" sz="2000" b="0" i="0" dirty="0">
                        <a:latin typeface="+mn-lt"/>
                        <a:cs typeface="Open Sans Light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 smtClean="0">
                          <a:latin typeface="+mn-lt"/>
                          <a:cs typeface="Open Sans Light"/>
                        </a:rPr>
                        <a:t>QML</a:t>
                      </a:r>
                      <a:endParaRPr lang="en-US" sz="2000" b="0" i="0" dirty="0">
                        <a:latin typeface="+mn-lt"/>
                        <a:cs typeface="Open Sans Light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 smtClean="0">
                          <a:latin typeface="+mn-lt"/>
                          <a:cs typeface="Open Sans Light"/>
                        </a:rPr>
                        <a:t>Qt 3D</a:t>
                      </a:r>
                      <a:endParaRPr lang="en-US" sz="2000" b="0" i="0" dirty="0">
                        <a:latin typeface="+mn-lt"/>
                        <a:cs typeface="Open Sans Light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r>
                        <a:rPr lang="en-US" sz="2000" b="0" i="0" dirty="0" smtClean="0">
                          <a:latin typeface="+mn-lt"/>
                          <a:cs typeface="Open Sans Light"/>
                        </a:rPr>
                        <a:t>Remark</a:t>
                      </a:r>
                      <a:endParaRPr lang="en-US" sz="2000" b="0" i="0" dirty="0">
                        <a:latin typeface="+mn-lt"/>
                        <a:cs typeface="Open Sans Light"/>
                      </a:endParaRPr>
                    </a:p>
                  </a:txBody>
                  <a:tcPr marL="121888" marR="121888" marT="54864" marB="54864"/>
                </a:tc>
              </a:tr>
              <a:tr h="261301">
                <a:tc>
                  <a:txBody>
                    <a:bodyPr/>
                    <a:lstStyle/>
                    <a:p>
                      <a:r>
                        <a:rPr lang="en-US" sz="1600" b="0" i="0" dirty="0" smtClean="0">
                          <a:latin typeface="+mn-lt"/>
                          <a:cs typeface="Open Sans Light"/>
                        </a:rPr>
                        <a:t>2D and 3D</a:t>
                      </a:r>
                      <a:r>
                        <a:rPr lang="en-US" sz="1600" b="0" i="0" baseline="0" dirty="0" smtClean="0">
                          <a:latin typeface="+mn-lt"/>
                          <a:cs typeface="Open Sans Light"/>
                        </a:rPr>
                        <a:t> rendering</a:t>
                      </a:r>
                      <a:endParaRPr lang="en-US" sz="1600" b="0" i="0" dirty="0">
                        <a:latin typeface="+mn-lt"/>
                        <a:cs typeface="Open Sans Light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solidFill>
                            <a:srgbClr val="328930"/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dirty="0">
                        <a:solidFill>
                          <a:srgbClr val="328930"/>
                        </a:solidFill>
                        <a:latin typeface="+mn-lt"/>
                        <a:cs typeface="Open Sans Light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smtClean="0">
                          <a:solidFill>
                            <a:srgbClr val="328930"/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dirty="0" smtClean="0">
                        <a:solidFill>
                          <a:srgbClr val="328930"/>
                        </a:solidFill>
                        <a:latin typeface="+mn-lt"/>
                        <a:cs typeface="Open Sans Light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+mn-lt"/>
                        <a:cs typeface="Open Sans Light"/>
                      </a:endParaRPr>
                    </a:p>
                  </a:txBody>
                  <a:tcPr marL="121888" marR="121888" marT="54864" marB="54864"/>
                </a:tc>
              </a:tr>
              <a:tr h="238998">
                <a:tc>
                  <a:txBody>
                    <a:bodyPr/>
                    <a:lstStyle/>
                    <a:p>
                      <a:r>
                        <a:rPr lang="en-US" sz="1600" b="0" i="0" dirty="0" smtClean="0">
                          <a:latin typeface="+mn-lt"/>
                          <a:cs typeface="Open Sans Light"/>
                        </a:rPr>
                        <a:t>Meshes</a:t>
                      </a:r>
                      <a:endParaRPr lang="en-US" sz="1600" b="0" i="0" dirty="0">
                        <a:latin typeface="+mn-lt"/>
                        <a:cs typeface="Open Sans Light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smtClean="0">
                          <a:solidFill>
                            <a:srgbClr val="328930"/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dirty="0" smtClean="0">
                        <a:solidFill>
                          <a:srgbClr val="328930"/>
                        </a:solidFill>
                        <a:latin typeface="+mn-lt"/>
                        <a:cs typeface="Open Sans Light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smtClean="0">
                          <a:solidFill>
                            <a:srgbClr val="328930"/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dirty="0" smtClean="0">
                        <a:solidFill>
                          <a:srgbClr val="328930"/>
                        </a:solidFill>
                        <a:latin typeface="+mn-lt"/>
                        <a:cs typeface="Open Sans Light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r>
                        <a:rPr lang="en-US" sz="1600" b="0" i="0" dirty="0" smtClean="0">
                          <a:latin typeface="+mn-lt"/>
                          <a:cs typeface="Open Sans Light"/>
                        </a:rPr>
                        <a:t>Meshes</a:t>
                      </a:r>
                      <a:r>
                        <a:rPr lang="en-US" sz="1600" b="0" i="0" baseline="0" dirty="0" smtClean="0">
                          <a:latin typeface="+mn-lt"/>
                          <a:cs typeface="Open Sans Light"/>
                        </a:rPr>
                        <a:t> may be imported in Qt 3D</a:t>
                      </a:r>
                      <a:endParaRPr lang="en-US" sz="1600" b="0" i="0" dirty="0">
                        <a:latin typeface="+mn-lt"/>
                        <a:cs typeface="Open Sans Light"/>
                      </a:endParaRPr>
                    </a:p>
                  </a:txBody>
                  <a:tcPr marL="121888" marR="121888" marT="54864" marB="54864"/>
                </a:tc>
              </a:tr>
              <a:tr h="173462">
                <a:tc>
                  <a:txBody>
                    <a:bodyPr/>
                    <a:lstStyle/>
                    <a:p>
                      <a:r>
                        <a:rPr lang="en-US" sz="1600" b="0" i="0" dirty="0" smtClean="0">
                          <a:latin typeface="+mn-lt"/>
                          <a:cs typeface="Open Sans Light"/>
                        </a:rPr>
                        <a:t>Materials</a:t>
                      </a:r>
                      <a:endParaRPr lang="en-US" sz="1600" b="0" i="0" dirty="0">
                        <a:latin typeface="+mn-lt"/>
                        <a:cs typeface="Open Sans Light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smtClean="0">
                          <a:solidFill>
                            <a:srgbClr val="328930"/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dirty="0" smtClean="0">
                        <a:solidFill>
                          <a:srgbClr val="328930"/>
                        </a:solidFill>
                        <a:latin typeface="+mn-lt"/>
                        <a:cs typeface="Open Sans Light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smtClean="0">
                          <a:solidFill>
                            <a:srgbClr val="328930"/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dirty="0" smtClean="0">
                        <a:solidFill>
                          <a:srgbClr val="328930"/>
                        </a:solidFill>
                        <a:latin typeface="+mn-lt"/>
                        <a:cs typeface="Open Sans Light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r>
                        <a:rPr lang="en-US" sz="1600" b="0" i="0" dirty="0" smtClean="0">
                          <a:latin typeface="+mn-lt"/>
                          <a:cs typeface="Open Sans Light"/>
                        </a:rPr>
                        <a:t>For</a:t>
                      </a:r>
                      <a:r>
                        <a:rPr lang="en-US" sz="1600" b="0" i="0" baseline="0" dirty="0" smtClean="0">
                          <a:latin typeface="+mn-lt"/>
                          <a:cs typeface="Open Sans Light"/>
                        </a:rPr>
                        <a:t> Qt 3D, can be generated with </a:t>
                      </a:r>
                      <a:r>
                        <a:rPr lang="en-US" sz="1600" b="0" i="0" baseline="0" dirty="0" err="1" smtClean="0">
                          <a:latin typeface="Courier New"/>
                          <a:cs typeface="Courier New"/>
                        </a:rPr>
                        <a:t>qgltf</a:t>
                      </a:r>
                      <a:endParaRPr lang="en-US" sz="1600" b="0" i="0" dirty="0">
                        <a:latin typeface="Courier New"/>
                        <a:cs typeface="Courier New"/>
                      </a:endParaRPr>
                    </a:p>
                  </a:txBody>
                  <a:tcPr marL="121888" marR="121888" marT="54864" marB="54864"/>
                </a:tc>
              </a:tr>
              <a:tr h="136701">
                <a:tc>
                  <a:txBody>
                    <a:bodyPr/>
                    <a:lstStyle/>
                    <a:p>
                      <a:r>
                        <a:rPr lang="en-US" sz="1600" b="0" i="0" dirty="0" err="1" smtClean="0">
                          <a:latin typeface="+mn-lt"/>
                          <a:cs typeface="Open Sans Light"/>
                        </a:rPr>
                        <a:t>Shaders</a:t>
                      </a:r>
                      <a:endParaRPr lang="en-US" sz="1600" b="0" i="0" dirty="0">
                        <a:latin typeface="+mn-lt"/>
                        <a:cs typeface="Open Sans Light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smtClean="0">
                          <a:solidFill>
                            <a:srgbClr val="328930"/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dirty="0" smtClean="0">
                        <a:solidFill>
                          <a:srgbClr val="328930"/>
                        </a:solidFill>
                        <a:latin typeface="+mn-lt"/>
                        <a:cs typeface="Open Sans Light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smtClean="0">
                          <a:solidFill>
                            <a:srgbClr val="328930"/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dirty="0" smtClean="0">
                        <a:solidFill>
                          <a:srgbClr val="328930"/>
                        </a:solidFill>
                        <a:latin typeface="+mn-lt"/>
                        <a:cs typeface="Open Sans Light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r>
                        <a:rPr lang="en-US" sz="1600" b="0" i="0" dirty="0" smtClean="0">
                          <a:latin typeface="+mn-lt"/>
                          <a:cs typeface="Open Sans Light"/>
                        </a:rPr>
                        <a:t>Only vertex and fragments </a:t>
                      </a:r>
                      <a:r>
                        <a:rPr lang="en-US" sz="1600" b="0" i="0" dirty="0" err="1" smtClean="0">
                          <a:latin typeface="+mn-lt"/>
                          <a:cs typeface="Open Sans Light"/>
                        </a:rPr>
                        <a:t>shaders</a:t>
                      </a:r>
                      <a:r>
                        <a:rPr lang="en-US" sz="1600" b="0" i="0" dirty="0" smtClean="0">
                          <a:latin typeface="+mn-lt"/>
                          <a:cs typeface="Open Sans Light"/>
                        </a:rPr>
                        <a:t> in Qt Quick </a:t>
                      </a:r>
                      <a:endParaRPr lang="en-US" sz="1600" b="0" i="0" dirty="0">
                        <a:latin typeface="+mn-lt"/>
                        <a:cs typeface="Open Sans Light"/>
                      </a:endParaRPr>
                    </a:p>
                  </a:txBody>
                  <a:tcPr marL="121888" marR="121888" marT="54864" marB="54864"/>
                </a:tc>
              </a:tr>
              <a:tr h="215181">
                <a:tc>
                  <a:txBody>
                    <a:bodyPr/>
                    <a:lstStyle/>
                    <a:p>
                      <a:r>
                        <a:rPr lang="en-US" sz="1600" b="0" i="0" dirty="0" smtClean="0">
                          <a:latin typeface="+mn-lt"/>
                          <a:cs typeface="Open Sans Light"/>
                        </a:rPr>
                        <a:t>Shadow mapping</a:t>
                      </a:r>
                      <a:endParaRPr lang="en-US" sz="1600" b="0" i="0" dirty="0">
                        <a:latin typeface="+mn-lt"/>
                        <a:cs typeface="Open Sans Light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pPr algn="ctr"/>
                      <a:endParaRPr lang="en-US" sz="1600" b="0" i="0" dirty="0">
                        <a:solidFill>
                          <a:srgbClr val="328930"/>
                        </a:solidFill>
                        <a:latin typeface="+mn-lt"/>
                        <a:cs typeface="Open Sans Light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smtClean="0">
                          <a:solidFill>
                            <a:srgbClr val="328930"/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dirty="0" smtClean="0">
                        <a:solidFill>
                          <a:srgbClr val="328930"/>
                        </a:solidFill>
                        <a:latin typeface="+mn-lt"/>
                        <a:cs typeface="Open Sans Light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r>
                        <a:rPr lang="en-US" sz="1600" b="0" i="0" dirty="0" smtClean="0">
                          <a:latin typeface="+mn-lt"/>
                          <a:cs typeface="Open Sans Light"/>
                        </a:rPr>
                        <a:t>With multiple rendering passes</a:t>
                      </a:r>
                      <a:endParaRPr lang="en-US" sz="1600" b="0" i="0" dirty="0">
                        <a:latin typeface="+mn-lt"/>
                        <a:cs typeface="Open Sans Light"/>
                      </a:endParaRPr>
                    </a:p>
                  </a:txBody>
                  <a:tcPr marL="121888" marR="121888" marT="54864" marB="54864"/>
                </a:tc>
              </a:tr>
              <a:tr h="149645">
                <a:tc>
                  <a:txBody>
                    <a:bodyPr/>
                    <a:lstStyle/>
                    <a:p>
                      <a:r>
                        <a:rPr lang="en-US" sz="1600" b="0" i="0" dirty="0" smtClean="0">
                          <a:latin typeface="+mn-lt"/>
                          <a:cs typeface="Open Sans Light"/>
                        </a:rPr>
                        <a:t>Ambient occlusion</a:t>
                      </a:r>
                      <a:r>
                        <a:rPr lang="en-US" sz="1600" b="0" i="0" baseline="0" dirty="0" smtClean="0">
                          <a:latin typeface="+mn-lt"/>
                          <a:cs typeface="Open Sans Light"/>
                        </a:rPr>
                        <a:t> </a:t>
                      </a:r>
                      <a:endParaRPr lang="en-US" sz="1600" b="0" i="0" dirty="0">
                        <a:latin typeface="+mn-lt"/>
                        <a:cs typeface="Open Sans Light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pPr algn="ctr"/>
                      <a:endParaRPr lang="en-US" sz="1600" b="0" i="0" dirty="0">
                        <a:solidFill>
                          <a:srgbClr val="328930"/>
                        </a:solidFill>
                        <a:latin typeface="+mn-lt"/>
                        <a:cs typeface="Open Sans Light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smtClean="0">
                          <a:solidFill>
                            <a:srgbClr val="328930"/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dirty="0" smtClean="0">
                        <a:solidFill>
                          <a:srgbClr val="328930"/>
                        </a:solidFill>
                        <a:latin typeface="+mn-lt"/>
                        <a:cs typeface="Open Sans Light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+mn-lt"/>
                        <a:cs typeface="Open Sans Light"/>
                      </a:endParaRPr>
                    </a:p>
                  </a:txBody>
                  <a:tcPr marL="121888" marR="121888" marT="54864" marB="54864"/>
                </a:tc>
              </a:tr>
              <a:tr h="156117">
                <a:tc>
                  <a:txBody>
                    <a:bodyPr/>
                    <a:lstStyle/>
                    <a:p>
                      <a:r>
                        <a:rPr lang="en-US" sz="1600" b="0" i="0" dirty="0" smtClean="0">
                          <a:latin typeface="+mn-lt"/>
                          <a:cs typeface="Open Sans Light"/>
                        </a:rPr>
                        <a:t>High dynamic range</a:t>
                      </a:r>
                      <a:endParaRPr lang="en-US" sz="1600" b="0" i="0" dirty="0">
                        <a:latin typeface="+mn-lt"/>
                        <a:cs typeface="Open Sans Light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pPr algn="ctr"/>
                      <a:endParaRPr lang="en-US" sz="1600" b="0" i="0" dirty="0">
                        <a:solidFill>
                          <a:srgbClr val="328930"/>
                        </a:solidFill>
                        <a:latin typeface="+mn-lt"/>
                        <a:cs typeface="Open Sans Light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smtClean="0">
                          <a:solidFill>
                            <a:srgbClr val="328930"/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dirty="0" smtClean="0">
                        <a:solidFill>
                          <a:srgbClr val="328930"/>
                        </a:solidFill>
                        <a:latin typeface="+mn-lt"/>
                        <a:cs typeface="Open Sans Light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+mn-lt"/>
                        <a:cs typeface="Open Sans Light"/>
                      </a:endParaRPr>
                    </a:p>
                  </a:txBody>
                  <a:tcPr marL="121888" marR="121888" marT="54864" marB="54864"/>
                </a:tc>
              </a:tr>
              <a:tr h="234597">
                <a:tc>
                  <a:txBody>
                    <a:bodyPr/>
                    <a:lstStyle/>
                    <a:p>
                      <a:r>
                        <a:rPr lang="en-US" sz="1600" b="0" i="0" dirty="0" smtClean="0">
                          <a:latin typeface="+mn-lt"/>
                          <a:cs typeface="Open Sans Light"/>
                        </a:rPr>
                        <a:t>Deferred rendering</a:t>
                      </a:r>
                      <a:endParaRPr lang="en-US" sz="1600" b="0" i="0" dirty="0">
                        <a:latin typeface="+mn-lt"/>
                        <a:cs typeface="Open Sans Light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smtClean="0">
                          <a:solidFill>
                            <a:srgbClr val="328930"/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dirty="0" smtClean="0">
                        <a:solidFill>
                          <a:srgbClr val="328930"/>
                        </a:solidFill>
                        <a:latin typeface="+mn-lt"/>
                        <a:cs typeface="Open Sans Light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smtClean="0">
                          <a:solidFill>
                            <a:srgbClr val="328930"/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dirty="0" smtClean="0">
                        <a:solidFill>
                          <a:srgbClr val="328930"/>
                        </a:solidFill>
                        <a:latin typeface="+mn-lt"/>
                        <a:cs typeface="Open Sans Light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r>
                        <a:rPr lang="en-US" sz="1600" b="0" i="0" dirty="0" smtClean="0">
                          <a:latin typeface="+mn-lt"/>
                          <a:cs typeface="Open Sans Light"/>
                        </a:rPr>
                        <a:t>In QML,</a:t>
                      </a:r>
                      <a:r>
                        <a:rPr lang="en-US" sz="1600" b="0" i="0" baseline="0" dirty="0" smtClean="0">
                          <a:latin typeface="+mn-lt"/>
                          <a:cs typeface="Open Sans Light"/>
                        </a:rPr>
                        <a:t> using FBOs</a:t>
                      </a:r>
                      <a:endParaRPr lang="en-US" sz="1600" b="0" i="0" dirty="0">
                        <a:latin typeface="+mn-lt"/>
                        <a:cs typeface="Open Sans Light"/>
                      </a:endParaRPr>
                    </a:p>
                  </a:txBody>
                  <a:tcPr marL="121888" marR="121888" marT="54864" marB="54864"/>
                </a:tc>
              </a:tr>
              <a:tr h="241069">
                <a:tc>
                  <a:txBody>
                    <a:bodyPr/>
                    <a:lstStyle/>
                    <a:p>
                      <a:r>
                        <a:rPr lang="en-US" sz="1600" b="0" i="0" dirty="0" err="1" smtClean="0">
                          <a:latin typeface="+mn-lt"/>
                          <a:cs typeface="Open Sans Light"/>
                        </a:rPr>
                        <a:t>Multitexturing</a:t>
                      </a:r>
                      <a:endParaRPr lang="en-US" sz="1600" b="0" i="0" dirty="0">
                        <a:latin typeface="+mn-lt"/>
                        <a:cs typeface="Open Sans Light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pPr algn="ctr"/>
                      <a:endParaRPr lang="en-US" sz="1600" b="0" i="0" dirty="0">
                        <a:solidFill>
                          <a:srgbClr val="328930"/>
                        </a:solidFill>
                        <a:latin typeface="+mn-lt"/>
                        <a:cs typeface="Open Sans Light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smtClean="0">
                          <a:solidFill>
                            <a:srgbClr val="328930"/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dirty="0" smtClean="0">
                        <a:solidFill>
                          <a:srgbClr val="328930"/>
                        </a:solidFill>
                        <a:latin typeface="+mn-lt"/>
                        <a:cs typeface="Open Sans Light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+mn-lt"/>
                        <a:cs typeface="Open Sans Light"/>
                      </a:endParaRPr>
                    </a:p>
                  </a:txBody>
                  <a:tcPr marL="121888" marR="121888" marT="54864" marB="54864"/>
                </a:tc>
              </a:tr>
              <a:tr h="247541">
                <a:tc>
                  <a:txBody>
                    <a:bodyPr/>
                    <a:lstStyle/>
                    <a:p>
                      <a:r>
                        <a:rPr lang="en-US" sz="1600" b="0" i="0" dirty="0" smtClean="0">
                          <a:latin typeface="+mn-lt"/>
                          <a:cs typeface="Open Sans Light"/>
                        </a:rPr>
                        <a:t>Instanced rendering</a:t>
                      </a:r>
                      <a:endParaRPr lang="en-US" sz="1600" b="0" i="0" dirty="0">
                        <a:latin typeface="+mn-lt"/>
                        <a:cs typeface="Open Sans Light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pPr algn="ctr"/>
                      <a:endParaRPr lang="en-US" sz="1600" b="0" i="0" dirty="0">
                        <a:solidFill>
                          <a:srgbClr val="328930"/>
                        </a:solidFill>
                        <a:latin typeface="+mn-lt"/>
                        <a:cs typeface="Open Sans Light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smtClean="0">
                          <a:solidFill>
                            <a:srgbClr val="328930"/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dirty="0" smtClean="0">
                        <a:solidFill>
                          <a:srgbClr val="328930"/>
                        </a:solidFill>
                        <a:latin typeface="+mn-lt"/>
                        <a:cs typeface="Open Sans Light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r>
                        <a:rPr lang="en-US" sz="1600" b="0" i="0" dirty="0" smtClean="0">
                          <a:latin typeface="+mn-lt"/>
                          <a:cs typeface="Open Sans Light"/>
                        </a:rPr>
                        <a:t>Not</a:t>
                      </a:r>
                      <a:r>
                        <a:rPr lang="en-US" sz="1600" b="0" i="0" baseline="0" dirty="0" smtClean="0">
                          <a:latin typeface="+mn-lt"/>
                          <a:cs typeface="Open Sans Light"/>
                        </a:rPr>
                        <a:t> supported yet </a:t>
                      </a:r>
                      <a:endParaRPr lang="en-US" sz="1600" b="0" i="0" dirty="0">
                        <a:latin typeface="+mn-lt"/>
                        <a:cs typeface="Open Sans Light"/>
                      </a:endParaRPr>
                    </a:p>
                  </a:txBody>
                  <a:tcPr marL="121888" marR="121888" marT="54864" marB="54864"/>
                </a:tc>
              </a:tr>
              <a:tr h="182005">
                <a:tc>
                  <a:txBody>
                    <a:bodyPr/>
                    <a:lstStyle/>
                    <a:p>
                      <a:r>
                        <a:rPr lang="en-US" sz="1600" b="0" i="0" dirty="0" smtClean="0">
                          <a:latin typeface="+mn-lt"/>
                          <a:cs typeface="Open Sans Light"/>
                        </a:rPr>
                        <a:t>Uniform buffer objects </a:t>
                      </a:r>
                      <a:endParaRPr lang="en-US" sz="1600" b="0" i="0" dirty="0">
                        <a:latin typeface="+mn-lt"/>
                        <a:cs typeface="Open Sans Light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pPr algn="ctr"/>
                      <a:endParaRPr lang="en-US" sz="1600" b="0" i="0" dirty="0">
                        <a:solidFill>
                          <a:srgbClr val="328930"/>
                        </a:solidFill>
                        <a:latin typeface="+mn-lt"/>
                        <a:cs typeface="Open Sans Light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smtClean="0">
                          <a:solidFill>
                            <a:srgbClr val="328930"/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dirty="0" smtClean="0">
                        <a:solidFill>
                          <a:srgbClr val="328930"/>
                        </a:solidFill>
                        <a:latin typeface="+mn-lt"/>
                        <a:cs typeface="Open Sans Light"/>
                      </a:endParaRPr>
                    </a:p>
                  </a:txBody>
                  <a:tcPr marL="121888" marR="121888" marT="54864" marB="54864"/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+mn-lt"/>
                        <a:cs typeface="Open Sans Light"/>
                      </a:endParaRPr>
                    </a:p>
                  </a:txBody>
                  <a:tcPr marL="121888" marR="121888" marT="54864" marB="54864"/>
                </a:tc>
              </a:tr>
            </a:tbl>
          </a:graphicData>
        </a:graphic>
      </p:graphicFrame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1055417" y="6381756"/>
            <a:ext cx="1799756" cy="142875"/>
          </a:xfrm>
        </p:spPr>
        <p:txBody>
          <a:bodyPr/>
          <a:lstStyle/>
          <a:p>
            <a:fld id="{30A7A24C-AF3F-4F45-A62A-82C440F21A65}" type="datetime3">
              <a:rPr lang="en-US" smtClean="0"/>
              <a:t>31 August 2017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55171" y="6381756"/>
            <a:ext cx="8782937" cy="14287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cs typeface="Open Sans"/>
              </a:rPr>
              <a:t>© 2017 The Qt Company</a:t>
            </a:r>
          </a:p>
        </p:txBody>
      </p:sp>
    </p:spTree>
    <p:extLst>
      <p:ext uri="{BB962C8B-B14F-4D97-AF65-F5344CB8AC3E}">
        <p14:creationId xmlns:p14="http://schemas.microsoft.com/office/powerpoint/2010/main" val="246905481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Qt">
  <a:themeElements>
    <a:clrScheme name="The QT Company">
      <a:dk1>
        <a:srgbClr val="09102B"/>
      </a:dk1>
      <a:lt1>
        <a:sysClr val="window" lastClr="FFFFFF"/>
      </a:lt1>
      <a:dk2>
        <a:srgbClr val="3A4055"/>
      </a:dk2>
      <a:lt2>
        <a:srgbClr val="F3F3F4"/>
      </a:lt2>
      <a:accent1>
        <a:srgbClr val="41CD52"/>
      </a:accent1>
      <a:accent2>
        <a:srgbClr val="848895"/>
      </a:accent2>
      <a:accent3>
        <a:srgbClr val="53586B"/>
      </a:accent3>
      <a:accent4>
        <a:srgbClr val="17A81A"/>
      </a:accent4>
      <a:accent5>
        <a:srgbClr val="222840"/>
      </a:accent5>
      <a:accent6>
        <a:srgbClr val="B5B7BF"/>
      </a:accent6>
      <a:hlink>
        <a:srgbClr val="21BE2B"/>
      </a:hlink>
      <a:folHlink>
        <a:srgbClr val="848895"/>
      </a:folHlink>
    </a:clrScheme>
    <a:fontScheme name="The QT company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AA76FDA5-2777-4795-92B7-67D03C5B08B0}" vid="{05B28644-DD47-409B-B126-3019DAFA3E9F}"/>
    </a:ext>
  </a:extLst>
</a:theme>
</file>

<file path=ppt/theme/theme2.xml><?xml version="1.0" encoding="utf-8"?>
<a:theme xmlns:a="http://schemas.openxmlformats.org/drawingml/2006/main" name="Office Theme">
  <a:themeElements>
    <a:clrScheme name="The QT Company">
      <a:dk1>
        <a:srgbClr val="09102B"/>
      </a:dk1>
      <a:lt1>
        <a:sysClr val="window" lastClr="FFFFFF"/>
      </a:lt1>
      <a:dk2>
        <a:srgbClr val="3A4055"/>
      </a:dk2>
      <a:lt2>
        <a:srgbClr val="F3F3F4"/>
      </a:lt2>
      <a:accent1>
        <a:srgbClr val="41CD52"/>
      </a:accent1>
      <a:accent2>
        <a:srgbClr val="848895"/>
      </a:accent2>
      <a:accent3>
        <a:srgbClr val="53586B"/>
      </a:accent3>
      <a:accent4>
        <a:srgbClr val="17A81A"/>
      </a:accent4>
      <a:accent5>
        <a:srgbClr val="222840"/>
      </a:accent5>
      <a:accent6>
        <a:srgbClr val="B5B7BF"/>
      </a:accent6>
      <a:hlink>
        <a:srgbClr val="21BE2B"/>
      </a:hlink>
      <a:folHlink>
        <a:srgbClr val="848895"/>
      </a:folHlink>
    </a:clrScheme>
    <a:fontScheme name="The QT company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he QT Company">
      <a:dk1>
        <a:srgbClr val="09102B"/>
      </a:dk1>
      <a:lt1>
        <a:sysClr val="window" lastClr="FFFFFF"/>
      </a:lt1>
      <a:dk2>
        <a:srgbClr val="3A4055"/>
      </a:dk2>
      <a:lt2>
        <a:srgbClr val="F3F3F4"/>
      </a:lt2>
      <a:accent1>
        <a:srgbClr val="41CD52"/>
      </a:accent1>
      <a:accent2>
        <a:srgbClr val="848895"/>
      </a:accent2>
      <a:accent3>
        <a:srgbClr val="53586B"/>
      </a:accent3>
      <a:accent4>
        <a:srgbClr val="17A81A"/>
      </a:accent4>
      <a:accent5>
        <a:srgbClr val="222840"/>
      </a:accent5>
      <a:accent6>
        <a:srgbClr val="B5B7BF"/>
      </a:accent6>
      <a:hlink>
        <a:srgbClr val="21BE2B"/>
      </a:hlink>
      <a:folHlink>
        <a:srgbClr val="848895"/>
      </a:folHlink>
    </a:clrScheme>
    <a:fontScheme name="The QT company">
      <a:majorFont>
        <a:latin typeface="Titillium Web"/>
        <a:ea typeface=""/>
        <a:cs typeface=""/>
      </a:majorFont>
      <a:minorFont>
        <a:latin typeface="Titillium We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TheQt.potx</Template>
  <TotalTime>22848</TotalTime>
  <Words>10964</Words>
  <Application>Microsoft Macintosh PowerPoint</Application>
  <PresentationFormat>Custom</PresentationFormat>
  <Paragraphs>2440</Paragraphs>
  <Slides>152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152</vt:i4>
      </vt:variant>
    </vt:vector>
  </HeadingPairs>
  <TitlesOfParts>
    <vt:vector size="162" baseType="lpstr">
      <vt:lpstr>Courier New</vt:lpstr>
      <vt:lpstr>MS PGothic</vt:lpstr>
      <vt:lpstr>Open Sans</vt:lpstr>
      <vt:lpstr>Open Sans Light</vt:lpstr>
      <vt:lpstr>Titillium Web</vt:lpstr>
      <vt:lpstr>Verdana</vt:lpstr>
      <vt:lpstr>Wingdings</vt:lpstr>
      <vt:lpstr>Zapf Dingbats</vt:lpstr>
      <vt:lpstr>Arial</vt:lpstr>
      <vt:lpstr>TheQt</vt:lpstr>
      <vt:lpstr>3D Edition </vt:lpstr>
      <vt:lpstr>Contents</vt:lpstr>
      <vt:lpstr>Objectives</vt:lpstr>
      <vt:lpstr>OpenGL</vt:lpstr>
      <vt:lpstr>Contents</vt:lpstr>
      <vt:lpstr>OpenGL</vt:lpstr>
      <vt:lpstr>OpenGL Versions</vt:lpstr>
      <vt:lpstr>What Is Supported in My Platform?</vt:lpstr>
      <vt:lpstr>What Is Supported in My Platform?</vt:lpstr>
      <vt:lpstr>OpenGL Libraries</vt:lpstr>
      <vt:lpstr>OpenGL and Window System </vt:lpstr>
      <vt:lpstr>Qt Gui</vt:lpstr>
      <vt:lpstr>QOpenGLWidget vs. QOpenGLWindow</vt:lpstr>
      <vt:lpstr>QOpenGLWidget vs. QOpenGLWindow</vt:lpstr>
      <vt:lpstr>OpenGL Contexts – QOpenGLContext </vt:lpstr>
      <vt:lpstr>What Have We Achieved So Far?</vt:lpstr>
      <vt:lpstr>OpenGL Rendering Pipeline</vt:lpstr>
      <vt:lpstr>OpenGL Data Types</vt:lpstr>
      <vt:lpstr>OpenGL Object Model</vt:lpstr>
      <vt:lpstr>Buffer Objects</vt:lpstr>
      <vt:lpstr>Vertex Array Object</vt:lpstr>
      <vt:lpstr>OpenGL Object Model – Allocation </vt:lpstr>
      <vt:lpstr>VBO and Element Array</vt:lpstr>
      <vt:lpstr>Buffer Objects in Qt </vt:lpstr>
      <vt:lpstr>Rendering a Frame</vt:lpstr>
      <vt:lpstr>Setting the State</vt:lpstr>
      <vt:lpstr>Submitting the Rendering Job</vt:lpstr>
      <vt:lpstr>Submitting the Rendering Job </vt:lpstr>
      <vt:lpstr>Submitting the Rendering Job – Example</vt:lpstr>
      <vt:lpstr>Model, View, Projection Spaces </vt:lpstr>
      <vt:lpstr>Model, View, Projection Spaces </vt:lpstr>
      <vt:lpstr>Transformations </vt:lpstr>
      <vt:lpstr>Render Buffers</vt:lpstr>
      <vt:lpstr>Render Buffers</vt:lpstr>
      <vt:lpstr>Other Useful Capabilities </vt:lpstr>
      <vt:lpstr>Rendering a Frame – Render Buffers</vt:lpstr>
      <vt:lpstr>Texturing </vt:lpstr>
      <vt:lpstr>Texture Sampling</vt:lpstr>
      <vt:lpstr>Texturing in OpenGL and Qt </vt:lpstr>
      <vt:lpstr>Frame Buffers</vt:lpstr>
      <vt:lpstr>Frame Buffers - Example</vt:lpstr>
      <vt:lpstr>Frame Buffers - Example</vt:lpstr>
      <vt:lpstr>Frame Buffers in Qt </vt:lpstr>
      <vt:lpstr>Summary</vt:lpstr>
      <vt:lpstr>Shaders</vt:lpstr>
      <vt:lpstr>Contents</vt:lpstr>
      <vt:lpstr>OpenGL Rendering Pipeline</vt:lpstr>
      <vt:lpstr>OpenGL Rendering Pipeline – Shaders </vt:lpstr>
      <vt:lpstr>Shaders</vt:lpstr>
      <vt:lpstr>Creating Shader Programs</vt:lpstr>
      <vt:lpstr>Creating a Shader</vt:lpstr>
      <vt:lpstr>Creating a Program</vt:lpstr>
      <vt:lpstr>Creating Shader Programs in Qt </vt:lpstr>
      <vt:lpstr>Creating Shader Programs in Qt </vt:lpstr>
      <vt:lpstr>GLSL Data Types</vt:lpstr>
      <vt:lpstr>Data Access in GLSL</vt:lpstr>
      <vt:lpstr>Shader Variables – Since OpenGL 2.0</vt:lpstr>
      <vt:lpstr>Shader Variables – Since OpenGL 2.0</vt:lpstr>
      <vt:lpstr>Passing Data to Shader Programs </vt:lpstr>
      <vt:lpstr>Passing Data to Shader Programs in Qt</vt:lpstr>
      <vt:lpstr>Shader Variables – Since OpenGL 3.0</vt:lpstr>
      <vt:lpstr>Vertex Shaders</vt:lpstr>
      <vt:lpstr>Vertex Shader Variables</vt:lpstr>
      <vt:lpstr>Fragment Shaders</vt:lpstr>
      <vt:lpstr>Fragment Shader Variables </vt:lpstr>
      <vt:lpstr>Geometry Shader</vt:lpstr>
      <vt:lpstr>Tessellation Shader</vt:lpstr>
      <vt:lpstr>Using Textures in GLSL</vt:lpstr>
      <vt:lpstr>Setting the State – Additional Objects </vt:lpstr>
      <vt:lpstr>Shading</vt:lpstr>
      <vt:lpstr>Shading – Diffuse Reflection   </vt:lpstr>
      <vt:lpstr>Shading – Specular Reflection   </vt:lpstr>
      <vt:lpstr>Shadow Mapping – Render Pass Example</vt:lpstr>
      <vt:lpstr>Shadow Map Texture</vt:lpstr>
      <vt:lpstr>Shadow Mapping – Transformations </vt:lpstr>
      <vt:lpstr>Shadow Mapping – Usage</vt:lpstr>
      <vt:lpstr>OpenGL in Qt</vt:lpstr>
      <vt:lpstr>Contents</vt:lpstr>
      <vt:lpstr>3D Canvas </vt:lpstr>
      <vt:lpstr>3D Canvas in QML </vt:lpstr>
      <vt:lpstr>3D Canvas in JavaScript  </vt:lpstr>
      <vt:lpstr>OpenGL and QtQuick</vt:lpstr>
      <vt:lpstr>PowerPoint Presentation</vt:lpstr>
      <vt:lpstr>Scene Graph Nodes and Material Classes</vt:lpstr>
      <vt:lpstr>Items and Scene Graph Nodes</vt:lpstr>
      <vt:lpstr>Scene Graph Items</vt:lpstr>
      <vt:lpstr>Custom Geometry Node</vt:lpstr>
      <vt:lpstr>Custom Geometry Node</vt:lpstr>
      <vt:lpstr>Custom Material</vt:lpstr>
      <vt:lpstr>Shaders in Qt Quick </vt:lpstr>
      <vt:lpstr>Vertex Shaders</vt:lpstr>
      <vt:lpstr>Vertex Shaders</vt:lpstr>
      <vt:lpstr>Wave Effect with a Vertex Shader</vt:lpstr>
      <vt:lpstr>Wave Effect with a Fragment Shader</vt:lpstr>
      <vt:lpstr>Chaining Shaders</vt:lpstr>
      <vt:lpstr>Qt 3D</vt:lpstr>
      <vt:lpstr>Contents</vt:lpstr>
      <vt:lpstr>Qt 3D</vt:lpstr>
      <vt:lpstr>Qt Quick vs. Qt 3D Features </vt:lpstr>
      <vt:lpstr>Qt 3D Modules </vt:lpstr>
      <vt:lpstr>Architecture </vt:lpstr>
      <vt:lpstr>Architecture – Entity Component System (ECS)</vt:lpstr>
      <vt:lpstr>Creating a Scene</vt:lpstr>
      <vt:lpstr>Creating a Scene</vt:lpstr>
      <vt:lpstr>Good Practices </vt:lpstr>
      <vt:lpstr>Creating a Scene in C++</vt:lpstr>
      <vt:lpstr>Creating a Scene in QML</vt:lpstr>
      <vt:lpstr>Mesh Loading </vt:lpstr>
      <vt:lpstr>Making the Scene Alive – Aspects </vt:lpstr>
      <vt:lpstr>Qt 3D Backend Engine </vt:lpstr>
      <vt:lpstr>QLogicAspect  </vt:lpstr>
      <vt:lpstr>QInputAspect</vt:lpstr>
      <vt:lpstr>Basic Input </vt:lpstr>
      <vt:lpstr>Advanced Input </vt:lpstr>
      <vt:lpstr>Using Input Aspect Front End </vt:lpstr>
      <vt:lpstr>Using Input Aspect Front End </vt:lpstr>
      <vt:lpstr>Custom Aspects </vt:lpstr>
      <vt:lpstr>Frontend </vt:lpstr>
      <vt:lpstr>Aspect</vt:lpstr>
      <vt:lpstr>Backend Nodes </vt:lpstr>
      <vt:lpstr>Backend Node Mapper</vt:lpstr>
      <vt:lpstr>Jobs</vt:lpstr>
      <vt:lpstr>Materials and Effects</vt:lpstr>
      <vt:lpstr>Material Techniques </vt:lpstr>
      <vt:lpstr>Custom Material </vt:lpstr>
      <vt:lpstr>Textures and Lights </vt:lpstr>
      <vt:lpstr>Rendering – Render Aspect</vt:lpstr>
      <vt:lpstr>Frame Graph</vt:lpstr>
      <vt:lpstr>Single Render Pass</vt:lpstr>
      <vt:lpstr>Multiple Render Passes </vt:lpstr>
      <vt:lpstr>Performance Considerations </vt:lpstr>
      <vt:lpstr>Summary</vt:lpstr>
      <vt:lpstr>Data Visualization</vt:lpstr>
      <vt:lpstr>Contents</vt:lpstr>
      <vt:lpstr>Data Visualization </vt:lpstr>
      <vt:lpstr>Architecture</vt:lpstr>
      <vt:lpstr>Architecture</vt:lpstr>
      <vt:lpstr>Data Visualization Hello World</vt:lpstr>
      <vt:lpstr>Data Handling in C++ Proxies </vt:lpstr>
      <vt:lpstr>Data Mapping from Item Models</vt:lpstr>
      <vt:lpstr>Data Visualization Hello World in QML</vt:lpstr>
      <vt:lpstr>Data Visualization Hello World 2 in QML</vt:lpstr>
      <vt:lpstr>Sharing Roles with Several Categories </vt:lpstr>
      <vt:lpstr>Data Interactions</vt:lpstr>
      <vt:lpstr>Selections</vt:lpstr>
      <vt:lpstr>Customization - Theming</vt:lpstr>
      <vt:lpstr>Customization – Items </vt:lpstr>
      <vt:lpstr>Customization – Items </vt:lpstr>
      <vt:lpstr>Customization – Other Properties </vt:lpstr>
      <vt:lpstr>Performance</vt:lpstr>
      <vt:lpstr>Limitations</vt:lpstr>
      <vt:lpstr>Thank you</vt:lpstr>
    </vt:vector>
  </TitlesOfParts>
  <Company>grow.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QT PowerPoint Template</dc:title>
  <dc:creator>mika kontio / grow.</dc:creator>
  <cp:lastModifiedBy>Tino Pyssysalo</cp:lastModifiedBy>
  <cp:revision>732</cp:revision>
  <cp:lastPrinted>2016-05-13T12:45:14Z</cp:lastPrinted>
  <dcterms:created xsi:type="dcterms:W3CDTF">2016-03-29T07:41:16Z</dcterms:created>
  <dcterms:modified xsi:type="dcterms:W3CDTF">2017-08-31T06:24:48Z</dcterms:modified>
</cp:coreProperties>
</file>